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theme/themeOverride3.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charts/chart28.xml" ContentType="application/vnd.openxmlformats-officedocument.drawingml.chart+xml"/>
  <Override PartName="/ppt/theme/themeOverride14.xml" ContentType="application/vnd.openxmlformats-officedocument.themeOverride+xml"/>
  <Override PartName="/ppt/charts/chart29.xml" ContentType="application/vnd.openxmlformats-officedocument.drawingml.chart+xml"/>
  <Override PartName="/ppt/theme/themeOverride15.xml" ContentType="application/vnd.openxmlformats-officedocument.themeOverride+xml"/>
  <Override PartName="/ppt/charts/chart3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6.xml" ContentType="application/vnd.openxmlformats-officedocument.drawingml.chart+xml"/>
  <Override PartName="/ppt/theme/themeOverride16.xml" ContentType="application/vnd.openxmlformats-officedocument.themeOverride+xml"/>
  <Override PartName="/ppt/charts/chart37.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theme/themeOverride19.xml" ContentType="application/vnd.openxmlformats-officedocument.themeOverride+xml"/>
  <Override PartName="/ppt/charts/chart41.xml" ContentType="application/vnd.openxmlformats-officedocument.drawingml.chart+xml"/>
  <Override PartName="/ppt/theme/themeOverride20.xml" ContentType="application/vnd.openxmlformats-officedocument.themeOverride+xml"/>
  <Override PartName="/ppt/charts/chart42.xml" ContentType="application/vnd.openxmlformats-officedocument.drawingml.chart+xml"/>
  <Override PartName="/ppt/theme/themeOverride2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65"/>
  </p:notesMasterIdLst>
  <p:handoutMasterIdLst>
    <p:handoutMasterId r:id="rId166"/>
  </p:handoutMasterIdLst>
  <p:sldIdLst>
    <p:sldId id="421" r:id="rId2"/>
    <p:sldId id="422" r:id="rId3"/>
    <p:sldId id="460" r:id="rId4"/>
    <p:sldId id="462" r:id="rId5"/>
    <p:sldId id="461" r:id="rId6"/>
    <p:sldId id="459" r:id="rId7"/>
    <p:sldId id="439" r:id="rId8"/>
    <p:sldId id="466" r:id="rId9"/>
    <p:sldId id="463" r:id="rId10"/>
    <p:sldId id="464" r:id="rId11"/>
    <p:sldId id="456" r:id="rId12"/>
    <p:sldId id="457" r:id="rId13"/>
    <p:sldId id="465" r:id="rId14"/>
    <p:sldId id="458" r:id="rId15"/>
    <p:sldId id="438" r:id="rId16"/>
    <p:sldId id="429" r:id="rId17"/>
    <p:sldId id="427" r:id="rId18"/>
    <p:sldId id="428" r:id="rId19"/>
    <p:sldId id="467" r:id="rId20"/>
    <p:sldId id="468" r:id="rId21"/>
    <p:sldId id="431" r:id="rId22"/>
    <p:sldId id="433" r:id="rId23"/>
    <p:sldId id="470" r:id="rId24"/>
    <p:sldId id="471" r:id="rId25"/>
    <p:sldId id="571" r:id="rId26"/>
    <p:sldId id="572" r:id="rId27"/>
    <p:sldId id="472" r:id="rId28"/>
    <p:sldId id="473" r:id="rId29"/>
    <p:sldId id="474" r:id="rId30"/>
    <p:sldId id="480" r:id="rId31"/>
    <p:sldId id="481" r:id="rId32"/>
    <p:sldId id="482" r:id="rId33"/>
    <p:sldId id="477" r:id="rId34"/>
    <p:sldId id="479" r:id="rId35"/>
    <p:sldId id="476" r:id="rId36"/>
    <p:sldId id="483" r:id="rId37"/>
    <p:sldId id="475" r:id="rId38"/>
    <p:sldId id="485" r:id="rId39"/>
    <p:sldId id="486" r:id="rId40"/>
    <p:sldId id="484" r:id="rId41"/>
    <p:sldId id="487" r:id="rId42"/>
    <p:sldId id="490" r:id="rId43"/>
    <p:sldId id="491" r:id="rId44"/>
    <p:sldId id="488" r:id="rId45"/>
    <p:sldId id="492" r:id="rId46"/>
    <p:sldId id="493" r:id="rId47"/>
    <p:sldId id="489" r:id="rId48"/>
    <p:sldId id="494" r:id="rId49"/>
    <p:sldId id="498" r:id="rId50"/>
    <p:sldId id="499" r:id="rId51"/>
    <p:sldId id="500" r:id="rId52"/>
    <p:sldId id="501" r:id="rId53"/>
    <p:sldId id="502" r:id="rId54"/>
    <p:sldId id="503" r:id="rId55"/>
    <p:sldId id="495" r:id="rId56"/>
    <p:sldId id="504" r:id="rId57"/>
    <p:sldId id="496" r:id="rId58"/>
    <p:sldId id="506" r:id="rId59"/>
    <p:sldId id="497" r:id="rId60"/>
    <p:sldId id="507" r:id="rId61"/>
    <p:sldId id="508" r:id="rId62"/>
    <p:sldId id="509" r:id="rId63"/>
    <p:sldId id="510" r:id="rId64"/>
    <p:sldId id="511" r:id="rId65"/>
    <p:sldId id="512" r:id="rId66"/>
    <p:sldId id="513" r:id="rId67"/>
    <p:sldId id="514" r:id="rId68"/>
    <p:sldId id="515" r:id="rId69"/>
    <p:sldId id="516" r:id="rId70"/>
    <p:sldId id="517" r:id="rId71"/>
    <p:sldId id="518" r:id="rId72"/>
    <p:sldId id="519" r:id="rId73"/>
    <p:sldId id="520" r:id="rId74"/>
    <p:sldId id="573" r:id="rId75"/>
    <p:sldId id="576" r:id="rId76"/>
    <p:sldId id="575" r:id="rId77"/>
    <p:sldId id="574" r:id="rId78"/>
    <p:sldId id="582" r:id="rId79"/>
    <p:sldId id="583" r:id="rId80"/>
    <p:sldId id="581" r:id="rId81"/>
    <p:sldId id="580" r:id="rId82"/>
    <p:sldId id="579" r:id="rId83"/>
    <p:sldId id="578" r:id="rId84"/>
    <p:sldId id="577" r:id="rId85"/>
    <p:sldId id="521" r:id="rId86"/>
    <p:sldId id="524" r:id="rId87"/>
    <p:sldId id="529" r:id="rId88"/>
    <p:sldId id="526" r:id="rId89"/>
    <p:sldId id="527" r:id="rId90"/>
    <p:sldId id="530" r:id="rId91"/>
    <p:sldId id="531" r:id="rId92"/>
    <p:sldId id="532" r:id="rId93"/>
    <p:sldId id="533" r:id="rId94"/>
    <p:sldId id="534" r:id="rId95"/>
    <p:sldId id="535" r:id="rId96"/>
    <p:sldId id="536" r:id="rId97"/>
    <p:sldId id="537" r:id="rId98"/>
    <p:sldId id="538" r:id="rId99"/>
    <p:sldId id="539" r:id="rId100"/>
    <p:sldId id="540" r:id="rId101"/>
    <p:sldId id="541" r:id="rId102"/>
    <p:sldId id="542" r:id="rId103"/>
    <p:sldId id="525" r:id="rId104"/>
    <p:sldId id="543" r:id="rId105"/>
    <p:sldId id="544" r:id="rId106"/>
    <p:sldId id="545" r:id="rId107"/>
    <p:sldId id="546" r:id="rId108"/>
    <p:sldId id="547" r:id="rId109"/>
    <p:sldId id="548" r:id="rId110"/>
    <p:sldId id="549" r:id="rId111"/>
    <p:sldId id="550" r:id="rId112"/>
    <p:sldId id="551" r:id="rId113"/>
    <p:sldId id="552" r:id="rId114"/>
    <p:sldId id="553" r:id="rId115"/>
    <p:sldId id="584" r:id="rId116"/>
    <p:sldId id="589" r:id="rId117"/>
    <p:sldId id="588" r:id="rId118"/>
    <p:sldId id="587" r:id="rId119"/>
    <p:sldId id="586" r:id="rId120"/>
    <p:sldId id="585" r:id="rId121"/>
    <p:sldId id="590" r:id="rId122"/>
    <p:sldId id="591" r:id="rId123"/>
    <p:sldId id="597" r:id="rId124"/>
    <p:sldId id="604" r:id="rId125"/>
    <p:sldId id="605" r:id="rId126"/>
    <p:sldId id="606" r:id="rId127"/>
    <p:sldId id="607" r:id="rId128"/>
    <p:sldId id="608" r:id="rId129"/>
    <p:sldId id="609" r:id="rId130"/>
    <p:sldId id="610" r:id="rId131"/>
    <p:sldId id="615" r:id="rId132"/>
    <p:sldId id="611" r:id="rId133"/>
    <p:sldId id="612" r:id="rId134"/>
    <p:sldId id="613" r:id="rId135"/>
    <p:sldId id="614" r:id="rId136"/>
    <p:sldId id="616" r:id="rId137"/>
    <p:sldId id="592" r:id="rId138"/>
    <p:sldId id="617" r:id="rId139"/>
    <p:sldId id="618" r:id="rId140"/>
    <p:sldId id="619" r:id="rId141"/>
    <p:sldId id="620" r:id="rId142"/>
    <p:sldId id="621" r:id="rId143"/>
    <p:sldId id="622" r:id="rId144"/>
    <p:sldId id="623" r:id="rId145"/>
    <p:sldId id="624" r:id="rId146"/>
    <p:sldId id="593" r:id="rId147"/>
    <p:sldId id="625" r:id="rId148"/>
    <p:sldId id="627" r:id="rId149"/>
    <p:sldId id="626" r:id="rId150"/>
    <p:sldId id="554" r:id="rId151"/>
    <p:sldId id="555" r:id="rId152"/>
    <p:sldId id="556" r:id="rId153"/>
    <p:sldId id="557" r:id="rId154"/>
    <p:sldId id="558" r:id="rId155"/>
    <p:sldId id="559" r:id="rId156"/>
    <p:sldId id="561" r:id="rId157"/>
    <p:sldId id="562" r:id="rId158"/>
    <p:sldId id="563" r:id="rId159"/>
    <p:sldId id="560" r:id="rId160"/>
    <p:sldId id="564" r:id="rId161"/>
    <p:sldId id="594" r:id="rId162"/>
    <p:sldId id="595" r:id="rId163"/>
    <p:sldId id="596" r:id="rId164"/>
  </p:sldIdLst>
  <p:sldSz cx="9144000" cy="5143500" type="screen16x9"/>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10" initials="W"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00"/>
    <a:srgbClr val="FF6699"/>
    <a:srgbClr val="FFFF00"/>
    <a:srgbClr val="0066CC"/>
    <a:srgbClr val="800000"/>
    <a:srgbClr val="008000"/>
    <a:srgbClr val="33CC33"/>
    <a:srgbClr val="7E7E7E"/>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Styl pośredni 4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 pośredni 2 — Ak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75" autoAdjust="0"/>
    <p:restoredTop sz="86415" autoAdjust="0"/>
  </p:normalViewPr>
  <p:slideViewPr>
    <p:cSldViewPr>
      <p:cViewPr varScale="1">
        <p:scale>
          <a:sx n="118" d="100"/>
          <a:sy n="118" d="100"/>
        </p:scale>
        <p:origin x="258" y="102"/>
      </p:cViewPr>
      <p:guideLst>
        <p:guide orient="horz" pos="2160"/>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88" d="100"/>
          <a:sy n="88" d="100"/>
        </p:scale>
        <p:origin x="-387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notesMaster" Target="notesMasters/notes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5.xml"/><Relationship Id="rId1" Type="http://schemas.microsoft.com/office/2011/relationships/chartStyle" Target="style15.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6.xml"/><Relationship Id="rId1" Type="http://schemas.microsoft.com/office/2011/relationships/chartStyle" Target="style1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7.xml"/><Relationship Id="rId1" Type="http://schemas.microsoft.com/office/2011/relationships/chartStyle" Target="style1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8.xml"/><Relationship Id="rId1" Type="http://schemas.microsoft.com/office/2011/relationships/chartStyle" Target="style1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9.xml"/><Relationship Id="rId1" Type="http://schemas.microsoft.com/office/2011/relationships/chartStyle" Target="style1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0.xml"/><Relationship Id="rId1" Type="http://schemas.microsoft.com/office/2011/relationships/chartStyle" Target="style2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1.xml"/><Relationship Id="rId1" Type="http://schemas.microsoft.com/office/2011/relationships/chartStyle" Target="style2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2.xml"/><Relationship Id="rId1" Type="http://schemas.microsoft.com/office/2011/relationships/chartStyle" Target="style2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1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3.xml"/><Relationship Id="rId1" Type="http://schemas.microsoft.com/office/2011/relationships/chartStyle" Target="style2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1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2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471358358093167"/>
          <c:y val="8.6538487593519481E-3"/>
          <c:w val="0.73528641641906844"/>
          <c:h val="0.99134615124064795"/>
        </c:manualLayout>
      </c:layout>
      <c:bar3DChart>
        <c:barDir val="bar"/>
        <c:grouping val="percentStacked"/>
        <c:varyColors val="0"/>
        <c:ser>
          <c:idx val="0"/>
          <c:order val="0"/>
          <c:tx>
            <c:strRef>
              <c:f>Arkusz1!$B$1</c:f>
              <c:strCache>
                <c:ptCount val="1"/>
                <c:pt idx="0">
                  <c:v>2019 rok</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Wielkość wydatkowanych środków z KFS w zł</c:v>
                </c:pt>
              </c:strCache>
            </c:strRef>
          </c:cat>
          <c:val>
            <c:numRef>
              <c:f>Arkusz1!$B$2</c:f>
              <c:numCache>
                <c:formatCode>#,##0</c:formatCode>
                <c:ptCount val="1"/>
                <c:pt idx="0">
                  <c:v>927700</c:v>
                </c:pt>
              </c:numCache>
            </c:numRef>
          </c:val>
          <c:extLst>
            <c:ext xmlns:c16="http://schemas.microsoft.com/office/drawing/2014/chart" uri="{C3380CC4-5D6E-409C-BE32-E72D297353CC}">
              <c16:uniqueId val="{00000000-CA6B-45B1-8AF2-2EA8E2888D19}"/>
            </c:ext>
          </c:extLst>
        </c:ser>
        <c:ser>
          <c:idx val="1"/>
          <c:order val="1"/>
          <c:tx>
            <c:strRef>
              <c:f>Arkusz1!$C$1</c:f>
              <c:strCache>
                <c:ptCount val="1"/>
                <c:pt idx="0">
                  <c:v>2020 rok</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Wielkość wydatkowanych środków z KFS w zł</c:v>
                </c:pt>
              </c:strCache>
            </c:strRef>
          </c:cat>
          <c:val>
            <c:numRef>
              <c:f>Arkusz1!$C$2</c:f>
              <c:numCache>
                <c:formatCode>#,##0</c:formatCode>
                <c:ptCount val="1"/>
                <c:pt idx="0">
                  <c:v>1216500</c:v>
                </c:pt>
              </c:numCache>
            </c:numRef>
          </c:val>
          <c:extLst>
            <c:ext xmlns:c16="http://schemas.microsoft.com/office/drawing/2014/chart" uri="{C3380CC4-5D6E-409C-BE32-E72D297353CC}">
              <c16:uniqueId val="{00000001-CA6B-45B1-8AF2-2EA8E2888D19}"/>
            </c:ext>
          </c:extLst>
        </c:ser>
        <c:ser>
          <c:idx val="2"/>
          <c:order val="2"/>
          <c:tx>
            <c:strRef>
              <c:f>Arkusz1!$D$1</c:f>
              <c:strCache>
                <c:ptCount val="1"/>
                <c:pt idx="0">
                  <c:v>2021 rok</c:v>
                </c:pt>
              </c:strCache>
            </c:strRef>
          </c:tx>
          <c:spPr>
            <a:solidFill>
              <a:schemeClr val="accent6">
                <a:lumMod val="40000"/>
                <a:lumOff val="60000"/>
              </a:schemeClr>
            </a:solidFill>
            <a:ln>
              <a:solidFill>
                <a:schemeClr val="accent3"/>
              </a:solidFill>
            </a:ln>
            <a:effectLst/>
            <a:sp3d>
              <a:contourClr>
                <a:schemeClr val="accent3"/>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5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Wielkość wydatkowanych środków z KFS w zł</c:v>
                </c:pt>
              </c:strCache>
            </c:strRef>
          </c:cat>
          <c:val>
            <c:numRef>
              <c:f>Arkusz1!$D$2</c:f>
              <c:numCache>
                <c:formatCode>#,##0</c:formatCode>
                <c:ptCount val="1"/>
                <c:pt idx="0">
                  <c:v>1715238</c:v>
                </c:pt>
              </c:numCache>
            </c:numRef>
          </c:val>
          <c:extLst>
            <c:ext xmlns:c16="http://schemas.microsoft.com/office/drawing/2014/chart" uri="{C3380CC4-5D6E-409C-BE32-E72D297353CC}">
              <c16:uniqueId val="{00000002-CA6B-45B1-8AF2-2EA8E2888D19}"/>
            </c:ext>
          </c:extLst>
        </c:ser>
        <c:dLbls>
          <c:showLegendKey val="0"/>
          <c:showVal val="1"/>
          <c:showCatName val="0"/>
          <c:showSerName val="0"/>
          <c:showPercent val="0"/>
          <c:showBubbleSize val="0"/>
        </c:dLbls>
        <c:gapWidth val="150"/>
        <c:shape val="box"/>
        <c:axId val="177408256"/>
        <c:axId val="140726272"/>
        <c:axId val="0"/>
      </c:bar3DChart>
      <c:catAx>
        <c:axId val="17740825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rgbClr val="006600"/>
                </a:solidFill>
                <a:latin typeface="+mn-lt"/>
                <a:ea typeface="+mn-ea"/>
                <a:cs typeface="+mn-cs"/>
              </a:defRPr>
            </a:pPr>
            <a:endParaRPr lang="pl-PL"/>
          </a:p>
        </c:txPr>
        <c:crossAx val="140726272"/>
        <c:crosses val="autoZero"/>
        <c:auto val="1"/>
        <c:lblAlgn val="ctr"/>
        <c:lblOffset val="100"/>
        <c:noMultiLvlLbl val="0"/>
      </c:catAx>
      <c:valAx>
        <c:axId val="140726272"/>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one"/>
        <c:crossAx val="17740825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2000" b="1" i="0" u="none" strike="noStrike" kern="1200" baseline="0">
                <a:solidFill>
                  <a:schemeClr val="accent2">
                    <a:lumMod val="75000"/>
                  </a:schemeClr>
                </a:solidFill>
                <a:latin typeface="+mn-lt"/>
                <a:ea typeface="+mn-ea"/>
                <a:cs typeface="+mn-cs"/>
              </a:defRPr>
            </a:pPr>
            <a:endParaRPr lang="pl-PL"/>
          </a:p>
        </c:txPr>
      </c:legendEntry>
      <c:legendEntry>
        <c:idx val="2"/>
        <c:txPr>
          <a:bodyPr rot="0" spcFirstLastPara="1" vertOverflow="ellipsis" vert="horz" wrap="square" anchor="ctr" anchorCtr="1"/>
          <a:lstStyle/>
          <a:p>
            <a:pPr>
              <a:defRPr sz="2000" b="1" i="0" u="none" strike="noStrike" kern="1200" baseline="0">
                <a:solidFill>
                  <a:schemeClr val="accent6">
                    <a:lumMod val="50000"/>
                  </a:schemeClr>
                </a:solidFill>
                <a:latin typeface="+mn-lt"/>
                <a:ea typeface="+mn-ea"/>
                <a:cs typeface="+mn-cs"/>
              </a:defRPr>
            </a:pPr>
            <a:endParaRPr lang="pl-PL"/>
          </a:p>
        </c:txPr>
      </c:legendEntry>
      <c:layout>
        <c:manualLayout>
          <c:xMode val="edge"/>
          <c:yMode val="edge"/>
          <c:x val="0.25500395492618572"/>
          <c:y val="9.1878680146650391E-2"/>
          <c:w val="0.73419572564112079"/>
          <c:h val="0.1121872341248356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90416832770223"/>
          <c:y val="0"/>
          <c:w val="0.29107417394799279"/>
          <c:h val="1"/>
        </c:manualLayout>
      </c:layout>
      <c:doughnutChart>
        <c:varyColors val="1"/>
        <c:ser>
          <c:idx val="0"/>
          <c:order val="0"/>
          <c:tx>
            <c:strRef>
              <c:f>Arkusz1!$B$1</c:f>
              <c:strCache>
                <c:ptCount val="1"/>
                <c:pt idx="0">
                  <c:v>Kolumna1</c:v>
                </c:pt>
              </c:strCache>
            </c:strRef>
          </c:tx>
          <c:explosion val="2"/>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A78C-4F02-A413-83AB56AA4D34}"/>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A78C-4F02-A413-83AB56AA4D34}"/>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A78C-4F02-A413-83AB56AA4D34}"/>
              </c:ext>
            </c:extLst>
          </c:dPt>
          <c:dLbls>
            <c:dLbl>
              <c:idx val="0"/>
              <c:layout>
                <c:manualLayout>
                  <c:x val="-0.12852136118862609"/>
                  <c:y val="-0.19886559321784436"/>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r>
                      <a:rPr lang="en-US" sz="2400" b="1" dirty="0">
                        <a:solidFill>
                          <a:schemeClr val="bg2">
                            <a:lumMod val="50000"/>
                          </a:schemeClr>
                        </a:solidFill>
                      </a:rPr>
                      <a:t>6,0%</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78C-4F02-A413-83AB56AA4D34}"/>
                </c:ext>
              </c:extLst>
            </c:dLbl>
            <c:dLbl>
              <c:idx val="1"/>
              <c:layout>
                <c:manualLayout>
                  <c:x val="0.2781439317200049"/>
                  <c:y val="0.21426342669590692"/>
                </c:manualLayout>
              </c:layout>
              <c:tx>
                <c:rich>
                  <a:bodyPr/>
                  <a:lstStyle/>
                  <a:p>
                    <a:r>
                      <a:rPr lang="en-US" sz="2400" b="1" dirty="0">
                        <a:solidFill>
                          <a:srgbClr val="0070C0"/>
                        </a:solidFill>
                      </a:rPr>
                      <a:t>49,2%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78C-4F02-A413-83AB56AA4D34}"/>
                </c:ext>
              </c:extLst>
            </c:dLbl>
            <c:dLbl>
              <c:idx val="2"/>
              <c:layout>
                <c:manualLayout>
                  <c:x val="-0.11136701722684406"/>
                  <c:y val="1.0781095918635544E-4"/>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accent1">
                            <a:lumMod val="60000"/>
                            <a:lumOff val="40000"/>
                          </a:schemeClr>
                        </a:solidFill>
                        <a:latin typeface="+mn-lt"/>
                        <a:ea typeface="+mn-ea"/>
                        <a:cs typeface="+mn-cs"/>
                      </a:defRPr>
                    </a:pPr>
                    <a:r>
                      <a:rPr lang="en-US" sz="2400" b="1" dirty="0">
                        <a:solidFill>
                          <a:schemeClr val="accent2">
                            <a:lumMod val="60000"/>
                            <a:lumOff val="40000"/>
                          </a:schemeClr>
                        </a:solidFill>
                      </a:rPr>
                      <a:t>44,8%</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accent1">
                          <a:lumMod val="60000"/>
                          <a:lumOff val="40000"/>
                        </a:schemeClr>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78C-4F02-A413-83AB56AA4D34}"/>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pl-PL"/>
              </a:p>
            </c:txPr>
            <c:showLegendKey val="0"/>
            <c:showVal val="0"/>
            <c:showCatName val="0"/>
            <c:showSerName val="0"/>
            <c:showPercent val="1"/>
            <c:showBubbleSize val="0"/>
            <c:showLeaderLines val="0"/>
            <c:extLst>
              <c:ext xmlns:c15="http://schemas.microsoft.com/office/drawing/2012/chart" uri="{CE6537A1-D6FC-4f65-9D91-7224C49458BB}"/>
            </c:extLst>
          </c:dLbls>
          <c:cat>
            <c:strRef>
              <c:f>Arkusz1!$A$2:$A$4</c:f>
              <c:strCache>
                <c:ptCount val="3"/>
                <c:pt idx="0">
                  <c:v>Pracownicy na stanowiskach niekierowniczych</c:v>
                </c:pt>
                <c:pt idx="1">
                  <c:v>Dla obu grup</c:v>
                </c:pt>
                <c:pt idx="2">
                  <c:v>Właściciele firmy</c:v>
                </c:pt>
              </c:strCache>
            </c:strRef>
          </c:cat>
          <c:val>
            <c:numRef>
              <c:f>Arkusz1!$B$2:$B$4</c:f>
              <c:numCache>
                <c:formatCode>General</c:formatCode>
                <c:ptCount val="3"/>
                <c:pt idx="0">
                  <c:v>49.2</c:v>
                </c:pt>
                <c:pt idx="1">
                  <c:v>44.8</c:v>
                </c:pt>
                <c:pt idx="2">
                  <c:v>6</c:v>
                </c:pt>
              </c:numCache>
            </c:numRef>
          </c:val>
          <c:extLst>
            <c:ext xmlns:c16="http://schemas.microsoft.com/office/drawing/2014/chart" uri="{C3380CC4-5D6E-409C-BE32-E72D297353CC}">
              <c16:uniqueId val="{00000006-A78C-4F02-A413-83AB56AA4D34}"/>
            </c:ext>
          </c:extLst>
        </c:ser>
        <c:dLbls>
          <c:showLegendKey val="0"/>
          <c:showVal val="0"/>
          <c:showCatName val="0"/>
          <c:showSerName val="0"/>
          <c:showPercent val="1"/>
          <c:showBubbleSize val="0"/>
          <c:showLeaderLines val="0"/>
        </c:dLbls>
        <c:firstSliceAng val="0"/>
        <c:holeSize val="70"/>
      </c:doughnutChart>
      <c:spPr>
        <a:noFill/>
        <a:ln>
          <a:noFill/>
        </a:ln>
        <a:effectLst/>
      </c:spPr>
    </c:plotArea>
    <c:legend>
      <c:legendPos val="t"/>
      <c:legendEntry>
        <c:idx val="0"/>
        <c:txPr>
          <a:bodyPr rot="0" spcFirstLastPara="1" vertOverflow="ellipsis" vert="horz" wrap="square" anchor="ctr" anchorCtr="1"/>
          <a:lstStyle/>
          <a:p>
            <a:pPr>
              <a:defRPr sz="2000" b="1" i="0" u="none" strike="noStrike" kern="1200" baseline="0">
                <a:solidFill>
                  <a:schemeClr val="accent5">
                    <a:lumMod val="75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2000" b="1" i="0" u="none" strike="noStrike" kern="1200" baseline="0">
                <a:solidFill>
                  <a:schemeClr val="accent2">
                    <a:lumMod val="75000"/>
                  </a:schemeClr>
                </a:solidFill>
                <a:latin typeface="+mn-lt"/>
                <a:ea typeface="+mn-ea"/>
                <a:cs typeface="+mn-cs"/>
              </a:defRPr>
            </a:pPr>
            <a:endParaRPr lang="pl-PL"/>
          </a:p>
        </c:txPr>
      </c:legendEntry>
      <c:legendEntry>
        <c:idx val="2"/>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pl-PL"/>
          </a:p>
        </c:txPr>
      </c:legendEntry>
      <c:layout>
        <c:manualLayout>
          <c:xMode val="edge"/>
          <c:yMode val="edge"/>
          <c:x val="0.47928967859780292"/>
          <c:y val="0.18939699453954054"/>
          <c:w val="0.48310216348510304"/>
          <c:h val="0.7919108664615929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3712453127240374"/>
          <c:y val="0"/>
          <c:w val="0.76380271612745798"/>
          <c:h val="0.99134615124064795"/>
        </c:manualLayout>
      </c:layout>
      <c:bar3DChart>
        <c:barDir val="bar"/>
        <c:grouping val="percentStacked"/>
        <c:varyColors val="0"/>
        <c:ser>
          <c:idx val="0"/>
          <c:order val="0"/>
          <c:tx>
            <c:strRef>
              <c:f>Arkusz1!$B$1</c:f>
              <c:strCache>
                <c:ptCount val="1"/>
                <c:pt idx="0">
                  <c:v>2019 rok</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dLbl>
              <c:idx val="0"/>
              <c:layout>
                <c:manualLayout>
                  <c:x val="1.3566868638527293E-2"/>
                  <c:y val="-0.27530799423370311"/>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accent2">
                            <a:lumMod val="60000"/>
                            <a:lumOff val="40000"/>
                          </a:schemeClr>
                        </a:solidFill>
                        <a:latin typeface="+mn-lt"/>
                        <a:ea typeface="+mn-ea"/>
                        <a:cs typeface="+mn-cs"/>
                      </a:defRPr>
                    </a:pPr>
                    <a:r>
                      <a:rPr lang="en-US" sz="1800" b="1" dirty="0">
                        <a:solidFill>
                          <a:srgbClr val="C00000"/>
                        </a:solidFill>
                      </a:rPr>
                      <a:t>1,5%</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2">
                          <a:lumMod val="60000"/>
                          <a:lumOff val="40000"/>
                        </a:schemeClr>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layout>
                    <c:manualLayout>
                      <c:w val="6.8007756972871966E-2"/>
                      <c:h val="0.10156290222495601"/>
                    </c:manualLayout>
                  </c15:layout>
                  <c15:showDataLabelsRange val="0"/>
                </c:ext>
                <c:ext xmlns:c16="http://schemas.microsoft.com/office/drawing/2014/chart" uri="{C3380CC4-5D6E-409C-BE32-E72D297353CC}">
                  <c16:uniqueId val="{00000000-9753-4890-A2FE-C888F1AB25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Okresy korzystania z KFS</c:v>
                </c:pt>
              </c:strCache>
            </c:strRef>
          </c:cat>
          <c:val>
            <c:numRef>
              <c:f>Arkusz1!$B$2</c:f>
              <c:numCache>
                <c:formatCode>General</c:formatCode>
                <c:ptCount val="1"/>
                <c:pt idx="0">
                  <c:v>1.5</c:v>
                </c:pt>
              </c:numCache>
            </c:numRef>
          </c:val>
          <c:extLst>
            <c:ext xmlns:c16="http://schemas.microsoft.com/office/drawing/2014/chart" uri="{C3380CC4-5D6E-409C-BE32-E72D297353CC}">
              <c16:uniqueId val="{00000001-9753-4890-A2FE-C888F1AB2579}"/>
            </c:ext>
          </c:extLst>
        </c:ser>
        <c:ser>
          <c:idx val="1"/>
          <c:order val="1"/>
          <c:tx>
            <c:strRef>
              <c:f>Arkusz1!$C$1</c:f>
              <c:strCache>
                <c:ptCount val="1"/>
                <c:pt idx="0">
                  <c:v>2020 rok</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dLbls>
            <c:delete val="1"/>
          </c:dLbls>
          <c:cat>
            <c:strRef>
              <c:f>Arkusz1!$A$2</c:f>
              <c:strCache>
                <c:ptCount val="1"/>
                <c:pt idx="0">
                  <c:v>Okresy korzystania z KFS</c:v>
                </c:pt>
              </c:strCache>
            </c:strRef>
          </c:cat>
          <c:val>
            <c:numRef>
              <c:f>Arkusz1!$C$2</c:f>
              <c:numCache>
                <c:formatCode>General</c:formatCode>
                <c:ptCount val="1"/>
                <c:pt idx="0">
                  <c:v>0</c:v>
                </c:pt>
              </c:numCache>
            </c:numRef>
          </c:val>
          <c:extLst>
            <c:ext xmlns:c16="http://schemas.microsoft.com/office/drawing/2014/chart" uri="{C3380CC4-5D6E-409C-BE32-E72D297353CC}">
              <c16:uniqueId val="{00000002-9753-4890-A2FE-C888F1AB2579}"/>
            </c:ext>
          </c:extLst>
        </c:ser>
        <c:ser>
          <c:idx val="2"/>
          <c:order val="2"/>
          <c:tx>
            <c:strRef>
              <c:f>Arkusz1!$D$1</c:f>
              <c:strCache>
                <c:ptCount val="1"/>
                <c:pt idx="0">
                  <c:v>2021 rok</c:v>
                </c:pt>
              </c:strCache>
            </c:strRef>
          </c:tx>
          <c:spPr>
            <a:pattFill prst="ltDnDiag">
              <a:fgClr>
                <a:schemeClr val="accent6"/>
              </a:fgClr>
              <a:bgClr>
                <a:schemeClr val="accent6">
                  <a:lumMod val="20000"/>
                  <a:lumOff val="80000"/>
                </a:schemeClr>
              </a:bgClr>
            </a:pattFill>
            <a:ln>
              <a:solidFill>
                <a:schemeClr val="accent6"/>
              </a:solidFill>
            </a:ln>
            <a:effectLst/>
            <a:sp3d>
              <a:contourClr>
                <a:schemeClr val="accent6"/>
              </a:contourClr>
            </a:sp3d>
          </c:spPr>
          <c:invertIfNegative val="0"/>
          <c:dLbls>
            <c:dLbl>
              <c:idx val="0"/>
              <c:layout>
                <c:manualLayout>
                  <c:x val="4.8237755159208334E-2"/>
                  <c:y val="-0.27530816359157934"/>
                </c:manualLayout>
              </c:layout>
              <c:tx>
                <c:rich>
                  <a:bodyPr/>
                  <a:lstStyle/>
                  <a:p>
                    <a:fld id="{A71BBD9C-6B5B-4169-B8C2-80E7E47CBD40}" type="VALUE">
                      <a:rPr lang="en-US" smtClean="0"/>
                      <a:pPr/>
                      <a:t>[WARTOŚĆ]</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753-4890-A2FE-C888F1AB25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Okresy korzystania z KFS</c:v>
                </c:pt>
              </c:strCache>
            </c:strRef>
          </c:cat>
          <c:val>
            <c:numRef>
              <c:f>Arkusz1!$D$2</c:f>
              <c:numCache>
                <c:formatCode>General</c:formatCode>
                <c:ptCount val="1"/>
                <c:pt idx="0">
                  <c:v>26.9</c:v>
                </c:pt>
              </c:numCache>
            </c:numRef>
          </c:val>
          <c:extLst>
            <c:ext xmlns:c16="http://schemas.microsoft.com/office/drawing/2014/chart" uri="{C3380CC4-5D6E-409C-BE32-E72D297353CC}">
              <c16:uniqueId val="{00000004-9753-4890-A2FE-C888F1AB2579}"/>
            </c:ext>
          </c:extLst>
        </c:ser>
        <c:ser>
          <c:idx val="3"/>
          <c:order val="3"/>
          <c:tx>
            <c:strRef>
              <c:f>Arkusz1!$E$1</c:f>
              <c:strCache>
                <c:ptCount val="1"/>
                <c:pt idx="0">
                  <c:v>2019-2021 rok</c:v>
                </c:pt>
              </c:strCache>
            </c:strRef>
          </c:tx>
          <c:spPr>
            <a:pattFill prst="ltDnDiag">
              <a:fgClr>
                <a:schemeClr val="accent2">
                  <a:lumMod val="60000"/>
                </a:schemeClr>
              </a:fgClr>
              <a:bgClr>
                <a:schemeClr val="accent2">
                  <a:lumMod val="60000"/>
                  <a:lumMod val="20000"/>
                  <a:lumOff val="80000"/>
                </a:schemeClr>
              </a:bgClr>
            </a:pattFill>
            <a:ln>
              <a:solidFill>
                <a:schemeClr val="accent2">
                  <a:lumMod val="60000"/>
                </a:schemeClr>
              </a:solidFill>
            </a:ln>
            <a:effectLst/>
            <a:sp3d>
              <a:contourClr>
                <a:schemeClr val="accent2">
                  <a:lumMod val="60000"/>
                </a:schemeClr>
              </a:contourClr>
            </a:sp3d>
          </c:spPr>
          <c:invertIfNegative val="0"/>
          <c:dLbls>
            <c:dLbl>
              <c:idx val="0"/>
              <c:layout>
                <c:manualLayout>
                  <c:x val="3.7685746218131456E-2"/>
                  <c:y val="-0.27530816359157934"/>
                </c:manualLayout>
              </c:layout>
              <c:tx>
                <c:rich>
                  <a:bodyPr/>
                  <a:lstStyle/>
                  <a:p>
                    <a:fld id="{BD2BB94F-1C7E-4A59-924A-1834A702ED2A}" type="VALUE">
                      <a:rPr lang="en-US" b="1" smtClean="0"/>
                      <a:pPr/>
                      <a:t>[WARTOŚĆ]</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753-4890-A2FE-C888F1AB25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2">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Okresy korzystania z KFS</c:v>
                </c:pt>
              </c:strCache>
            </c:strRef>
          </c:cat>
          <c:val>
            <c:numRef>
              <c:f>Arkusz1!$E$2</c:f>
              <c:numCache>
                <c:formatCode>General</c:formatCode>
                <c:ptCount val="1"/>
                <c:pt idx="0">
                  <c:v>10.4</c:v>
                </c:pt>
              </c:numCache>
            </c:numRef>
          </c:val>
          <c:extLst>
            <c:ext xmlns:c16="http://schemas.microsoft.com/office/drawing/2014/chart" uri="{C3380CC4-5D6E-409C-BE32-E72D297353CC}">
              <c16:uniqueId val="{00000006-9753-4890-A2FE-C888F1AB2579}"/>
            </c:ext>
          </c:extLst>
        </c:ser>
        <c:ser>
          <c:idx val="4"/>
          <c:order val="4"/>
          <c:tx>
            <c:strRef>
              <c:f>Arkusz1!$F$1</c:f>
              <c:strCache>
                <c:ptCount val="1"/>
                <c:pt idx="0">
                  <c:v>2019-2022 rok</c:v>
                </c:pt>
              </c:strCache>
            </c:strRef>
          </c:tx>
          <c:spPr>
            <a:pattFill prst="ltDnDiag">
              <a:fgClr>
                <a:schemeClr val="accent4">
                  <a:lumMod val="60000"/>
                </a:schemeClr>
              </a:fgClr>
              <a:bgClr>
                <a:schemeClr val="accent4">
                  <a:lumMod val="60000"/>
                  <a:lumMod val="20000"/>
                  <a:lumOff val="80000"/>
                </a:schemeClr>
              </a:bgClr>
            </a:pattFill>
            <a:ln>
              <a:solidFill>
                <a:schemeClr val="accent4">
                  <a:lumMod val="60000"/>
                </a:schemeClr>
              </a:solidFill>
            </a:ln>
            <a:effectLst/>
            <a:sp3d>
              <a:contourClr>
                <a:schemeClr val="accent4">
                  <a:lumMod val="60000"/>
                </a:schemeClr>
              </a:contourClr>
            </a:sp3d>
          </c:spPr>
          <c:invertIfNegative val="0"/>
          <c:dLbls>
            <c:dLbl>
              <c:idx val="0"/>
              <c:layout>
                <c:manualLayout>
                  <c:x val="4.6730325310482955E-2"/>
                  <c:y val="-0.27960985364769775"/>
                </c:manualLayout>
              </c:layout>
              <c:tx>
                <c:rich>
                  <a:bodyPr/>
                  <a:lstStyle/>
                  <a:p>
                    <a:r>
                      <a:rPr lang="en-US"/>
                      <a:t>16,4%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753-4890-A2FE-C888F1AB257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99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Okresy korzystania z KFS</c:v>
                </c:pt>
              </c:strCache>
            </c:strRef>
          </c:cat>
          <c:val>
            <c:numRef>
              <c:f>Arkusz1!$F$2</c:f>
              <c:numCache>
                <c:formatCode>General</c:formatCode>
                <c:ptCount val="1"/>
                <c:pt idx="0">
                  <c:v>16.399999999999999</c:v>
                </c:pt>
              </c:numCache>
            </c:numRef>
          </c:val>
          <c:extLst>
            <c:ext xmlns:c16="http://schemas.microsoft.com/office/drawing/2014/chart" uri="{C3380CC4-5D6E-409C-BE32-E72D297353CC}">
              <c16:uniqueId val="{00000008-9753-4890-A2FE-C888F1AB2579}"/>
            </c:ext>
          </c:extLst>
        </c:ser>
        <c:ser>
          <c:idx val="5"/>
          <c:order val="5"/>
          <c:tx>
            <c:strRef>
              <c:f>Arkusz1!$G$1</c:f>
              <c:strCache>
                <c:ptCount val="1"/>
                <c:pt idx="0">
                  <c:v>2020-2021 rok</c:v>
                </c:pt>
              </c:strCache>
            </c:strRef>
          </c:tx>
          <c:spPr>
            <a:pattFill prst="ltDnDiag">
              <a:fgClr>
                <a:schemeClr val="accent6">
                  <a:lumMod val="60000"/>
                </a:schemeClr>
              </a:fgClr>
              <a:bgClr>
                <a:schemeClr val="accent6">
                  <a:lumMod val="60000"/>
                  <a:lumMod val="20000"/>
                  <a:lumOff val="80000"/>
                </a:schemeClr>
              </a:bgClr>
            </a:pattFill>
            <a:ln>
              <a:solidFill>
                <a:schemeClr val="accent6">
                  <a:lumMod val="60000"/>
                </a:schemeClr>
              </a:solidFill>
            </a:ln>
            <a:effectLst/>
            <a:sp3d>
              <a:contourClr>
                <a:schemeClr val="accent6">
                  <a:lumMod val="60000"/>
                </a:schemeClr>
              </a:contourClr>
            </a:sp3d>
          </c:spPr>
          <c:invertIfNegative val="0"/>
          <c:dLbls>
            <c:dLbl>
              <c:idx val="0"/>
              <c:layout>
                <c:manualLayout>
                  <c:x val="2.7133737277054693E-2"/>
                  <c:y val="-0.275308163591579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fld id="{BF35E53F-7CA2-484A-AD63-CCD9A7A3BF26}" type="VALUE">
                      <a:rPr lang="en-US" sz="1800" b="1" smtClean="0">
                        <a:solidFill>
                          <a:schemeClr val="accent6">
                            <a:lumMod val="75000"/>
                          </a:schemeClr>
                        </a:solidFill>
                      </a:rPr>
                      <a:pPr>
                        <a:defRPr sz="1800" b="1">
                          <a:solidFill>
                            <a:schemeClr val="accent6">
                              <a:lumMod val="75000"/>
                            </a:schemeClr>
                          </a:solidFill>
                        </a:defRPr>
                      </a:pPr>
                      <a:t>[WARTOŚĆ]</a:t>
                    </a:fld>
                    <a:r>
                      <a:rPr lang="en-US" sz="1800" b="1">
                        <a:solidFill>
                          <a:schemeClr val="accent6">
                            <a:lumMod val="75000"/>
                          </a:schemeClr>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lumMod val="75000"/>
                        </a:schemeClr>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753-4890-A2FE-C888F1AB25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Okresy korzystania z KFS</c:v>
                </c:pt>
              </c:strCache>
            </c:strRef>
          </c:cat>
          <c:val>
            <c:numRef>
              <c:f>Arkusz1!$G$2</c:f>
              <c:numCache>
                <c:formatCode>General</c:formatCode>
                <c:ptCount val="1"/>
                <c:pt idx="0">
                  <c:v>23.9</c:v>
                </c:pt>
              </c:numCache>
            </c:numRef>
          </c:val>
          <c:extLst>
            <c:ext xmlns:c16="http://schemas.microsoft.com/office/drawing/2014/chart" uri="{C3380CC4-5D6E-409C-BE32-E72D297353CC}">
              <c16:uniqueId val="{0000000A-9753-4890-A2FE-C888F1AB2579}"/>
            </c:ext>
          </c:extLst>
        </c:ser>
        <c:ser>
          <c:idx val="6"/>
          <c:order val="6"/>
          <c:tx>
            <c:strRef>
              <c:f>Arkusz1!$H$1</c:f>
              <c:strCache>
                <c:ptCount val="1"/>
                <c:pt idx="0">
                  <c:v>2020-2022 rok</c:v>
                </c:pt>
              </c:strCache>
            </c:strRef>
          </c:tx>
          <c:spPr>
            <a:pattFill prst="ltDnDiag">
              <a:fgClr>
                <a:schemeClr val="accent2">
                  <a:lumMod val="80000"/>
                  <a:lumOff val="20000"/>
                </a:schemeClr>
              </a:fgClr>
              <a:bgClr>
                <a:schemeClr val="accent2">
                  <a:lumMod val="80000"/>
                  <a:lumOff val="20000"/>
                  <a:lumMod val="20000"/>
                  <a:lumOff val="80000"/>
                </a:schemeClr>
              </a:bgClr>
            </a:pattFill>
            <a:ln>
              <a:solidFill>
                <a:schemeClr val="accent2">
                  <a:lumMod val="80000"/>
                  <a:lumOff val="20000"/>
                </a:schemeClr>
              </a:solidFill>
            </a:ln>
            <a:effectLst/>
            <a:sp3d>
              <a:contourClr>
                <a:schemeClr val="accent2">
                  <a:lumMod val="80000"/>
                  <a:lumOff val="20000"/>
                </a:schemeClr>
              </a:contourClr>
            </a:sp3d>
          </c:spPr>
          <c:invertIfNegative val="0"/>
          <c:dLbls>
            <c:dLbl>
              <c:idx val="0"/>
              <c:layout>
                <c:manualLayout>
                  <c:x val="5.4267474554109386E-2"/>
                  <c:y val="-0.26670478347934246"/>
                </c:manualLayout>
              </c:layout>
              <c:tx>
                <c:rich>
                  <a:bodyPr/>
                  <a:lstStyle/>
                  <a:p>
                    <a:fld id="{377FE1CE-CA57-4099-9B61-7B023FA13C1E}" type="VALUE">
                      <a:rPr lang="en-US" sz="1800" b="1" smtClean="0">
                        <a:solidFill>
                          <a:srgbClr val="FFCC00"/>
                        </a:solidFill>
                      </a:rPr>
                      <a:pPr/>
                      <a:t>[WARTOŚĆ]</a:t>
                    </a:fld>
                    <a:r>
                      <a:rPr lang="en-US" sz="1800" b="1" dirty="0">
                        <a:solidFill>
                          <a:srgbClr val="FFCC00"/>
                        </a:solidFill>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753-4890-A2FE-C888F1AB257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Okresy korzystania z KFS</c:v>
                </c:pt>
              </c:strCache>
            </c:strRef>
          </c:cat>
          <c:val>
            <c:numRef>
              <c:f>Arkusz1!$H$2</c:f>
              <c:numCache>
                <c:formatCode>General</c:formatCode>
                <c:ptCount val="1"/>
                <c:pt idx="0">
                  <c:v>20.9</c:v>
                </c:pt>
              </c:numCache>
            </c:numRef>
          </c:val>
          <c:extLst>
            <c:ext xmlns:c16="http://schemas.microsoft.com/office/drawing/2014/chart" uri="{C3380CC4-5D6E-409C-BE32-E72D297353CC}">
              <c16:uniqueId val="{0000000C-9753-4890-A2FE-C888F1AB2579}"/>
            </c:ext>
          </c:extLst>
        </c:ser>
        <c:dLbls>
          <c:showLegendKey val="0"/>
          <c:showVal val="1"/>
          <c:showCatName val="0"/>
          <c:showSerName val="0"/>
          <c:showPercent val="0"/>
          <c:showBubbleSize val="0"/>
        </c:dLbls>
        <c:gapWidth val="150"/>
        <c:shape val="box"/>
        <c:axId val="308882432"/>
        <c:axId val="308912896"/>
        <c:axId val="0"/>
      </c:bar3DChart>
      <c:catAx>
        <c:axId val="30888243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crossAx val="308912896"/>
        <c:crosses val="autoZero"/>
        <c:auto val="1"/>
        <c:lblAlgn val="ctr"/>
        <c:lblOffset val="100"/>
        <c:noMultiLvlLbl val="0"/>
      </c:catAx>
      <c:valAx>
        <c:axId val="308912896"/>
        <c:scaling>
          <c:orientation val="minMax"/>
        </c:scaling>
        <c:delete val="0"/>
        <c:axPos val="b"/>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pl-PL"/>
          </a:p>
        </c:txPr>
        <c:crossAx val="30888243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C00000"/>
                </a:solidFill>
                <a:latin typeface="+mn-lt"/>
                <a:ea typeface="+mn-ea"/>
                <a:cs typeface="+mn-cs"/>
              </a:defRPr>
            </a:pPr>
            <a:endParaRPr lang="pl-PL"/>
          </a:p>
        </c:txPr>
      </c:legendEntry>
      <c:legendEntry>
        <c:idx val="1"/>
        <c:delete val="1"/>
      </c:legendEntry>
      <c:legendEntry>
        <c:idx val="2"/>
        <c:txPr>
          <a:bodyPr rot="0" spcFirstLastPara="1" vertOverflow="ellipsis" vert="horz" wrap="square" anchor="ctr" anchorCtr="1"/>
          <a:lstStyle/>
          <a:p>
            <a:pPr>
              <a:defRPr sz="1600" b="1" i="0" u="none" strike="noStrike" kern="1200" baseline="0">
                <a:solidFill>
                  <a:schemeClr val="accent6">
                    <a:lumMod val="75000"/>
                  </a:schemeClr>
                </a:solidFill>
                <a:latin typeface="+mn-lt"/>
                <a:ea typeface="+mn-ea"/>
                <a:cs typeface="+mn-cs"/>
              </a:defRPr>
            </a:pPr>
            <a:endParaRPr lang="pl-PL"/>
          </a:p>
        </c:txPr>
      </c:legendEntry>
      <c:legendEntry>
        <c:idx val="3"/>
        <c:txPr>
          <a:bodyPr rot="0" spcFirstLastPara="1" vertOverflow="ellipsis" vert="horz" wrap="square" anchor="ctr" anchorCtr="1"/>
          <a:lstStyle/>
          <a:p>
            <a:pPr>
              <a:defRPr sz="1600" b="1" i="0" u="none" strike="noStrike" kern="1200" baseline="0">
                <a:solidFill>
                  <a:schemeClr val="accent2">
                    <a:lumMod val="75000"/>
                  </a:schemeClr>
                </a:solidFill>
                <a:latin typeface="+mn-lt"/>
                <a:ea typeface="+mn-ea"/>
                <a:cs typeface="+mn-cs"/>
              </a:defRPr>
            </a:pPr>
            <a:endParaRPr lang="pl-PL"/>
          </a:p>
        </c:txPr>
      </c:legendEntry>
      <c:legendEntry>
        <c:idx val="4"/>
        <c:txPr>
          <a:bodyPr rot="0" spcFirstLastPara="1" vertOverflow="ellipsis" vert="horz" wrap="square" anchor="ctr" anchorCtr="1"/>
          <a:lstStyle/>
          <a:p>
            <a:pPr>
              <a:defRPr sz="1600" b="1" i="0" u="none" strike="noStrike" kern="1200" baseline="0">
                <a:solidFill>
                  <a:srgbClr val="FF9900"/>
                </a:solidFill>
                <a:latin typeface="+mn-lt"/>
                <a:ea typeface="+mn-ea"/>
                <a:cs typeface="+mn-cs"/>
              </a:defRPr>
            </a:pPr>
            <a:endParaRPr lang="pl-PL"/>
          </a:p>
        </c:txPr>
      </c:legendEntry>
      <c:legendEntry>
        <c:idx val="5"/>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egendEntry>
        <c:idx val="6"/>
        <c:txPr>
          <a:bodyPr rot="0" spcFirstLastPara="1" vertOverflow="ellipsis" vert="horz" wrap="square" anchor="ctr" anchorCtr="1"/>
          <a:lstStyle/>
          <a:p>
            <a:pPr>
              <a:defRPr sz="1600" b="1" i="0" u="none" strike="noStrike" kern="1200" baseline="0">
                <a:solidFill>
                  <a:srgbClr val="FFCC00"/>
                </a:solidFill>
                <a:latin typeface="+mn-lt"/>
                <a:ea typeface="+mn-ea"/>
                <a:cs typeface="+mn-cs"/>
              </a:defRPr>
            </a:pPr>
            <a:endParaRPr lang="pl-PL"/>
          </a:p>
        </c:txPr>
      </c:legendEntry>
      <c:layout>
        <c:manualLayout>
          <c:xMode val="edge"/>
          <c:yMode val="edge"/>
          <c:x val="0"/>
          <c:y val="8.6033801122368525E-3"/>
          <c:w val="1"/>
          <c:h val="0.167810622667942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8206489277698739"/>
          <c:y val="1.7513084488410887E-3"/>
          <c:w val="0.50066748393377414"/>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0.2378906230329059"/>
                  <c:y val="-9.6124312745738308E-2"/>
                </c:manualLayout>
              </c:layout>
              <c:tx>
                <c:rich>
                  <a:bodyPr/>
                  <a:lstStyle/>
                  <a:p>
                    <a:fld id="{25D927B5-1505-4705-AAC7-5A60823E9D0A}"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0718903172717141E-2"/>
                      <c:h val="9.1714715016966694E-2"/>
                    </c:manualLayout>
                  </c15:layout>
                  <c15:dlblFieldTable/>
                  <c15:showDataLabelsRange val="0"/>
                </c:ext>
                <c:ext xmlns:c16="http://schemas.microsoft.com/office/drawing/2014/chart" uri="{C3380CC4-5D6E-409C-BE32-E72D297353CC}">
                  <c16:uniqueId val="{00000001-8BE9-44A5-86FF-F19B42E8F8FF}"/>
                </c:ext>
              </c:extLst>
            </c:dLbl>
            <c:dLbl>
              <c:idx val="1"/>
              <c:layout>
                <c:manualLayout>
                  <c:x val="0.23568195069155118"/>
                  <c:y val="8.026039112185291E-3"/>
                </c:manualLayout>
              </c:layout>
              <c:tx>
                <c:rich>
                  <a:bodyPr/>
                  <a:lstStyle/>
                  <a:p>
                    <a:fld id="{4F2A1DC6-985F-4EE1-9E42-2159D0343CD7}"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6697523250712255E-2"/>
                      <c:h val="9.1714715016966694E-2"/>
                    </c:manualLayout>
                  </c15:layout>
                  <c15:dlblFieldTable/>
                  <c15:showDataLabelsRange val="0"/>
                </c:ext>
                <c:ext xmlns:c16="http://schemas.microsoft.com/office/drawing/2014/chart" uri="{C3380CC4-5D6E-409C-BE32-E72D297353CC}">
                  <c16:uniqueId val="{00000003-8BE9-44A5-86FF-F19B42E8F8FF}"/>
                </c:ext>
              </c:extLst>
            </c:dLbl>
            <c:dLbl>
              <c:idx val="2"/>
              <c:layout>
                <c:manualLayout>
                  <c:x val="0.16909445600827044"/>
                  <c:y val="-4.9491452169271961E-3"/>
                </c:manualLayout>
              </c:layout>
              <c:tx>
                <c:rich>
                  <a:bodyPr/>
                  <a:lstStyle/>
                  <a:p>
                    <a:fld id="{E1A2D7B9-6940-4EEE-B70D-0AECAE241D65}"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819217827021103E-2"/>
                      <c:h val="9.1714715016966694E-2"/>
                    </c:manualLayout>
                  </c15:layout>
                  <c15:dlblFieldTable/>
                  <c15:showDataLabelsRange val="0"/>
                </c:ext>
                <c:ext xmlns:c16="http://schemas.microsoft.com/office/drawing/2014/chart" uri="{C3380CC4-5D6E-409C-BE32-E72D297353CC}">
                  <c16:uniqueId val="{00000005-8BE9-44A5-86FF-F19B42E8F8FF}"/>
                </c:ext>
              </c:extLst>
            </c:dLbl>
            <c:dLbl>
              <c:idx val="3"/>
              <c:layout>
                <c:manualLayout>
                  <c:x val="0.13110013315288119"/>
                  <c:y val="8.1200327334903163E-3"/>
                </c:manualLayout>
              </c:layout>
              <c:tx>
                <c:rich>
                  <a:bodyPr/>
                  <a:lstStyle/>
                  <a:p>
                    <a:fld id="{511F3866-379F-4375-AE8E-B879E4117109}"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8.8041186135347241E-2"/>
                  <c:y val="6.0544516017714389E-3"/>
                </c:manualLayout>
              </c:layout>
              <c:tx>
                <c:rich>
                  <a:bodyPr/>
                  <a:lstStyle/>
                  <a:p>
                    <a:fld id="{E6B400A8-427E-4E90-AB8D-B8BE9F119F28}"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Właściciel firmy (Prezes, Zarząd)</c:v>
                </c:pt>
                <c:pt idx="1">
                  <c:v>Kadra kierownicza</c:v>
                </c:pt>
                <c:pt idx="2">
                  <c:v>Zewnętrzna firma szkoleniowa</c:v>
                </c:pt>
                <c:pt idx="3">
                  <c:v>Pracownik z własnej inicjatywy</c:v>
                </c:pt>
                <c:pt idx="4">
                  <c:v>Powiatowy Urząd Pracy w Pleszewie</c:v>
                </c:pt>
              </c:strCache>
            </c:strRef>
          </c:cat>
          <c:val>
            <c:numRef>
              <c:f>Arkusz1!$B$2:$B$6</c:f>
              <c:numCache>
                <c:formatCode>General</c:formatCode>
                <c:ptCount val="5"/>
                <c:pt idx="0">
                  <c:v>56.7</c:v>
                </c:pt>
                <c:pt idx="1">
                  <c:v>28.4</c:v>
                </c:pt>
                <c:pt idx="2">
                  <c:v>16.399999999999999</c:v>
                </c:pt>
                <c:pt idx="3">
                  <c:v>13.4</c:v>
                </c:pt>
                <c:pt idx="4">
                  <c:v>7.5</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10254592"/>
        <c:axId val="310261632"/>
      </c:barChart>
      <c:catAx>
        <c:axId val="31025459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crossAx val="310261632"/>
        <c:crosses val="autoZero"/>
        <c:auto val="1"/>
        <c:lblAlgn val="l"/>
        <c:lblOffset val="100"/>
        <c:noMultiLvlLbl val="0"/>
      </c:catAx>
      <c:valAx>
        <c:axId val="310261632"/>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31025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26916570588048"/>
          <c:y val="1.7513084488410887E-3"/>
          <c:w val="0.53581107496417568"/>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0"/>
              <c:layout>
                <c:manualLayout>
                  <c:x val="0.27595329712744254"/>
                  <c:y val="1.4724052239659342E-2"/>
                </c:manualLayout>
              </c:layout>
              <c:tx>
                <c:rich>
                  <a:bodyPr/>
                  <a:lstStyle/>
                  <a:p>
                    <a:fld id="{25D927B5-1505-4705-AAC7-5A60823E9D0A}"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E9-44A5-86FF-F19B42E8F8FF}"/>
                </c:ext>
              </c:extLst>
            </c:dLbl>
            <c:dLbl>
              <c:idx val="1"/>
              <c:layout>
                <c:manualLayout>
                  <c:x val="0.15456935710163239"/>
                  <c:y val="1.1961646126294082E-2"/>
                </c:manualLayout>
              </c:layout>
              <c:tx>
                <c:rich>
                  <a:bodyPr/>
                  <a:lstStyle/>
                  <a:p>
                    <a:fld id="{4F2A1DC6-985F-4EE1-9E42-2159D0343CD7}"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0.12073887136812653"/>
                  <c:y val="-9.1078209189819224E-4"/>
                </c:manualLayout>
              </c:layout>
              <c:tx>
                <c:rich>
                  <a:bodyPr/>
                  <a:lstStyle/>
                  <a:p>
                    <a:fld id="{E1A2D7B9-6940-4EEE-B70D-0AECAE241D65}"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7.0265687960442025E-2"/>
                  <c:y val="-1.9429811363672285E-2"/>
                </c:manualLayout>
              </c:layout>
              <c:tx>
                <c:rich>
                  <a:bodyPr/>
                  <a:lstStyle/>
                  <a:p>
                    <a:fld id="{511F3866-379F-4375-AE8E-B879E4117109}"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0.3750549788381371"/>
                  <c:y val="1.9750028757117389E-2"/>
                </c:manualLayout>
              </c:layout>
              <c:tx>
                <c:rich>
                  <a:bodyPr/>
                  <a:lstStyle/>
                  <a:p>
                    <a:fld id="{E6B400A8-427E-4E90-AB8D-B8BE9F119F28}"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Pracownicy firmy</c:v>
                </c:pt>
                <c:pt idx="1">
                  <c:v>Firma zewnętrzna</c:v>
                </c:pt>
                <c:pt idx="2">
                  <c:v>Pracownicy firmy we współpracy                      z firmą zewnętrzną</c:v>
                </c:pt>
                <c:pt idx="3">
                  <c:v>Inna sytuacja (jaka?) </c:v>
                </c:pt>
              </c:strCache>
            </c:strRef>
          </c:cat>
          <c:val>
            <c:numRef>
              <c:f>Arkusz1!$B$2:$B$5</c:f>
              <c:numCache>
                <c:formatCode>General</c:formatCode>
                <c:ptCount val="4"/>
                <c:pt idx="0">
                  <c:v>52.2</c:v>
                </c:pt>
                <c:pt idx="1">
                  <c:v>23.9</c:v>
                </c:pt>
                <c:pt idx="2">
                  <c:v>17.899999999999999</c:v>
                </c:pt>
                <c:pt idx="3">
                  <c:v>7.5</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10352512"/>
        <c:axId val="310363648"/>
      </c:barChart>
      <c:catAx>
        <c:axId val="310352512"/>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6600"/>
                </a:solidFill>
                <a:latin typeface="+mn-lt"/>
                <a:ea typeface="+mn-ea"/>
                <a:cs typeface="+mn-cs"/>
              </a:defRPr>
            </a:pPr>
            <a:endParaRPr lang="pl-PL"/>
          </a:p>
        </c:txPr>
        <c:crossAx val="310363648"/>
        <c:crosses val="autoZero"/>
        <c:auto val="1"/>
        <c:lblAlgn val="l"/>
        <c:lblOffset val="100"/>
        <c:noMultiLvlLbl val="0"/>
      </c:catAx>
      <c:valAx>
        <c:axId val="310363648"/>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6600"/>
                </a:solidFill>
                <a:latin typeface="+mn-lt"/>
                <a:ea typeface="+mn-ea"/>
                <a:cs typeface="+mn-cs"/>
              </a:defRPr>
            </a:pPr>
            <a:endParaRPr lang="pl-PL"/>
          </a:p>
        </c:txPr>
        <c:crossAx val="310352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772229608896505"/>
          <c:y val="0"/>
          <c:w val="0.43115247499381792"/>
          <c:h val="0.90316993589555894"/>
        </c:manualLayout>
      </c:layout>
      <c:barChart>
        <c:barDir val="bar"/>
        <c:grouping val="stacked"/>
        <c:varyColors val="0"/>
        <c:ser>
          <c:idx val="0"/>
          <c:order val="0"/>
          <c:tx>
            <c:strRef>
              <c:f>Arkusz1!$B$1</c:f>
              <c:strCache>
                <c:ptCount val="1"/>
                <c:pt idx="0">
                  <c:v>Seria 1</c:v>
                </c:pt>
              </c:strCache>
            </c:strRef>
          </c:tx>
          <c:spPr>
            <a:solidFill>
              <a:schemeClr val="accent4"/>
            </a:solidFill>
            <a:ln>
              <a:noFill/>
            </a:ln>
            <a:effectLst>
              <a:innerShdw blurRad="114300">
                <a:schemeClr val="accent6"/>
              </a:innerShdw>
            </a:effectLst>
          </c:spPr>
          <c:invertIfNegative val="0"/>
          <c:dLbls>
            <c:dLbl>
              <c:idx val="0"/>
              <c:layout>
                <c:manualLayout>
                  <c:x val="4.8304556662162969E-2"/>
                  <c:y val="-2.3908268176264975E-2"/>
                </c:manualLayout>
              </c:layout>
              <c:tx>
                <c:rich>
                  <a:bodyPr/>
                  <a:lstStyle/>
                  <a:p>
                    <a:fld id="{25D927B5-1505-4705-AAC7-5A60823E9D0A}"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E9-44A5-86FF-F19B42E8F8FF}"/>
                </c:ext>
              </c:extLst>
            </c:dLbl>
            <c:dLbl>
              <c:idx val="1"/>
              <c:layout>
                <c:manualLayout>
                  <c:x val="5.941804539038139E-2"/>
                  <c:y val="-2.5255453858606088E-3"/>
                </c:manualLayout>
              </c:layout>
              <c:tx>
                <c:rich>
                  <a:bodyPr/>
                  <a:lstStyle/>
                  <a:p>
                    <a:fld id="{4F2A1DC6-985F-4EE1-9E42-2159D0343CD7}"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8.4952590393182162E-2"/>
                  <c:y val="-1.0568734417343189E-2"/>
                </c:manualLayout>
              </c:layout>
              <c:tx>
                <c:rich>
                  <a:bodyPr/>
                  <a:lstStyle/>
                  <a:p>
                    <a:fld id="{E1A2D7B9-6940-4EEE-B70D-0AECAE241D65}"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0.22395495482580791"/>
                  <c:y val="-4.9427227447758071E-3"/>
                </c:manualLayout>
              </c:layout>
              <c:tx>
                <c:rich>
                  <a:bodyPr/>
                  <a:lstStyle/>
                  <a:p>
                    <a:fld id="{511F3866-379F-4375-AE8E-B879E4117109}"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0.3750549788381371"/>
                  <c:y val="1.9750028757117389E-2"/>
                </c:manualLayout>
              </c:layout>
              <c:tx>
                <c:rich>
                  <a:bodyPr/>
                  <a:lstStyle/>
                  <a:p>
                    <a:fld id="{E6B400A8-427E-4E90-AB8D-B8BE9F119F28}"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Wsparcie  pracowników zatrudnionych w podmiotach posiadających status przedsiębiorstwa społecznego, wskazanych na liście przedsiębiorstw społecznych prowadzonej przez MRPiPS, członków lub pracowników spółdzielni socjalnych lub pracowników Zakładów Aktywno</c:v>
                </c:pt>
                <c:pt idx="1">
                  <c:v>Wsparcie pracodawców zatrudniających cudzoziemców</c:v>
                </c:pt>
                <c:pt idx="2">
                  <c:v>Wsparcie osób z orzeczonym stopniem niepełnosprawności</c:v>
                </c:pt>
                <c:pt idx="3">
                  <c:v>Wsparcie osób dorosłych w nabywaniu kompetencji cyfrowych</c:v>
                </c:pt>
              </c:strCache>
            </c:strRef>
          </c:cat>
          <c:val>
            <c:numRef>
              <c:f>Arkusz1!$B$2:$B$5</c:f>
              <c:numCache>
                <c:formatCode>0.0</c:formatCode>
                <c:ptCount val="4"/>
                <c:pt idx="0">
                  <c:v>4.5</c:v>
                </c:pt>
                <c:pt idx="1">
                  <c:v>6</c:v>
                </c:pt>
                <c:pt idx="2">
                  <c:v>11.9</c:v>
                </c:pt>
                <c:pt idx="3">
                  <c:v>47.8</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215774336"/>
        <c:axId val="215777280"/>
      </c:barChart>
      <c:catAx>
        <c:axId val="21577433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baseline="0">
                <a:solidFill>
                  <a:srgbClr val="006600"/>
                </a:solidFill>
                <a:latin typeface="+mn-lt"/>
                <a:ea typeface="+mn-ea"/>
                <a:cs typeface="+mn-cs"/>
              </a:defRPr>
            </a:pPr>
            <a:endParaRPr lang="pl-PL"/>
          </a:p>
        </c:txPr>
        <c:crossAx val="215777280"/>
        <c:crosses val="autoZero"/>
        <c:auto val="1"/>
        <c:lblAlgn val="l"/>
        <c:lblOffset val="100"/>
        <c:noMultiLvlLbl val="0"/>
      </c:catAx>
      <c:valAx>
        <c:axId val="215777280"/>
        <c:scaling>
          <c:orientation val="minMax"/>
        </c:scaling>
        <c:delete val="0"/>
        <c:axPos val="b"/>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6600"/>
                </a:solidFill>
                <a:latin typeface="+mn-lt"/>
                <a:ea typeface="+mn-ea"/>
                <a:cs typeface="+mn-cs"/>
              </a:defRPr>
            </a:pPr>
            <a:endParaRPr lang="pl-PL"/>
          </a:p>
        </c:txPr>
        <c:crossAx val="215774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5810140681167261"/>
          <c:y val="1.139004398855682E-2"/>
          <c:w val="0.52156387049273234"/>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5.0877350727508562E-2"/>
                  <c:y val="-2.7858886659254682E-3"/>
                </c:manualLayout>
              </c:layout>
              <c:tx>
                <c:rich>
                  <a:bodyPr/>
                  <a:lstStyle/>
                  <a:p>
                    <a:r>
                      <a:rPr lang="en-US" sz="1800" dirty="0">
                        <a:solidFill>
                          <a:schemeClr val="accent2">
                            <a:lumMod val="75000"/>
                          </a:schemeClr>
                        </a:solidFill>
                      </a:rPr>
                      <a:t>1; </a:t>
                    </a:r>
                    <a:r>
                      <a:rPr lang="en-US" dirty="0"/>
                      <a:t>0,1%</a:t>
                    </a:r>
                  </a:p>
                </c:rich>
              </c:tx>
              <c:dLblPos val="ctr"/>
              <c:showLegendKey val="0"/>
              <c:showVal val="1"/>
              <c:showCatName val="0"/>
              <c:showSerName val="0"/>
              <c:showPercent val="0"/>
              <c:showBubbleSize val="0"/>
              <c:extLst>
                <c:ext xmlns:c15="http://schemas.microsoft.com/office/drawing/2012/chart" uri="{CE6537A1-D6FC-4f65-9D91-7224C49458BB}">
                  <c15:layout>
                    <c:manualLayout>
                      <c:w val="9.566545336770492E-2"/>
                      <c:h val="9.1714715016966694E-2"/>
                    </c:manualLayout>
                  </c15:layout>
                  <c15:showDataLabelsRange val="0"/>
                </c:ext>
                <c:ext xmlns:c16="http://schemas.microsoft.com/office/drawing/2014/chart" uri="{C3380CC4-5D6E-409C-BE32-E72D297353CC}">
                  <c16:uniqueId val="{00000001-8BE9-44A5-86FF-F19B42E8F8FF}"/>
                </c:ext>
              </c:extLst>
            </c:dLbl>
            <c:dLbl>
              <c:idx val="1"/>
              <c:layout>
                <c:manualLayout>
                  <c:x val="4.9246470260366555E-2"/>
                  <c:y val="2.4772376896160082E-2"/>
                </c:manualLayout>
              </c:layout>
              <c:tx>
                <c:rich>
                  <a:bodyPr/>
                  <a:lstStyle/>
                  <a:p>
                    <a:r>
                      <a:rPr lang="en-US" sz="1800" dirty="0">
                        <a:solidFill>
                          <a:schemeClr val="accent2">
                            <a:lumMod val="75000"/>
                          </a:schemeClr>
                        </a:solidFill>
                      </a:rPr>
                      <a:t>3;</a:t>
                    </a:r>
                    <a:r>
                      <a:rPr lang="en-US" dirty="0"/>
                      <a:t>  0,4%</a:t>
                    </a:r>
                  </a:p>
                </c:rich>
              </c:tx>
              <c:dLblPos val="ctr"/>
              <c:showLegendKey val="0"/>
              <c:showVal val="1"/>
              <c:showCatName val="0"/>
              <c:showSerName val="0"/>
              <c:showPercent val="0"/>
              <c:showBubbleSize val="0"/>
              <c:extLst>
                <c:ext xmlns:c15="http://schemas.microsoft.com/office/drawing/2012/chart" uri="{CE6537A1-D6FC-4f65-9D91-7224C49458BB}">
                  <c15:layout>
                    <c:manualLayout>
                      <c:w val="9.7160108387203667E-2"/>
                      <c:h val="9.1714802662723902E-2"/>
                    </c:manualLayout>
                  </c15:layout>
                  <c15:showDataLabelsRange val="0"/>
                </c:ext>
                <c:ext xmlns:c16="http://schemas.microsoft.com/office/drawing/2014/chart" uri="{C3380CC4-5D6E-409C-BE32-E72D297353CC}">
                  <c16:uniqueId val="{00000003-8BE9-44A5-86FF-F19B42E8F8FF}"/>
                </c:ext>
              </c:extLst>
            </c:dLbl>
            <c:dLbl>
              <c:idx val="2"/>
              <c:layout>
                <c:manualLayout>
                  <c:x val="5.5811713011171979E-2"/>
                  <c:y val="-9.1085196218695257E-4"/>
                </c:manualLayout>
              </c:layout>
              <c:tx>
                <c:rich>
                  <a:bodyPr/>
                  <a:lstStyle/>
                  <a:p>
                    <a:r>
                      <a:rPr lang="en-US" sz="1800" dirty="0">
                        <a:solidFill>
                          <a:schemeClr val="accent2">
                            <a:lumMod val="75000"/>
                          </a:schemeClr>
                        </a:solidFill>
                      </a:rPr>
                      <a:t>23</a:t>
                    </a:r>
                    <a:r>
                      <a:rPr lang="en-US" dirty="0">
                        <a:solidFill>
                          <a:schemeClr val="accent2">
                            <a:lumMod val="75000"/>
                          </a:schemeClr>
                        </a:solidFill>
                      </a:rPr>
                      <a:t>;</a:t>
                    </a:r>
                    <a:r>
                      <a:rPr lang="en-US" dirty="0"/>
                      <a:t> </a:t>
                    </a:r>
                    <a:r>
                      <a:rPr lang="en-US" dirty="0">
                        <a:solidFill>
                          <a:srgbClr val="006600"/>
                        </a:solidFill>
                      </a:rPr>
                      <a:t>3,2%</a:t>
                    </a:r>
                  </a:p>
                </c:rich>
              </c:tx>
              <c:dLblPos val="ctr"/>
              <c:showLegendKey val="0"/>
              <c:showVal val="1"/>
              <c:showCatName val="0"/>
              <c:showSerName val="0"/>
              <c:showPercent val="0"/>
              <c:showBubbleSize val="0"/>
              <c:extLst>
                <c:ext xmlns:c15="http://schemas.microsoft.com/office/drawing/2012/chart" uri="{CE6537A1-D6FC-4f65-9D91-7224C49458BB}">
                  <c15:layout>
                    <c:manualLayout>
                      <c:w val="0.11210665858219143"/>
                      <c:h val="9.1714802662723902E-2"/>
                    </c:manualLayout>
                  </c15:layout>
                  <c15:showDataLabelsRange val="0"/>
                </c:ext>
                <c:ext xmlns:c16="http://schemas.microsoft.com/office/drawing/2014/chart" uri="{C3380CC4-5D6E-409C-BE32-E72D297353CC}">
                  <c16:uniqueId val="{00000005-8BE9-44A5-86FF-F19B42E8F8FF}"/>
                </c:ext>
              </c:extLst>
            </c:dLbl>
            <c:dLbl>
              <c:idx val="3"/>
              <c:layout>
                <c:manualLayout>
                  <c:x val="6.792336162271978E-2"/>
                  <c:y val="-2.0274446088150498E-3"/>
                </c:manualLayout>
              </c:layout>
              <c:tx>
                <c:rich>
                  <a:bodyPr/>
                  <a:lstStyle/>
                  <a:p>
                    <a:r>
                      <a:rPr lang="en-US" sz="1800" dirty="0">
                        <a:solidFill>
                          <a:schemeClr val="accent2">
                            <a:lumMod val="75000"/>
                          </a:schemeClr>
                        </a:solidFill>
                      </a:rPr>
                      <a:t>30;</a:t>
                    </a:r>
                    <a:r>
                      <a:rPr lang="en-US" dirty="0"/>
                      <a:t> 4,2%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E9-44A5-86FF-F19B42E8F8FF}"/>
                </c:ext>
              </c:extLst>
            </c:dLbl>
            <c:dLbl>
              <c:idx val="4"/>
              <c:layout>
                <c:manualLayout>
                  <c:x val="7.1790634373958467E-2"/>
                  <c:y val="1.9974823732167753E-3"/>
                </c:manualLayout>
              </c:layout>
              <c:tx>
                <c:rich>
                  <a:bodyPr/>
                  <a:lstStyle/>
                  <a:p>
                    <a:r>
                      <a:rPr lang="en-US" sz="1800" dirty="0">
                        <a:solidFill>
                          <a:schemeClr val="accent2">
                            <a:lumMod val="75000"/>
                          </a:schemeClr>
                        </a:solidFill>
                      </a:rPr>
                      <a:t>59;</a:t>
                    </a:r>
                    <a:r>
                      <a:rPr lang="en-US" dirty="0"/>
                      <a:t> 8,3%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BE9-44A5-86FF-F19B42E8F8FF}"/>
                </c:ext>
              </c:extLst>
            </c:dLbl>
            <c:dLbl>
              <c:idx val="5"/>
              <c:layout>
                <c:manualLayout>
                  <c:x val="0.26306563865785165"/>
                  <c:y val="2.1537454192735471E-2"/>
                </c:manualLayout>
              </c:layout>
              <c:tx>
                <c:rich>
                  <a:bodyPr rot="0" spcFirstLastPara="1" vertOverflow="ellipsis" vert="horz" wrap="square" lIns="38100" tIns="19050" rIns="38100" bIns="19050" anchor="ctr" anchorCtr="1">
                    <a:noAutofit/>
                  </a:bodyPr>
                  <a:lstStyle/>
                  <a:p>
                    <a:pPr>
                      <a:defRPr sz="1400" b="1" i="0" u="none" strike="noStrike" kern="1200" baseline="0">
                        <a:solidFill>
                          <a:srgbClr val="006600"/>
                        </a:solidFill>
                        <a:latin typeface="+mn-lt"/>
                        <a:ea typeface="+mn-ea"/>
                        <a:cs typeface="+mn-cs"/>
                      </a:defRPr>
                    </a:pPr>
                    <a:r>
                      <a:rPr lang="en-US" sz="1800" dirty="0">
                        <a:solidFill>
                          <a:schemeClr val="accent2">
                            <a:lumMod val="75000"/>
                          </a:schemeClr>
                        </a:solidFill>
                      </a:rPr>
                      <a:t>598;</a:t>
                    </a:r>
                    <a:r>
                      <a:rPr lang="en-US" dirty="0"/>
                      <a:t> 83,8%</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layout>
                    <c:manualLayout>
                      <c:w val="7.5637076106421314E-2"/>
                      <c:h val="0.25355362101607132"/>
                    </c:manualLayout>
                  </c15:layout>
                  <c15:showDataLabelsRange val="0"/>
                </c:ext>
                <c:ext xmlns:c16="http://schemas.microsoft.com/office/drawing/2014/chart" uri="{C3380CC4-5D6E-409C-BE32-E72D297353CC}">
                  <c16:uniqueId val="{0000000B-8BE9-44A5-86FF-F19B42E8F8FF}"/>
                </c:ext>
              </c:extLst>
            </c:dLbl>
            <c:dLbl>
              <c:idx val="6"/>
              <c:layout>
                <c:manualLayout>
                  <c:x val="0.125949373680702"/>
                  <c:y val="7.04104501818279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Badania lekarskie i/lub psychologiczne wymagane do podjęcia kształcenia lub pracy zawodowej po ukończonym kształceniu</c:v>
                </c:pt>
                <c:pt idx="1">
                  <c:v>Ubezpieczenie NNW</c:v>
                </c:pt>
                <c:pt idx="2">
                  <c:v>Określenie potrzeb pracodawcy w zakresie kształcenia ustawicznego        w związku z ubieganiem się o sfinansowanie tego kształcenia ze środków KFS</c:v>
                </c:pt>
                <c:pt idx="3">
                  <c:v>Egzaminy umożliwiające uzyskanie dokumentów potwierdzających nabycie umiejętności, kwalifikacji lub uprawnień zawodowych</c:v>
                </c:pt>
                <c:pt idx="4">
                  <c:v>Studia podyplomowe</c:v>
                </c:pt>
                <c:pt idx="5">
                  <c:v>Kursy i/lub szkolenia</c:v>
                </c:pt>
              </c:strCache>
            </c:strRef>
          </c:cat>
          <c:val>
            <c:numRef>
              <c:f>Arkusz1!$B$2:$B$7</c:f>
              <c:numCache>
                <c:formatCode>General</c:formatCode>
                <c:ptCount val="6"/>
                <c:pt idx="0">
                  <c:v>1</c:v>
                </c:pt>
                <c:pt idx="1">
                  <c:v>3</c:v>
                </c:pt>
                <c:pt idx="2">
                  <c:v>23</c:v>
                </c:pt>
                <c:pt idx="3">
                  <c:v>30</c:v>
                </c:pt>
                <c:pt idx="4">
                  <c:v>59</c:v>
                </c:pt>
                <c:pt idx="5">
                  <c:v>598</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215224704"/>
        <c:axId val="215225856"/>
      </c:barChart>
      <c:catAx>
        <c:axId val="21522470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rgbClr val="006600"/>
                </a:solidFill>
                <a:latin typeface="+mn-lt"/>
                <a:ea typeface="+mn-ea"/>
                <a:cs typeface="+mn-cs"/>
              </a:defRPr>
            </a:pPr>
            <a:endParaRPr lang="pl-PL"/>
          </a:p>
        </c:txPr>
        <c:crossAx val="215225856"/>
        <c:crosses val="autoZero"/>
        <c:auto val="1"/>
        <c:lblAlgn val="l"/>
        <c:lblOffset val="100"/>
        <c:noMultiLvlLbl val="0"/>
      </c:catAx>
      <c:valAx>
        <c:axId val="215225856"/>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21522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0.1007735251638707"/>
                  <c:y val="-8.580127733555129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1.8742633668722874E-2"/>
                  <c:y val="1.3712815693151217E-2"/>
                </c:manualLayout>
              </c:layout>
              <c:tx>
                <c:rich>
                  <a:bodyPr/>
                  <a:lstStyle/>
                  <a:p>
                    <a:pPr>
                      <a:defRPr sz="2400" b="1">
                        <a:solidFill>
                          <a:srgbClr val="33CC33"/>
                        </a:solidFill>
                        <a:latin typeface="Calibri" pitchFamily="34" charset="0"/>
                        <a:cs typeface="Calibri" pitchFamily="34" charset="0"/>
                      </a:defRPr>
                    </a:pPr>
                    <a:fld id="{DB570424-163A-4339-8E81-272E9C2334F8}" type="VALUE">
                      <a:rPr lang="en-US" sz="2400">
                        <a:solidFill>
                          <a:srgbClr val="FF0000"/>
                        </a:solidFill>
                      </a:rPr>
                      <a:pPr>
                        <a:defRPr sz="2400" b="1">
                          <a:solidFill>
                            <a:srgbClr val="33CC33"/>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5.6951915858504183E-2"/>
                  <c:y val="-1.0689048018233666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10,4%</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c:v>
                </c:pt>
                <c:pt idx="1">
                  <c:v>Nie</c:v>
                </c:pt>
                <c:pt idx="2">
                  <c:v>Nie mam zdania</c:v>
                </c:pt>
              </c:strCache>
            </c:strRef>
          </c:cat>
          <c:val>
            <c:numRef>
              <c:f>Arkusz1!$B$2:$B$4</c:f>
              <c:numCache>
                <c:formatCode>0.0%</c:formatCode>
                <c:ptCount val="3"/>
                <c:pt idx="0">
                  <c:v>0.89600000000000002</c:v>
                </c:pt>
                <c:pt idx="1">
                  <c:v>0</c:v>
                </c:pt>
                <c:pt idx="2">
                  <c:v>0.10400000000000001</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0000"/>
                </a:solidFill>
                <a:latin typeface="Calibri" pitchFamily="34" charset="0"/>
                <a:cs typeface="Calibri" pitchFamily="34" charset="0"/>
              </a:defRPr>
            </a:pPr>
            <a:endParaRPr lang="pl-PL"/>
          </a:p>
        </c:txPr>
      </c:legendEntry>
      <c:legendEntry>
        <c:idx val="2"/>
        <c:txPr>
          <a:bodyPr/>
          <a:lstStyle/>
          <a:p>
            <a:pPr>
              <a:defRPr sz="24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8186625097211422"/>
          <c:y val="0.13912960288363022"/>
          <c:w val="0.51799938895678244"/>
          <c:h val="0.74819001592415679"/>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58B2-4251-9FEA-6568E62FB419}"/>
              </c:ext>
            </c:extLst>
          </c:dPt>
          <c:dPt>
            <c:idx val="1"/>
            <c:bubble3D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3-58B2-4251-9FEA-6568E62FB419}"/>
              </c:ext>
            </c:extLst>
          </c:dPt>
          <c:dPt>
            <c:idx val="2"/>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5-58B2-4251-9FEA-6568E62FB419}"/>
              </c:ext>
            </c:extLst>
          </c:dPt>
          <c:dPt>
            <c:idx val="3"/>
            <c:bubble3D val="0"/>
            <c:explosion val="0"/>
            <c:spPr>
              <a:solidFill>
                <a:sysClr val="windowText" lastClr="000000">
                  <a:lumMod val="50000"/>
                  <a:lumOff val="50000"/>
                </a:sysClr>
              </a:solidFill>
              <a:scene3d>
                <a:camera prst="orthographicFront"/>
                <a:lightRig rig="threePt" dir="t"/>
              </a:scene3d>
              <a:sp3d>
                <a:bevelT w="165100" prst="coolSlant"/>
              </a:sp3d>
            </c:spPr>
            <c:extLst>
              <c:ext xmlns:c16="http://schemas.microsoft.com/office/drawing/2014/chart" uri="{C3380CC4-5D6E-409C-BE32-E72D297353CC}">
                <c16:uniqueId val="{00000007-58B2-4251-9FEA-6568E62FB419}"/>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58B2-4251-9FEA-6568E62FB419}"/>
              </c:ext>
            </c:extLst>
          </c:dPt>
          <c:dLbls>
            <c:dLbl>
              <c:idx val="0"/>
              <c:layout>
                <c:manualLayout>
                  <c:x val="0.1261822760434026"/>
                  <c:y val="-8.8184646150427953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B2-4251-9FEA-6568E62FB419}"/>
                </c:ext>
              </c:extLst>
            </c:dLbl>
            <c:dLbl>
              <c:idx val="1"/>
              <c:layout>
                <c:manualLayout>
                  <c:x val="-3.1011832018664604E-2"/>
                  <c:y val="5.3890617091928078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B2-4251-9FEA-6568E62FB419}"/>
                </c:ext>
              </c:extLst>
            </c:dLbl>
            <c:dLbl>
              <c:idx val="2"/>
              <c:layout>
                <c:manualLayout>
                  <c:x val="-0.11627243963633682"/>
                  <c:y val="4.6541703699588911E-2"/>
                </c:manualLayout>
              </c:layout>
              <c:tx>
                <c:rich>
                  <a:bodyPr/>
                  <a:lstStyle/>
                  <a:p>
                    <a:pPr>
                      <a:defRPr sz="2400" b="1">
                        <a:solidFill>
                          <a:srgbClr val="FF6699"/>
                        </a:solidFill>
                        <a:latin typeface="Calibri" pitchFamily="34" charset="0"/>
                        <a:cs typeface="Calibri" pitchFamily="34" charset="0"/>
                      </a:defRPr>
                    </a:pPr>
                    <a:r>
                      <a:rPr lang="en-US" sz="2400" dirty="0">
                        <a:solidFill>
                          <a:srgbClr val="FF6699"/>
                        </a:solidFill>
                        <a:latin typeface="Calibri" pitchFamily="34" charset="0"/>
                        <a:cs typeface="Calibri" pitchFamily="34" charset="0"/>
                      </a:rPr>
                      <a:t>0,0%</a:t>
                    </a:r>
                  </a:p>
                </c:rich>
              </c:tx>
              <c:spPr/>
              <c:dLblPos val="bestFit"/>
              <c:showLegendKey val="0"/>
              <c:showVal val="0"/>
              <c:showCatName val="0"/>
              <c:showSerName val="0"/>
              <c:showPercent val="0"/>
              <c:showBubbleSize val="0"/>
              <c:extLst>
                <c:ext xmlns:c15="http://schemas.microsoft.com/office/drawing/2012/chart" uri="{CE6537A1-D6FC-4f65-9D91-7224C49458BB}">
                  <c15:layout>
                    <c:manualLayout>
                      <c:w val="7.9388285560863595E-2"/>
                      <c:h val="0.15331899850633879"/>
                    </c:manualLayout>
                  </c15:layout>
                  <c15:showDataLabelsRange val="0"/>
                </c:ext>
                <c:ext xmlns:c16="http://schemas.microsoft.com/office/drawing/2014/chart" uri="{C3380CC4-5D6E-409C-BE32-E72D297353CC}">
                  <c16:uniqueId val="{00000005-58B2-4251-9FEA-6568E62FB419}"/>
                </c:ext>
              </c:extLst>
            </c:dLbl>
            <c:dLbl>
              <c:idx val="3"/>
              <c:layout>
                <c:manualLayout>
                  <c:x val="3.2454727252527495E-2"/>
                  <c:y val="2.4495735041785482E-2"/>
                </c:manualLayout>
              </c:layout>
              <c:spPr/>
              <c:txPr>
                <a:bodyPr/>
                <a:lstStyle/>
                <a:p>
                  <a:pPr>
                    <a:defRPr sz="2400" b="1">
                      <a:solidFill>
                        <a:schemeClr val="tx1">
                          <a:lumMod val="50000"/>
                          <a:lumOff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8B2-4251-9FEA-6568E62FB419}"/>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8B2-4251-9FEA-6568E62FB419}"/>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Arkusz1!$A$2:$A$5</c:f>
              <c:strCache>
                <c:ptCount val="4"/>
                <c:pt idx="0">
                  <c:v>Bez zakłóceń</c:v>
                </c:pt>
                <c:pt idx="1">
                  <c:v>Pojawiły się drobne problemy, jakie?</c:v>
                </c:pt>
                <c:pt idx="2">
                  <c:v>Pojawiły się duże problemy, jakie?</c:v>
                </c:pt>
                <c:pt idx="3">
                  <c:v>Trudno powiedzieć</c:v>
                </c:pt>
              </c:strCache>
            </c:strRef>
          </c:cat>
          <c:val>
            <c:numRef>
              <c:f>Arkusz1!$B$2:$B$5</c:f>
              <c:numCache>
                <c:formatCode>0.0%</c:formatCode>
                <c:ptCount val="4"/>
                <c:pt idx="0">
                  <c:v>0.97000000000000008</c:v>
                </c:pt>
                <c:pt idx="1">
                  <c:v>0</c:v>
                </c:pt>
                <c:pt idx="2">
                  <c:v>0</c:v>
                </c:pt>
                <c:pt idx="3">
                  <c:v>3.0000000000000002E-2</c:v>
                </c:pt>
              </c:numCache>
            </c:numRef>
          </c:val>
          <c:extLst>
            <c:ext xmlns:c16="http://schemas.microsoft.com/office/drawing/2014/chart" uri="{C3380CC4-5D6E-409C-BE32-E72D297353CC}">
              <c16:uniqueId val="{0000000A-58B2-4251-9FEA-6568E62FB419}"/>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000" b="1">
                <a:solidFill>
                  <a:srgbClr val="00B050"/>
                </a:solidFill>
                <a:latin typeface="Calibri" pitchFamily="34" charset="0"/>
                <a:cs typeface="Calibri" pitchFamily="34" charset="0"/>
              </a:defRPr>
            </a:pPr>
            <a:endParaRPr lang="pl-PL"/>
          </a:p>
        </c:txPr>
      </c:legendEntry>
      <c:legendEntry>
        <c:idx val="1"/>
        <c:txPr>
          <a:bodyPr/>
          <a:lstStyle/>
          <a:p>
            <a:pPr>
              <a:defRPr sz="2000" b="1">
                <a:solidFill>
                  <a:srgbClr val="FF6699"/>
                </a:solidFill>
                <a:latin typeface="Calibri" pitchFamily="34" charset="0"/>
                <a:cs typeface="Calibri" pitchFamily="34" charset="0"/>
              </a:defRPr>
            </a:pPr>
            <a:endParaRPr lang="pl-PL"/>
          </a:p>
        </c:txPr>
      </c:legendEntry>
      <c:legendEntry>
        <c:idx val="2"/>
        <c:txPr>
          <a:bodyPr/>
          <a:lstStyle/>
          <a:p>
            <a:pPr>
              <a:defRPr sz="2000" b="1">
                <a:solidFill>
                  <a:srgbClr val="FF0000"/>
                </a:solidFill>
                <a:latin typeface="Calibri" pitchFamily="34" charset="0"/>
                <a:cs typeface="Calibri" pitchFamily="34" charset="0"/>
              </a:defRPr>
            </a:pPr>
            <a:endParaRPr lang="pl-PL"/>
          </a:p>
        </c:txPr>
      </c:legendEntry>
      <c:legendEntry>
        <c:idx val="3"/>
        <c:txPr>
          <a:bodyPr/>
          <a:lstStyle/>
          <a:p>
            <a:pPr>
              <a:defRPr sz="2000" b="1">
                <a:solidFill>
                  <a:schemeClr val="tx1">
                    <a:lumMod val="50000"/>
                    <a:lumOff val="50000"/>
                  </a:schemeClr>
                </a:solidFill>
                <a:latin typeface="Calibri" pitchFamily="34" charset="0"/>
                <a:cs typeface="Calibri" pitchFamily="34" charset="0"/>
              </a:defRPr>
            </a:pPr>
            <a:endParaRPr lang="pl-PL"/>
          </a:p>
        </c:txPr>
      </c:legendEntry>
      <c:layout>
        <c:manualLayout>
          <c:xMode val="edge"/>
          <c:yMode val="edge"/>
          <c:x val="0"/>
          <c:y val="0"/>
          <c:w val="0.54106036829241189"/>
          <c:h val="1"/>
        </c:manualLayout>
      </c:layout>
      <c:overlay val="0"/>
      <c:txPr>
        <a:bodyPr/>
        <a:lstStyle/>
        <a:p>
          <a:pPr>
            <a:defRPr sz="20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1.4100634520692667E-2"/>
                  <c:y val="-0.55898734828921448"/>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1.8742633668722874E-2"/>
                  <c:y val="1.3712815693151217E-2"/>
                </c:manualLayout>
              </c:layout>
              <c:tx>
                <c:rich>
                  <a:bodyPr/>
                  <a:lstStyle/>
                  <a:p>
                    <a:pPr>
                      <a:defRPr sz="2400" b="1">
                        <a:solidFill>
                          <a:srgbClr val="33CC33"/>
                        </a:solidFill>
                        <a:latin typeface="Calibri" pitchFamily="34" charset="0"/>
                        <a:cs typeface="Calibri" pitchFamily="34" charset="0"/>
                      </a:defRPr>
                    </a:pPr>
                    <a:fld id="{DB570424-163A-4339-8E81-272E9C2334F8}" type="VALUE">
                      <a:rPr lang="en-US" sz="2400">
                        <a:solidFill>
                          <a:srgbClr val="FF0000"/>
                        </a:solidFill>
                      </a:rPr>
                      <a:pPr>
                        <a:defRPr sz="2400" b="1">
                          <a:solidFill>
                            <a:srgbClr val="33CC33"/>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5.3721756282844278E-3"/>
                  <c:y val="4.0931088957595507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11,9%</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c:v>
                </c:pt>
                <c:pt idx="1">
                  <c:v>Nie</c:v>
                </c:pt>
                <c:pt idx="2">
                  <c:v>Nie mam zdania</c:v>
                </c:pt>
              </c:strCache>
            </c:strRef>
          </c:cat>
          <c:val>
            <c:numRef>
              <c:f>Arkusz1!$B$2:$B$4</c:f>
              <c:numCache>
                <c:formatCode>0.0%</c:formatCode>
                <c:ptCount val="3"/>
                <c:pt idx="0">
                  <c:v>0.76200000000000012</c:v>
                </c:pt>
                <c:pt idx="1">
                  <c:v>0.11899999999999998</c:v>
                </c:pt>
                <c:pt idx="2">
                  <c:v>0.11899999999999998</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0000"/>
                </a:solidFill>
                <a:latin typeface="Calibri" pitchFamily="34" charset="0"/>
                <a:cs typeface="Calibri" pitchFamily="34" charset="0"/>
              </a:defRPr>
            </a:pPr>
            <a:endParaRPr lang="pl-PL"/>
          </a:p>
        </c:txPr>
      </c:legendEntry>
      <c:legendEntry>
        <c:idx val="2"/>
        <c:txPr>
          <a:bodyPr/>
          <a:lstStyle/>
          <a:p>
            <a:pPr>
              <a:defRPr sz="24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333192898247884"/>
          <c:y val="0.12043046878350752"/>
          <c:w val="0.48548158262817998"/>
          <c:h val="0.70652744220624197"/>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1.4100634520692667E-2"/>
                  <c:y val="-0.55898734828921448"/>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1.2372957970412199E-2"/>
                  <c:y val="-5.4374383461763903E-2"/>
                </c:manualLayout>
              </c:layout>
              <c:tx>
                <c:rich>
                  <a:bodyPr/>
                  <a:lstStyle/>
                  <a:p>
                    <a:pPr>
                      <a:defRPr sz="2400" b="1">
                        <a:solidFill>
                          <a:srgbClr val="FF6699"/>
                        </a:solidFill>
                        <a:latin typeface="Calibri" pitchFamily="34" charset="0"/>
                        <a:cs typeface="Calibri" pitchFamily="34" charset="0"/>
                      </a:defRPr>
                    </a:pPr>
                    <a:fld id="{DB570424-163A-4339-8E81-272E9C2334F8}" type="VALUE">
                      <a:rPr lang="en-US" sz="2400">
                        <a:solidFill>
                          <a:srgbClr val="FF6699"/>
                        </a:solidFill>
                      </a:rPr>
                      <a:pPr>
                        <a:defRPr sz="2400" b="1">
                          <a:solidFill>
                            <a:srgbClr val="FF6699"/>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1.2144625568088136E-2"/>
                  <c:y val="-0.11340014582469586"/>
                </c:manualLayout>
              </c:layout>
              <c:tx>
                <c:rich>
                  <a:bodyPr/>
                  <a:lstStyle/>
                  <a:p>
                    <a:pPr>
                      <a:defRPr sz="2400" b="1">
                        <a:solidFill>
                          <a:srgbClr val="00B050"/>
                        </a:solidFill>
                        <a:latin typeface="Calibri" pitchFamily="34" charset="0"/>
                        <a:cs typeface="Calibri" pitchFamily="34" charset="0"/>
                      </a:defRPr>
                    </a:pPr>
                    <a:r>
                      <a:rPr lang="en-US" sz="2400" dirty="0">
                        <a:solidFill>
                          <a:srgbClr val="00B050"/>
                        </a:solidFill>
                        <a:latin typeface="Calibri" pitchFamily="34" charset="0"/>
                        <a:cs typeface="Calibri" pitchFamily="34" charset="0"/>
                      </a:rPr>
                      <a:t>68,6%</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rgbClr val="006600"/>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Wszyscy</c:v>
                </c:pt>
                <c:pt idx="1">
                  <c:v>Niektórzy</c:v>
                </c:pt>
                <c:pt idx="2">
                  <c:v>Żaden</c:v>
                </c:pt>
              </c:strCache>
            </c:strRef>
          </c:cat>
          <c:val>
            <c:numRef>
              <c:f>Arkusz1!$B$2:$B$4</c:f>
              <c:numCache>
                <c:formatCode>0.0%</c:formatCode>
                <c:ptCount val="3"/>
                <c:pt idx="0">
                  <c:v>3.0000000000000002E-2</c:v>
                </c:pt>
                <c:pt idx="1">
                  <c:v>0.28400000000000003</c:v>
                </c:pt>
                <c:pt idx="2">
                  <c:v>0.68600000000000005</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FF0000"/>
                </a:solidFill>
                <a:latin typeface="Calibri" pitchFamily="34" charset="0"/>
                <a:cs typeface="Calibri" pitchFamily="34" charset="0"/>
              </a:defRPr>
            </a:pPr>
            <a:endParaRPr lang="pl-PL"/>
          </a:p>
        </c:txPr>
      </c:legendEntry>
      <c:legendEntry>
        <c:idx val="1"/>
        <c:txPr>
          <a:bodyPr/>
          <a:lstStyle/>
          <a:p>
            <a:pPr>
              <a:defRPr sz="2400" b="1">
                <a:solidFill>
                  <a:srgbClr val="FF6699"/>
                </a:solidFill>
                <a:latin typeface="Calibri" pitchFamily="34" charset="0"/>
                <a:cs typeface="Calibri" pitchFamily="34" charset="0"/>
              </a:defRPr>
            </a:pPr>
            <a:endParaRPr lang="pl-PL"/>
          </a:p>
        </c:txPr>
      </c:legendEntry>
      <c:legendEntry>
        <c:idx val="2"/>
        <c:txPr>
          <a:bodyPr/>
          <a:lstStyle/>
          <a:p>
            <a:pPr>
              <a:defRPr sz="2400" b="1">
                <a:solidFill>
                  <a:srgbClr val="00B050"/>
                </a:solidFill>
                <a:latin typeface="Calibri" pitchFamily="34" charset="0"/>
                <a:cs typeface="Calibri" pitchFamily="34" charset="0"/>
              </a:defRPr>
            </a:pPr>
            <a:endParaRPr lang="pl-PL"/>
          </a:p>
        </c:txPr>
      </c:legendEntry>
      <c:layout>
        <c:manualLayout>
          <c:xMode val="edge"/>
          <c:yMode val="edge"/>
          <c:x val="0"/>
          <c:y val="2.5810140336710558E-2"/>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14177392988109E-2"/>
          <c:y val="1.1886859149107001E-2"/>
          <c:w val="0.29436560620248547"/>
          <c:h val="0.98811327360932966"/>
        </c:manualLayout>
      </c:layout>
      <c:doughnutChart>
        <c:varyColors val="1"/>
        <c:ser>
          <c:idx val="0"/>
          <c:order val="0"/>
          <c:tx>
            <c:strRef>
              <c:f>Arkusz1!$B$1</c:f>
              <c:strCache>
                <c:ptCount val="1"/>
                <c:pt idx="0">
                  <c:v>Kolumna1</c:v>
                </c:pt>
              </c:strCache>
            </c:strRef>
          </c:tx>
          <c:spPr>
            <a:solidFill>
              <a:srgbClr val="4385D4"/>
            </a:solidFill>
            <a:scene3d>
              <a:camera prst="orthographicFront"/>
              <a:lightRig rig="threePt" dir="t">
                <a:rot lat="0" lon="0" rev="1200000"/>
              </a:lightRig>
            </a:scene3d>
            <a:sp3d prstMaterial="metal">
              <a:bevelT w="95250" h="38100"/>
            </a:sp3d>
          </c:spPr>
          <c:explosion val="2"/>
          <c:dPt>
            <c:idx val="0"/>
            <c:bubble3D val="0"/>
            <c:spPr>
              <a:solidFill>
                <a:srgbClr val="ED7D3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1-A78C-4F02-A413-83AB56AA4D34}"/>
              </c:ext>
            </c:extLst>
          </c:dPt>
          <c:dPt>
            <c:idx val="1"/>
            <c:bubble3D val="0"/>
            <c:spPr>
              <a:solidFill>
                <a:srgbClr val="5B9BD5">
                  <a:lumMod val="60000"/>
                  <a:lumOff val="40000"/>
                </a:srgb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3-A78C-4F02-A413-83AB56AA4D34}"/>
              </c:ext>
            </c:extLst>
          </c:dPt>
          <c:dPt>
            <c:idx val="2"/>
            <c:bubble3D val="0"/>
            <c:spPr>
              <a:solidFill>
                <a:srgbClr val="4385D4"/>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5-A78C-4F02-A413-83AB56AA4D34}"/>
              </c:ext>
            </c:extLst>
          </c:dPt>
          <c:dLbls>
            <c:dLbl>
              <c:idx val="0"/>
              <c:layout>
                <c:manualLayout>
                  <c:x val="-0.28275181725839982"/>
                  <c:y val="0.21139738682233969"/>
                </c:manualLayout>
              </c:layout>
              <c:tx>
                <c:rich>
                  <a:bodyPr/>
                  <a:lstStyle/>
                  <a:p>
                    <a:r>
                      <a:rPr lang="en-US" sz="2800" dirty="0">
                        <a:solidFill>
                          <a:schemeClr val="accent5">
                            <a:lumMod val="60000"/>
                            <a:lumOff val="40000"/>
                          </a:schemeClr>
                        </a:solidFill>
                      </a:rPr>
                      <a:t>38,2%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78C-4F02-A413-83AB56AA4D34}"/>
                </c:ext>
              </c:extLst>
            </c:dLbl>
            <c:dLbl>
              <c:idx val="1"/>
              <c:layout>
                <c:manualLayout>
                  <c:x val="0.28935227435046912"/>
                  <c:y val="-0.2243302932670781"/>
                </c:manualLayout>
              </c:layout>
              <c:tx>
                <c:rich>
                  <a:bodyPr rot="0" spcFirstLastPara="1" vertOverflow="ellipsis" vert="horz" wrap="square" lIns="38100" tIns="19050" rIns="38100" bIns="19050" anchor="ctr" anchorCtr="1">
                    <a:spAutoFit/>
                  </a:bodyPr>
                  <a:lstStyle/>
                  <a:p>
                    <a:pPr>
                      <a:defRPr sz="2800" b="1" i="0" u="none" strike="noStrike" kern="1200" baseline="0">
                        <a:solidFill>
                          <a:srgbClr val="FF9900"/>
                        </a:solidFill>
                        <a:latin typeface="+mn-lt"/>
                        <a:ea typeface="+mn-ea"/>
                        <a:cs typeface="+mn-cs"/>
                      </a:defRPr>
                    </a:pPr>
                    <a:r>
                      <a:rPr lang="en-US" sz="2800" b="1" dirty="0">
                        <a:solidFill>
                          <a:srgbClr val="FF9900"/>
                        </a:solidFill>
                      </a:rPr>
                      <a:t>61,8%</a:t>
                    </a:r>
                  </a:p>
                </c:rich>
              </c:tx>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FF9900"/>
                      </a:solidFill>
                      <a:latin typeface="+mn-lt"/>
                      <a:ea typeface="+mn-ea"/>
                      <a:cs typeface="+mn-cs"/>
                    </a:defRPr>
                  </a:pPr>
                  <a:endParaRPr lang="pl-PL"/>
                </a:p>
              </c:txPr>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78C-4F02-A413-83AB56AA4D34}"/>
                </c:ext>
              </c:extLst>
            </c:dLbl>
            <c:dLbl>
              <c:idx val="2"/>
              <c:layout>
                <c:manualLayout>
                  <c:x val="-8.5245157945413486E-2"/>
                  <c:y val="-0.17977367351368417"/>
                </c:manualLayout>
              </c:layout>
              <c:tx>
                <c:rich>
                  <a:bodyPr/>
                  <a:lstStyle/>
                  <a:p>
                    <a:r>
                      <a:rPr lang="en-US"/>
                      <a:t>43,6%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78C-4F02-A413-83AB56AA4D3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5">
                        <a:lumMod val="60000"/>
                        <a:lumOff val="40000"/>
                      </a:schemeClr>
                    </a:solidFill>
                    <a:latin typeface="+mn-lt"/>
                    <a:ea typeface="+mn-ea"/>
                    <a:cs typeface="+mn-cs"/>
                  </a:defRPr>
                </a:pPr>
                <a:endParaRPr lang="pl-PL"/>
              </a:p>
            </c:txPr>
            <c:showLegendKey val="0"/>
            <c:showVal val="0"/>
            <c:showCatName val="0"/>
            <c:showSerName val="0"/>
            <c:showPercent val="1"/>
            <c:showBubbleSize val="0"/>
            <c:showLeaderLines val="0"/>
            <c:extLst>
              <c:ext xmlns:c15="http://schemas.microsoft.com/office/drawing/2012/chart" uri="{CE6537A1-D6FC-4f65-9D91-7224C49458BB}"/>
            </c:extLst>
          </c:dLbls>
          <c:cat>
            <c:strRef>
              <c:f>Arkusz1!$A$2:$A$3</c:f>
              <c:strCache>
                <c:ptCount val="2"/>
                <c:pt idx="0">
                  <c:v>Limit rezerwowy </c:v>
                </c:pt>
                <c:pt idx="1">
                  <c:v>Limit podstawowy</c:v>
                </c:pt>
              </c:strCache>
            </c:strRef>
          </c:cat>
          <c:val>
            <c:numRef>
              <c:f>Arkusz1!$B$2:$B$3</c:f>
              <c:numCache>
                <c:formatCode>0.0%</c:formatCode>
                <c:ptCount val="2"/>
                <c:pt idx="0">
                  <c:v>0.6180000000000001</c:v>
                </c:pt>
                <c:pt idx="1">
                  <c:v>0.38200000000000006</c:v>
                </c:pt>
              </c:numCache>
            </c:numRef>
          </c:val>
          <c:extLst>
            <c:ext xmlns:c16="http://schemas.microsoft.com/office/drawing/2014/chart" uri="{C3380CC4-5D6E-409C-BE32-E72D297353CC}">
              <c16:uniqueId val="{00000006-A78C-4F02-A413-83AB56AA4D34}"/>
            </c:ext>
          </c:extLst>
        </c:ser>
        <c:dLbls>
          <c:showLegendKey val="0"/>
          <c:showVal val="0"/>
          <c:showCatName val="0"/>
          <c:showSerName val="0"/>
          <c:showPercent val="1"/>
          <c:showBubbleSize val="0"/>
          <c:showLeaderLines val="0"/>
        </c:dLbls>
        <c:firstSliceAng val="0"/>
        <c:holeSize val="55"/>
      </c:doughnut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rgbClr val="FF9900"/>
                </a:solidFill>
                <a:latin typeface="+mn-lt"/>
                <a:ea typeface="+mn-ea"/>
                <a:cs typeface="+mn-cs"/>
              </a:defRPr>
            </a:pPr>
            <a:endParaRPr lang="pl-PL"/>
          </a:p>
        </c:txPr>
      </c:legendEntry>
      <c:legendEntry>
        <c:idx val="1"/>
        <c:txPr>
          <a:bodyPr rot="0" spcFirstLastPara="1" vertOverflow="ellipsis" vert="horz" wrap="square" anchor="ctr" anchorCtr="1"/>
          <a:lstStyle/>
          <a:p>
            <a:pPr>
              <a:defRPr sz="2400" b="1" i="0" u="none" strike="noStrike" kern="1200" baseline="0">
                <a:solidFill>
                  <a:schemeClr val="accent5">
                    <a:lumMod val="60000"/>
                    <a:lumOff val="40000"/>
                  </a:schemeClr>
                </a:solidFill>
                <a:latin typeface="+mn-lt"/>
                <a:ea typeface="+mn-ea"/>
                <a:cs typeface="+mn-cs"/>
              </a:defRPr>
            </a:pPr>
            <a:endParaRPr lang="pl-PL"/>
          </a:p>
        </c:txPr>
      </c:legendEntry>
      <c:layout>
        <c:manualLayout>
          <c:xMode val="edge"/>
          <c:yMode val="edge"/>
          <c:x val="0.44096762066119621"/>
          <c:y val="6.3401204579962497E-2"/>
          <c:w val="0.55727736600695155"/>
          <c:h val="0.92603262937114728"/>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lt1">
                  <a:lumMod val="8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0.10727686441548401"/>
                  <c:y val="-0.6665295996921754"/>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1.8742633668722874E-2"/>
                  <c:y val="1.3712815693151217E-2"/>
                </c:manualLayout>
              </c:layout>
              <c:tx>
                <c:rich>
                  <a:bodyPr/>
                  <a:lstStyle/>
                  <a:p>
                    <a:pPr>
                      <a:defRPr sz="2400" b="1">
                        <a:solidFill>
                          <a:srgbClr val="FF6699"/>
                        </a:solidFill>
                        <a:latin typeface="Calibri" pitchFamily="34" charset="0"/>
                        <a:cs typeface="Calibri" pitchFamily="34" charset="0"/>
                      </a:defRPr>
                    </a:pPr>
                    <a:fld id="{DB570424-163A-4339-8E81-272E9C2334F8}" type="VALUE">
                      <a:rPr lang="en-US" sz="2400">
                        <a:solidFill>
                          <a:srgbClr val="FF6699"/>
                        </a:solidFill>
                      </a:rPr>
                      <a:pPr>
                        <a:defRPr sz="2400" b="1">
                          <a:solidFill>
                            <a:srgbClr val="FF6699"/>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4.3640984335073879E-2"/>
                  <c:y val="1.5120948620884941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rgbClr val="FF0000"/>
                        </a:solidFill>
                        <a:latin typeface="Calibri" pitchFamily="34" charset="0"/>
                        <a:cs typeface="Calibri" pitchFamily="34" charset="0"/>
                      </a:rPr>
                      <a:t>1,5%</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Wszyscy</c:v>
                </c:pt>
                <c:pt idx="1">
                  <c:v>Niektórzy</c:v>
                </c:pt>
                <c:pt idx="2">
                  <c:v>Żaden</c:v>
                </c:pt>
              </c:strCache>
            </c:strRef>
          </c:cat>
          <c:val>
            <c:numRef>
              <c:f>Arkusz1!$B$2:$B$4</c:f>
              <c:numCache>
                <c:formatCode>0.0%</c:formatCode>
                <c:ptCount val="3"/>
                <c:pt idx="0">
                  <c:v>0.89500000000000002</c:v>
                </c:pt>
                <c:pt idx="1">
                  <c:v>9.0000000000000011E-2</c:v>
                </c:pt>
                <c:pt idx="2">
                  <c:v>1.4999999999999998E-2</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6699"/>
                </a:solidFill>
                <a:latin typeface="Calibri" pitchFamily="34" charset="0"/>
                <a:cs typeface="Calibri" pitchFamily="34" charset="0"/>
              </a:defRPr>
            </a:pPr>
            <a:endParaRPr lang="pl-PL"/>
          </a:p>
        </c:txPr>
      </c:legendEntry>
      <c:legendEntry>
        <c:idx val="2"/>
        <c:txPr>
          <a:bodyPr/>
          <a:lstStyle/>
          <a:p>
            <a:pPr>
              <a:defRPr sz="2400" b="1">
                <a:solidFill>
                  <a:srgbClr val="FF0000"/>
                </a:solidFill>
                <a:latin typeface="Calibri" pitchFamily="34" charset="0"/>
                <a:cs typeface="Calibri" pitchFamily="34" charset="0"/>
              </a:defRPr>
            </a:pPr>
            <a:endParaRPr lang="pl-PL"/>
          </a:p>
        </c:txPr>
      </c:legendEntry>
      <c:layout>
        <c:manualLayout>
          <c:xMode val="edge"/>
          <c:yMode val="edge"/>
          <c:x val="0"/>
          <c:y val="0"/>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3.6816663976539293E-2"/>
                  <c:y val="-3.4181161442766519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5.5347623848922473E-2"/>
                  <c:y val="-0.19706990551185372"/>
                </c:manualLayout>
              </c:layout>
              <c:tx>
                <c:rich>
                  <a:bodyPr/>
                  <a:lstStyle/>
                  <a:p>
                    <a:pPr>
                      <a:defRPr sz="2400" b="1">
                        <a:solidFill>
                          <a:srgbClr val="00B050"/>
                        </a:solidFill>
                        <a:latin typeface="Calibri" pitchFamily="34" charset="0"/>
                        <a:cs typeface="Calibri" pitchFamily="34" charset="0"/>
                      </a:defRPr>
                    </a:pPr>
                    <a:fld id="{DB570424-163A-4339-8E81-272E9C2334F8}" type="VALUE">
                      <a:rPr lang="en-US" sz="2400">
                        <a:solidFill>
                          <a:srgbClr val="00B050"/>
                        </a:solidFill>
                      </a:rPr>
                      <a:pPr>
                        <a:defRPr sz="2400" b="1">
                          <a:solidFill>
                            <a:srgbClr val="00B05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5.6951915858504183E-2"/>
                  <c:y val="-1.0689048018233666E-2"/>
                </c:manualLayout>
              </c:layout>
              <c:tx>
                <c:rich>
                  <a:bodyPr/>
                  <a:lstStyle/>
                  <a:p>
                    <a:pPr>
                      <a:defRPr sz="2400" b="1">
                        <a:solidFill>
                          <a:srgbClr val="00B050"/>
                        </a:solidFill>
                        <a:latin typeface="Calibri" pitchFamily="34" charset="0"/>
                        <a:cs typeface="Calibri" pitchFamily="34" charset="0"/>
                      </a:defRPr>
                    </a:pPr>
                    <a:r>
                      <a:rPr lang="en-US" sz="2400" dirty="0">
                        <a:solidFill>
                          <a:srgbClr val="00B050"/>
                        </a:solidFill>
                        <a:latin typeface="Calibri" pitchFamily="34" charset="0"/>
                        <a:cs typeface="Calibri" pitchFamily="34" charset="0"/>
                      </a:rPr>
                      <a:t>10,4%</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rgbClr val="00B050"/>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c:formatCode>
                <c:ptCount val="2"/>
                <c:pt idx="0">
                  <c:v>0.224</c:v>
                </c:pt>
                <c:pt idx="1">
                  <c:v>0.77600000000000013</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FF0000"/>
                </a:solidFill>
                <a:latin typeface="Calibri" pitchFamily="34" charset="0"/>
                <a:cs typeface="Calibri" pitchFamily="34" charset="0"/>
              </a:defRPr>
            </a:pPr>
            <a:endParaRPr lang="pl-PL"/>
          </a:p>
        </c:txPr>
      </c:legendEntry>
      <c:legendEntry>
        <c:idx val="1"/>
        <c:txPr>
          <a:bodyPr/>
          <a:lstStyle/>
          <a:p>
            <a:pPr>
              <a:defRPr sz="2400" b="1">
                <a:solidFill>
                  <a:srgbClr val="00B050"/>
                </a:solidFill>
                <a:latin typeface="Calibri" pitchFamily="34" charset="0"/>
                <a:cs typeface="Calibri" pitchFamily="34" charset="0"/>
              </a:defRPr>
            </a:pPr>
            <a:endParaRPr lang="pl-PL"/>
          </a:p>
        </c:txPr>
      </c:legendEntry>
      <c:layout>
        <c:manualLayout>
          <c:xMode val="edge"/>
          <c:yMode val="edge"/>
          <c:x val="0"/>
          <c:y val="0"/>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244166488050485"/>
          <c:y val="0.15405881391683784"/>
          <c:w val="0.45186017543506274"/>
          <c:h val="0.79320246252265747"/>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008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F049-4915-B429-B3ADB18DC3F8}"/>
              </c:ext>
            </c:extLst>
          </c:dPt>
          <c:dPt>
            <c:idx val="1"/>
            <c:bubble3D val="0"/>
            <c:spPr>
              <a:solidFill>
                <a:srgbClr val="33CC33"/>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F049-4915-B429-B3ADB18DC3F8}"/>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F049-4915-B429-B3ADB18DC3F8}"/>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F049-4915-B429-B3ADB18DC3F8}"/>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F049-4915-B429-B3ADB18DC3F8}"/>
              </c:ext>
            </c:extLst>
          </c:dPt>
          <c:dLbls>
            <c:dLbl>
              <c:idx val="0"/>
              <c:layout>
                <c:manualLayout>
                  <c:x val="8.0046785578200864E-3"/>
                  <c:y val="4.5225845329868307E-2"/>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15:layout>
                    <c:manualLayout>
                      <c:w val="0.12895175481500767"/>
                      <c:h val="0.18924443324765017"/>
                    </c:manualLayout>
                  </c15:layout>
                </c:ext>
                <c:ext xmlns:c16="http://schemas.microsoft.com/office/drawing/2014/chart" uri="{C3380CC4-5D6E-409C-BE32-E72D297353CC}">
                  <c16:uniqueId val="{00000001-F049-4915-B429-B3ADB18DC3F8}"/>
                </c:ext>
              </c:extLst>
            </c:dLbl>
            <c:dLbl>
              <c:idx val="1"/>
              <c:layout>
                <c:manualLayout>
                  <c:x val="-1.8382288640770881E-2"/>
                  <c:y val="-0.19952661448241563"/>
                </c:manualLayout>
              </c:layout>
              <c:spPr/>
              <c:txPr>
                <a:bodyPr/>
                <a:lstStyle/>
                <a:p>
                  <a:pPr>
                    <a:defRPr sz="2400" b="1">
                      <a:solidFill>
                        <a:srgbClr val="33CC33"/>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9-4915-B429-B3ADB18DC3F8}"/>
                </c:ext>
              </c:extLst>
            </c:dLbl>
            <c:dLbl>
              <c:idx val="2"/>
              <c:layout>
                <c:manualLayout>
                  <c:x val="-2.6047606509018845E-2"/>
                  <c:y val="2.5086583572288032E-2"/>
                </c:manualLayout>
              </c:layout>
              <c:spPr/>
              <c:txPr>
                <a:bodyPr/>
                <a:lstStyle/>
                <a:p>
                  <a:pPr>
                    <a:defRPr sz="24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49-4915-B429-B3ADB18DC3F8}"/>
                </c:ext>
              </c:extLst>
            </c:dLbl>
            <c:dLbl>
              <c:idx val="3"/>
              <c:layout>
                <c:manualLayout>
                  <c:x val="1.5150793266919881E-2"/>
                  <c:y val="3.0150431661593452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49-4915-B429-B3ADB18DC3F8}"/>
                </c:ext>
              </c:extLst>
            </c:dLbl>
            <c:dLbl>
              <c:idx val="4"/>
              <c:layout>
                <c:manualLayout>
                  <c:x val="6.8125437167371336E-2"/>
                  <c:y val="3.0150431661593452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49-4915-B429-B3ADB18DC3F8}"/>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49-4915-B429-B3ADB18DC3F8}"/>
                </c:ext>
              </c:extLst>
            </c:dLbl>
            <c:spPr>
              <a:noFill/>
              <a:ln>
                <a:noFill/>
              </a:ln>
              <a:effectLst/>
            </c:spPr>
            <c:txPr>
              <a:bodyPr/>
              <a:lstStyle/>
              <a:p>
                <a:pPr>
                  <a:defRPr sz="2400" b="1">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Zdecydowanie tak</c:v>
                </c:pt>
                <c:pt idx="1">
                  <c:v>Raczej tak</c:v>
                </c:pt>
                <c:pt idx="2">
                  <c:v>Nie mam zdania</c:v>
                </c:pt>
                <c:pt idx="3">
                  <c:v>Raczej nie</c:v>
                </c:pt>
                <c:pt idx="4">
                  <c:v>Zdecydowanie nie</c:v>
                </c:pt>
              </c:strCache>
            </c:strRef>
          </c:cat>
          <c:val>
            <c:numRef>
              <c:f>Arkusz1!$B$2:$B$6</c:f>
              <c:numCache>
                <c:formatCode>0.0%</c:formatCode>
                <c:ptCount val="5"/>
                <c:pt idx="0">
                  <c:v>0.38800000000000007</c:v>
                </c:pt>
                <c:pt idx="1">
                  <c:v>0.52200000000000002</c:v>
                </c:pt>
                <c:pt idx="2">
                  <c:v>7.5000000000000011E-2</c:v>
                </c:pt>
                <c:pt idx="3">
                  <c:v>0</c:v>
                </c:pt>
                <c:pt idx="4">
                  <c:v>1.4999999999999998E-2</c:v>
                </c:pt>
              </c:numCache>
            </c:numRef>
          </c:val>
          <c:extLst>
            <c:ext xmlns:c16="http://schemas.microsoft.com/office/drawing/2014/chart" uri="{C3380CC4-5D6E-409C-BE32-E72D297353CC}">
              <c16:uniqueId val="{0000000B-F049-4915-B429-B3ADB18DC3F8}"/>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1800" b="1">
                <a:solidFill>
                  <a:srgbClr val="006600"/>
                </a:solidFill>
                <a:latin typeface="Calibri" pitchFamily="34" charset="0"/>
                <a:cs typeface="Calibri" pitchFamily="34" charset="0"/>
              </a:defRPr>
            </a:pPr>
            <a:endParaRPr lang="pl-PL"/>
          </a:p>
        </c:txPr>
      </c:legendEntry>
      <c:legendEntry>
        <c:idx val="1"/>
        <c:txPr>
          <a:bodyPr/>
          <a:lstStyle/>
          <a:p>
            <a:pPr>
              <a:defRPr sz="1800" b="1">
                <a:solidFill>
                  <a:srgbClr val="33CC33"/>
                </a:solidFill>
                <a:latin typeface="Calibri" pitchFamily="34" charset="0"/>
                <a:cs typeface="Calibri" pitchFamily="34" charset="0"/>
              </a:defRPr>
            </a:pPr>
            <a:endParaRPr lang="pl-PL"/>
          </a:p>
        </c:txPr>
      </c:legendEntry>
      <c:legendEntry>
        <c:idx val="2"/>
        <c:txPr>
          <a:bodyPr/>
          <a:lstStyle/>
          <a:p>
            <a:pPr>
              <a:defRPr sz="1800" b="1">
                <a:solidFill>
                  <a:schemeClr val="bg1">
                    <a:lumMod val="50000"/>
                  </a:schemeClr>
                </a:solidFill>
                <a:latin typeface="Calibri" pitchFamily="34" charset="0"/>
                <a:cs typeface="Calibri" pitchFamily="34" charset="0"/>
              </a:defRPr>
            </a:pPr>
            <a:endParaRPr lang="pl-PL"/>
          </a:p>
        </c:txPr>
      </c:legendEntry>
      <c:legendEntry>
        <c:idx val="3"/>
        <c:txPr>
          <a:bodyPr/>
          <a:lstStyle/>
          <a:p>
            <a:pPr>
              <a:defRPr sz="1800" b="1">
                <a:solidFill>
                  <a:srgbClr val="FF6699"/>
                </a:solidFill>
                <a:latin typeface="Calibri" pitchFamily="34" charset="0"/>
                <a:cs typeface="Calibri" pitchFamily="34" charset="0"/>
              </a:defRPr>
            </a:pPr>
            <a:endParaRPr lang="pl-PL"/>
          </a:p>
        </c:txPr>
      </c:legendEntry>
      <c:legendEntry>
        <c:idx val="4"/>
        <c:txPr>
          <a:bodyPr/>
          <a:lstStyle/>
          <a:p>
            <a:pPr>
              <a:defRPr sz="1800" b="1">
                <a:solidFill>
                  <a:srgbClr val="FF0000"/>
                </a:solidFill>
                <a:latin typeface="Calibri" pitchFamily="34" charset="0"/>
                <a:cs typeface="Calibri" pitchFamily="34" charset="0"/>
              </a:defRPr>
            </a:pPr>
            <a:endParaRPr lang="pl-PL"/>
          </a:p>
        </c:txPr>
      </c:legendEntry>
      <c:layout>
        <c:manualLayout>
          <c:xMode val="edge"/>
          <c:yMode val="edge"/>
          <c:x val="0"/>
          <c:y val="5.0988615937687266E-3"/>
          <c:w val="0.32890220465638814"/>
          <c:h val="0.89909227082085086"/>
        </c:manualLayout>
      </c:layout>
      <c:overlay val="0"/>
      <c:txPr>
        <a:bodyPr/>
        <a:lstStyle/>
        <a:p>
          <a:pPr>
            <a:defRPr sz="1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244166488050485"/>
          <c:y val="0.15405881391683784"/>
          <c:w val="0.45186017543506274"/>
          <c:h val="0.79320246252265747"/>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008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F049-4915-B429-B3ADB18DC3F8}"/>
              </c:ext>
            </c:extLst>
          </c:dPt>
          <c:dPt>
            <c:idx val="1"/>
            <c:bubble3D val="0"/>
            <c:spPr>
              <a:solidFill>
                <a:srgbClr val="33CC33"/>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F049-4915-B429-B3ADB18DC3F8}"/>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F049-4915-B429-B3ADB18DC3F8}"/>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F049-4915-B429-B3ADB18DC3F8}"/>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F049-4915-B429-B3ADB18DC3F8}"/>
              </c:ext>
            </c:extLst>
          </c:dPt>
          <c:dLbls>
            <c:dLbl>
              <c:idx val="0"/>
              <c:layout>
                <c:manualLayout>
                  <c:x val="8.0046785578200864E-3"/>
                  <c:y val="4.5225845329868307E-2"/>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15:layout>
                    <c:manualLayout>
                      <c:w val="0.12895175481500767"/>
                      <c:h val="0.18924443324765017"/>
                    </c:manualLayout>
                  </c15:layout>
                </c:ext>
                <c:ext xmlns:c16="http://schemas.microsoft.com/office/drawing/2014/chart" uri="{C3380CC4-5D6E-409C-BE32-E72D297353CC}">
                  <c16:uniqueId val="{00000001-F049-4915-B429-B3ADB18DC3F8}"/>
                </c:ext>
              </c:extLst>
            </c:dLbl>
            <c:dLbl>
              <c:idx val="1"/>
              <c:layout>
                <c:manualLayout>
                  <c:x val="-0.10569815968443257"/>
                  <c:y val="-0.33520355695958631"/>
                </c:manualLayout>
              </c:layout>
              <c:spPr/>
              <c:txPr>
                <a:bodyPr/>
                <a:lstStyle/>
                <a:p>
                  <a:pPr>
                    <a:defRPr sz="2400" b="1">
                      <a:solidFill>
                        <a:srgbClr val="33CC33"/>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9-4915-B429-B3ADB18DC3F8}"/>
                </c:ext>
              </c:extLst>
            </c:dLbl>
            <c:dLbl>
              <c:idx val="2"/>
              <c:layout>
                <c:manualLayout>
                  <c:x val="-2.6047606509018845E-2"/>
                  <c:y val="2.5086583572288032E-2"/>
                </c:manualLayout>
              </c:layout>
              <c:spPr/>
              <c:txPr>
                <a:bodyPr/>
                <a:lstStyle/>
                <a:p>
                  <a:pPr>
                    <a:defRPr sz="24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49-4915-B429-B3ADB18DC3F8}"/>
                </c:ext>
              </c:extLst>
            </c:dLbl>
            <c:dLbl>
              <c:idx val="3"/>
              <c:layout>
                <c:manualLayout>
                  <c:x val="1.5150793266919881E-2"/>
                  <c:y val="3.0150431661593452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49-4915-B429-B3ADB18DC3F8}"/>
                </c:ext>
              </c:extLst>
            </c:dLbl>
            <c:dLbl>
              <c:idx val="4"/>
              <c:layout>
                <c:manualLayout>
                  <c:x val="6.8125437167371336E-2"/>
                  <c:y val="3.0150431661593452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49-4915-B429-B3ADB18DC3F8}"/>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49-4915-B429-B3ADB18DC3F8}"/>
                </c:ext>
              </c:extLst>
            </c:dLbl>
            <c:spPr>
              <a:noFill/>
              <a:ln>
                <a:noFill/>
              </a:ln>
              <a:effectLst/>
            </c:spPr>
            <c:txPr>
              <a:bodyPr/>
              <a:lstStyle/>
              <a:p>
                <a:pPr>
                  <a:defRPr sz="2400" b="1">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Zdecydowanie tak</c:v>
                </c:pt>
                <c:pt idx="1">
                  <c:v>Raczej tak</c:v>
                </c:pt>
                <c:pt idx="2">
                  <c:v>Nie mam zdania</c:v>
                </c:pt>
                <c:pt idx="3">
                  <c:v>Raczej nie</c:v>
                </c:pt>
                <c:pt idx="4">
                  <c:v>Zdecydowanie nie</c:v>
                </c:pt>
              </c:strCache>
            </c:strRef>
          </c:cat>
          <c:val>
            <c:numRef>
              <c:f>Arkusz1!$B$2:$B$6</c:f>
              <c:numCache>
                <c:formatCode>0.0%</c:formatCode>
                <c:ptCount val="5"/>
                <c:pt idx="0">
                  <c:v>0.37300000000000005</c:v>
                </c:pt>
                <c:pt idx="1">
                  <c:v>0.38800000000000007</c:v>
                </c:pt>
                <c:pt idx="2">
                  <c:v>0.224</c:v>
                </c:pt>
                <c:pt idx="3">
                  <c:v>0</c:v>
                </c:pt>
                <c:pt idx="4">
                  <c:v>1.4999999999999998E-2</c:v>
                </c:pt>
              </c:numCache>
            </c:numRef>
          </c:val>
          <c:extLst>
            <c:ext xmlns:c16="http://schemas.microsoft.com/office/drawing/2014/chart" uri="{C3380CC4-5D6E-409C-BE32-E72D297353CC}">
              <c16:uniqueId val="{0000000B-F049-4915-B429-B3ADB18DC3F8}"/>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1800" b="1">
                <a:solidFill>
                  <a:srgbClr val="006600"/>
                </a:solidFill>
                <a:latin typeface="Calibri" pitchFamily="34" charset="0"/>
                <a:cs typeface="Calibri" pitchFamily="34" charset="0"/>
              </a:defRPr>
            </a:pPr>
            <a:endParaRPr lang="pl-PL"/>
          </a:p>
        </c:txPr>
      </c:legendEntry>
      <c:legendEntry>
        <c:idx val="1"/>
        <c:txPr>
          <a:bodyPr/>
          <a:lstStyle/>
          <a:p>
            <a:pPr>
              <a:defRPr sz="1800" b="1">
                <a:solidFill>
                  <a:srgbClr val="33CC33"/>
                </a:solidFill>
                <a:latin typeface="Calibri" pitchFamily="34" charset="0"/>
                <a:cs typeface="Calibri" pitchFamily="34" charset="0"/>
              </a:defRPr>
            </a:pPr>
            <a:endParaRPr lang="pl-PL"/>
          </a:p>
        </c:txPr>
      </c:legendEntry>
      <c:legendEntry>
        <c:idx val="2"/>
        <c:txPr>
          <a:bodyPr/>
          <a:lstStyle/>
          <a:p>
            <a:pPr>
              <a:defRPr sz="1800" b="1">
                <a:solidFill>
                  <a:schemeClr val="bg1">
                    <a:lumMod val="50000"/>
                  </a:schemeClr>
                </a:solidFill>
                <a:latin typeface="Calibri" pitchFamily="34" charset="0"/>
                <a:cs typeface="Calibri" pitchFamily="34" charset="0"/>
              </a:defRPr>
            </a:pPr>
            <a:endParaRPr lang="pl-PL"/>
          </a:p>
        </c:txPr>
      </c:legendEntry>
      <c:legendEntry>
        <c:idx val="3"/>
        <c:txPr>
          <a:bodyPr/>
          <a:lstStyle/>
          <a:p>
            <a:pPr>
              <a:defRPr sz="1800" b="1">
                <a:solidFill>
                  <a:srgbClr val="FF6699"/>
                </a:solidFill>
                <a:latin typeface="Calibri" pitchFamily="34" charset="0"/>
                <a:cs typeface="Calibri" pitchFamily="34" charset="0"/>
              </a:defRPr>
            </a:pPr>
            <a:endParaRPr lang="pl-PL"/>
          </a:p>
        </c:txPr>
      </c:legendEntry>
      <c:legendEntry>
        <c:idx val="4"/>
        <c:txPr>
          <a:bodyPr/>
          <a:lstStyle/>
          <a:p>
            <a:pPr>
              <a:defRPr sz="1800" b="1">
                <a:solidFill>
                  <a:srgbClr val="FF0000"/>
                </a:solidFill>
                <a:latin typeface="Calibri" pitchFamily="34" charset="0"/>
                <a:cs typeface="Calibri" pitchFamily="34" charset="0"/>
              </a:defRPr>
            </a:pPr>
            <a:endParaRPr lang="pl-PL"/>
          </a:p>
        </c:txPr>
      </c:legendEntry>
      <c:layout>
        <c:manualLayout>
          <c:xMode val="edge"/>
          <c:yMode val="edge"/>
          <c:x val="0"/>
          <c:y val="5.0988615937687266E-3"/>
          <c:w val="0.32890220465638814"/>
          <c:h val="0.89909227082085086"/>
        </c:manualLayout>
      </c:layout>
      <c:overlay val="0"/>
      <c:txPr>
        <a:bodyPr/>
        <a:lstStyle/>
        <a:p>
          <a:pPr>
            <a:defRPr sz="1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12905140276599"/>
          <c:y val="9.3282318224804722E-4"/>
          <c:w val="0.51312209681365006"/>
          <c:h val="0.87548063765272699"/>
        </c:manualLayout>
      </c:layout>
      <c:barChart>
        <c:barDir val="bar"/>
        <c:grouping val="clustered"/>
        <c:varyColors val="0"/>
        <c:ser>
          <c:idx val="0"/>
          <c:order val="0"/>
          <c:tx>
            <c:strRef>
              <c:f>Arkusz1!$B$1</c:f>
              <c:strCache>
                <c:ptCount val="1"/>
                <c:pt idx="0">
                  <c:v>Kolumna1</c:v>
                </c:pt>
              </c:strCache>
            </c:strRef>
          </c:tx>
          <c:spPr>
            <a:solidFill>
              <a:schemeClr val="accent6">
                <a:lumMod val="60000"/>
                <a:lumOff val="40000"/>
              </a:schemeClr>
            </a:solidFill>
            <a:ln>
              <a:solidFill>
                <a:schemeClr val="accent6">
                  <a:lumMod val="75000"/>
                </a:schemeClr>
              </a:solidFill>
            </a:ln>
            <a:effectLst>
              <a:innerShdw blurRad="114300">
                <a:schemeClr val="accent1"/>
              </a:innerShdw>
            </a:effectLst>
          </c:spPr>
          <c:invertIfNegative val="0"/>
          <c:dLbls>
            <c:dLbl>
              <c:idx val="0"/>
              <c:layout>
                <c:manualLayout>
                  <c:x val="8.6336961415279124E-3"/>
                  <c:y val="-1.1584078733799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DB2-4E0C-800B-A1D9E1BE6C54}"/>
                </c:ext>
              </c:extLst>
            </c:dLbl>
            <c:dLbl>
              <c:idx val="1"/>
              <c:layout>
                <c:manualLayout>
                  <c:x val="5.8779527832611492E-3"/>
                  <c:y val="9.4112171818307427E-3"/>
                </c:manualLayout>
              </c:layout>
              <c:tx>
                <c:rich>
                  <a:bodyPr/>
                  <a:lstStyle/>
                  <a:p>
                    <a:fld id="{DB570424-163A-4339-8E81-272E9C2334F8}" type="VALUE">
                      <a:rPr lang="en-US"/>
                      <a:pPr/>
                      <a:t>[WARTOŚĆ]</a:t>
                    </a:fld>
                    <a:endParaRPr lang="pl-PL"/>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DB2-4E0C-800B-A1D9E1BE6C54}"/>
                </c:ext>
              </c:extLst>
            </c:dLbl>
            <c:dLbl>
              <c:idx val="2"/>
              <c:layout>
                <c:manualLayout>
                  <c:x val="1.0666211109851888E-2"/>
                  <c:y val="2.215878452529645E-3"/>
                </c:manualLayout>
              </c:layout>
              <c:tx>
                <c:rich>
                  <a:bodyPr/>
                  <a:lstStyle/>
                  <a:p>
                    <a:r>
                      <a:rPr lang="en-US"/>
                      <a:t>40,3%</a:t>
                    </a:r>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DB2-4E0C-800B-A1D9E1BE6C54}"/>
                </c:ext>
              </c:extLst>
            </c:dLbl>
            <c:dLbl>
              <c:idx val="3"/>
              <c:layout>
                <c:manualLayout>
                  <c:x val="-8.6980833914604948E-3"/>
                  <c:y val="1.5658613689388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DB2-4E0C-800B-A1D9E1BE6C54}"/>
                </c:ext>
              </c:extLst>
            </c:dLbl>
            <c:dLbl>
              <c:idx val="4"/>
              <c:layout>
                <c:manualLayout>
                  <c:x val="6.2413729855795859E-2"/>
                  <c:y val="5.71022411651230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DB2-4E0C-800B-A1D9E1BE6C54}"/>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66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Tak, dla całej firmy</c:v>
                </c:pt>
                <c:pt idx="1">
                  <c:v>Tak, dla pojedynczych pracowników</c:v>
                </c:pt>
                <c:pt idx="2">
                  <c:v>Nie, potrzeby szkoleniowe firmy nie są zdiagnozowane, reagujemy na bieżąco</c:v>
                </c:pt>
              </c:strCache>
            </c:strRef>
          </c:cat>
          <c:val>
            <c:numRef>
              <c:f>Arkusz1!$B$2:$B$4</c:f>
              <c:numCache>
                <c:formatCode>0.0%</c:formatCode>
                <c:ptCount val="3"/>
                <c:pt idx="0">
                  <c:v>0.254</c:v>
                </c:pt>
                <c:pt idx="1">
                  <c:v>0.34300000000000003</c:v>
                </c:pt>
                <c:pt idx="2">
                  <c:v>0.40300000000000002</c:v>
                </c:pt>
              </c:numCache>
            </c:numRef>
          </c:val>
          <c:extLst>
            <c:ext xmlns:c16="http://schemas.microsoft.com/office/drawing/2014/chart" uri="{C3380CC4-5D6E-409C-BE32-E72D297353CC}">
              <c16:uniqueId val="{0000000A-BDB2-4E0C-800B-A1D9E1BE6C54}"/>
            </c:ext>
          </c:extLst>
        </c:ser>
        <c:dLbls>
          <c:showLegendKey val="0"/>
          <c:showVal val="0"/>
          <c:showCatName val="0"/>
          <c:showSerName val="0"/>
          <c:showPercent val="0"/>
          <c:showBubbleSize val="0"/>
        </c:dLbls>
        <c:gapWidth val="227"/>
        <c:axId val="319158144"/>
        <c:axId val="319156608"/>
      </c:barChart>
      <c:valAx>
        <c:axId val="31915660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6600"/>
                </a:solidFill>
                <a:latin typeface="+mn-lt"/>
                <a:ea typeface="+mn-ea"/>
                <a:cs typeface="+mn-cs"/>
              </a:defRPr>
            </a:pPr>
            <a:endParaRPr lang="pl-PL"/>
          </a:p>
        </c:txPr>
        <c:crossAx val="319158144"/>
        <c:crosses val="autoZero"/>
        <c:crossBetween val="between"/>
      </c:valAx>
      <c:catAx>
        <c:axId val="31915814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rgbClr val="008000"/>
                </a:solidFill>
                <a:latin typeface="+mn-lt"/>
                <a:ea typeface="+mn-ea"/>
                <a:cs typeface="+mn-cs"/>
              </a:defRPr>
            </a:pPr>
            <a:endParaRPr lang="pl-PL"/>
          </a:p>
        </c:txPr>
        <c:crossAx val="319156608"/>
        <c:crosses val="autoZero"/>
        <c:auto val="1"/>
        <c:lblAlgn val="ctr"/>
        <c:lblOffset val="100"/>
        <c:noMultiLvlLbl val="0"/>
      </c:catAx>
      <c:spPr>
        <a:noFill/>
        <a:ln>
          <a:noFill/>
        </a:ln>
        <a:effectLst/>
      </c:spPr>
    </c:plotArea>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978469628730715"/>
          <c:y val="8.6538487593519481E-3"/>
          <c:w val="0.78021530371269276"/>
          <c:h val="0.99134615124064795"/>
        </c:manualLayout>
      </c:layout>
      <c:bar3DChart>
        <c:barDir val="bar"/>
        <c:grouping val="percentStacked"/>
        <c:varyColors val="0"/>
        <c:ser>
          <c:idx val="0"/>
          <c:order val="0"/>
          <c:tx>
            <c:strRef>
              <c:f>Arkusz1!$B$1</c:f>
              <c:strCache>
                <c:ptCount val="1"/>
                <c:pt idx="0">
                  <c:v>Zawsze</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Ocena efektów szkoleń</c:v>
                </c:pt>
              </c:strCache>
            </c:strRef>
          </c:cat>
          <c:val>
            <c:numRef>
              <c:f>Arkusz1!$B$2</c:f>
              <c:numCache>
                <c:formatCode>0.0%</c:formatCode>
                <c:ptCount val="1"/>
                <c:pt idx="0">
                  <c:v>0.41800000000000004</c:v>
                </c:pt>
              </c:numCache>
            </c:numRef>
          </c:val>
          <c:extLst>
            <c:ext xmlns:c16="http://schemas.microsoft.com/office/drawing/2014/chart" uri="{C3380CC4-5D6E-409C-BE32-E72D297353CC}">
              <c16:uniqueId val="{00000000-CA6B-45B1-8AF2-2EA8E2888D19}"/>
            </c:ext>
          </c:extLst>
        </c:ser>
        <c:ser>
          <c:idx val="1"/>
          <c:order val="1"/>
          <c:tx>
            <c:strRef>
              <c:f>Arkusz1!$C$1</c:f>
              <c:strCache>
                <c:ptCount val="1"/>
                <c:pt idx="0">
                  <c:v>Czasami</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2">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Ocena efektów szkoleń</c:v>
                </c:pt>
              </c:strCache>
            </c:strRef>
          </c:cat>
          <c:val>
            <c:numRef>
              <c:f>Arkusz1!$C$2</c:f>
              <c:numCache>
                <c:formatCode>0.0%</c:formatCode>
                <c:ptCount val="1"/>
                <c:pt idx="0">
                  <c:v>0.44800000000000001</c:v>
                </c:pt>
              </c:numCache>
            </c:numRef>
          </c:val>
          <c:extLst>
            <c:ext xmlns:c16="http://schemas.microsoft.com/office/drawing/2014/chart" uri="{C3380CC4-5D6E-409C-BE32-E72D297353CC}">
              <c16:uniqueId val="{00000001-CA6B-45B1-8AF2-2EA8E2888D19}"/>
            </c:ext>
          </c:extLst>
        </c:ser>
        <c:ser>
          <c:idx val="2"/>
          <c:order val="2"/>
          <c:tx>
            <c:strRef>
              <c:f>Arkusz1!$D$1</c:f>
              <c:strCache>
                <c:ptCount val="1"/>
                <c:pt idx="0">
                  <c:v>Nigdy</c:v>
                </c:pt>
              </c:strCache>
            </c:strRef>
          </c:tx>
          <c:spPr>
            <a:solidFill>
              <a:schemeClr val="accent6">
                <a:lumMod val="40000"/>
                <a:lumOff val="60000"/>
              </a:schemeClr>
            </a:solidFill>
            <a:ln>
              <a:solidFill>
                <a:schemeClr val="accent3"/>
              </a:solidFill>
            </a:ln>
            <a:effectLst/>
            <a:sp3d>
              <a:contourClr>
                <a:schemeClr val="accent3"/>
              </a:contourClr>
            </a:sp3d>
          </c:spPr>
          <c:invertIfNegative val="0"/>
          <c:dLbls>
            <c:dLbl>
              <c:idx val="0"/>
              <c:layout>
                <c:manualLayout>
                  <c:x val="1.35668686385272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D5-43A9-B4BE-C6CE978060E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6">
                        <a:lumMod val="5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Ocena efektów szkoleń</c:v>
                </c:pt>
              </c:strCache>
            </c:strRef>
          </c:cat>
          <c:val>
            <c:numRef>
              <c:f>Arkusz1!$D$2</c:f>
              <c:numCache>
                <c:formatCode>0.0%</c:formatCode>
                <c:ptCount val="1"/>
                <c:pt idx="0">
                  <c:v>0.13400000000000001</c:v>
                </c:pt>
              </c:numCache>
            </c:numRef>
          </c:val>
          <c:extLst>
            <c:ext xmlns:c16="http://schemas.microsoft.com/office/drawing/2014/chart" uri="{C3380CC4-5D6E-409C-BE32-E72D297353CC}">
              <c16:uniqueId val="{00000002-CA6B-45B1-8AF2-2EA8E2888D19}"/>
            </c:ext>
          </c:extLst>
        </c:ser>
        <c:dLbls>
          <c:showLegendKey val="0"/>
          <c:showVal val="1"/>
          <c:showCatName val="0"/>
          <c:showSerName val="0"/>
          <c:showPercent val="0"/>
          <c:showBubbleSize val="0"/>
        </c:dLbls>
        <c:gapWidth val="150"/>
        <c:shape val="box"/>
        <c:axId val="320317696"/>
        <c:axId val="320364544"/>
        <c:axId val="0"/>
      </c:bar3DChart>
      <c:catAx>
        <c:axId val="32031769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rgbClr val="006600"/>
                </a:solidFill>
                <a:latin typeface="+mn-lt"/>
                <a:ea typeface="+mn-ea"/>
                <a:cs typeface="+mn-cs"/>
              </a:defRPr>
            </a:pPr>
            <a:endParaRPr lang="pl-PL"/>
          </a:p>
        </c:txPr>
        <c:crossAx val="320364544"/>
        <c:crosses val="autoZero"/>
        <c:auto val="1"/>
        <c:lblAlgn val="ctr"/>
        <c:lblOffset val="100"/>
        <c:noMultiLvlLbl val="0"/>
      </c:catAx>
      <c:valAx>
        <c:axId val="320364544"/>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one"/>
        <c:crossAx val="32031769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1" i="0" u="none" strike="noStrike" kern="1200" baseline="0">
                <a:solidFill>
                  <a:schemeClr val="accent1">
                    <a:lumMod val="75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2000" b="1" i="0" u="none" strike="noStrike" kern="1200" baseline="0">
                <a:solidFill>
                  <a:schemeClr val="accent2">
                    <a:lumMod val="75000"/>
                  </a:schemeClr>
                </a:solidFill>
                <a:latin typeface="+mn-lt"/>
                <a:ea typeface="+mn-ea"/>
                <a:cs typeface="+mn-cs"/>
              </a:defRPr>
            </a:pPr>
            <a:endParaRPr lang="pl-PL"/>
          </a:p>
        </c:txPr>
      </c:legendEntry>
      <c:legendEntry>
        <c:idx val="2"/>
        <c:txPr>
          <a:bodyPr rot="0" spcFirstLastPara="1" vertOverflow="ellipsis" vert="horz" wrap="square" anchor="ctr" anchorCtr="1"/>
          <a:lstStyle/>
          <a:p>
            <a:pPr>
              <a:defRPr sz="2000" b="1" i="0" u="none" strike="noStrike" kern="1200" baseline="0">
                <a:solidFill>
                  <a:schemeClr val="accent6">
                    <a:lumMod val="50000"/>
                  </a:schemeClr>
                </a:solidFill>
                <a:latin typeface="+mn-lt"/>
                <a:ea typeface="+mn-ea"/>
                <a:cs typeface="+mn-cs"/>
              </a:defRPr>
            </a:pPr>
            <a:endParaRPr lang="pl-PL"/>
          </a:p>
        </c:txPr>
      </c:legendEntry>
      <c:layout>
        <c:manualLayout>
          <c:xMode val="edge"/>
          <c:yMode val="edge"/>
          <c:x val="0.25500395492618572"/>
          <c:y val="9.1878680146650377E-2"/>
          <c:w val="0.73419572564112079"/>
          <c:h val="0.1121872341248356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244166488050485"/>
          <c:y val="0.15405881391683784"/>
          <c:w val="0.45186017543506274"/>
          <c:h val="0.79320246252265747"/>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008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F049-4915-B429-B3ADB18DC3F8}"/>
              </c:ext>
            </c:extLst>
          </c:dPt>
          <c:dPt>
            <c:idx val="1"/>
            <c:bubble3D val="0"/>
            <c:spPr>
              <a:solidFill>
                <a:srgbClr val="33CC33"/>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F049-4915-B429-B3ADB18DC3F8}"/>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F049-4915-B429-B3ADB18DC3F8}"/>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F049-4915-B429-B3ADB18DC3F8}"/>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F049-4915-B429-B3ADB18DC3F8}"/>
              </c:ext>
            </c:extLst>
          </c:dPt>
          <c:dLbls>
            <c:dLbl>
              <c:idx val="0"/>
              <c:layout>
                <c:manualLayout>
                  <c:x val="-3.2331840355382855E-4"/>
                  <c:y val="0.12060192448385185"/>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15:layout>
                    <c:manualLayout>
                      <c:w val="0.12895175481500767"/>
                      <c:h val="0.18924443324765017"/>
                    </c:manualLayout>
                  </c15:layout>
                </c:ext>
                <c:ext xmlns:c16="http://schemas.microsoft.com/office/drawing/2014/chart" uri="{C3380CC4-5D6E-409C-BE32-E72D297353CC}">
                  <c16:uniqueId val="{00000001-F049-4915-B429-B3ADB18DC3F8}"/>
                </c:ext>
              </c:extLst>
            </c:dLbl>
            <c:dLbl>
              <c:idx val="1"/>
              <c:layout>
                <c:manualLayout>
                  <c:x val="4.9019436375389018E-2"/>
                  <c:y val="-0.45580528360596001"/>
                </c:manualLayout>
              </c:layout>
              <c:spPr/>
              <c:txPr>
                <a:bodyPr/>
                <a:lstStyle/>
                <a:p>
                  <a:pPr>
                    <a:defRPr sz="2400" b="1">
                      <a:solidFill>
                        <a:srgbClr val="33CC33"/>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9-4915-B429-B3ADB18DC3F8}"/>
                </c:ext>
              </c:extLst>
            </c:dLbl>
            <c:dLbl>
              <c:idx val="2"/>
              <c:layout>
                <c:manualLayout>
                  <c:x val="3.3694831573486524E-2"/>
                  <c:y val="4.9862957978923979E-3"/>
                </c:manualLayout>
              </c:layout>
              <c:spPr/>
              <c:txPr>
                <a:bodyPr/>
                <a:lstStyle/>
                <a:p>
                  <a:pPr>
                    <a:defRPr sz="24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49-4915-B429-B3ADB18DC3F8}"/>
                </c:ext>
              </c:extLst>
            </c:dLbl>
            <c:dLbl>
              <c:idx val="3"/>
              <c:layout>
                <c:manualLayout>
                  <c:x val="7.336137396269421E-2"/>
                  <c:y val="0"/>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49-4915-B429-B3ADB18DC3F8}"/>
                </c:ext>
              </c:extLst>
            </c:dLbl>
            <c:dLbl>
              <c:idx val="4"/>
              <c:layout>
                <c:manualLayout>
                  <c:x val="0.16922802469161105"/>
                  <c:y val="0"/>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49-4915-B429-B3ADB18DC3F8}"/>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49-4915-B429-B3ADB18DC3F8}"/>
                </c:ext>
              </c:extLst>
            </c:dLbl>
            <c:spPr>
              <a:noFill/>
              <a:ln>
                <a:noFill/>
              </a:ln>
              <a:effectLst/>
            </c:spPr>
            <c:txPr>
              <a:bodyPr/>
              <a:lstStyle/>
              <a:p>
                <a:pPr>
                  <a:defRPr sz="2400" b="1">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Bardzo dobrze</c:v>
                </c:pt>
                <c:pt idx="1">
                  <c:v>Raczej dobrze</c:v>
                </c:pt>
                <c:pt idx="2">
                  <c:v>Przeciętnie ani dobrze, ani źle</c:v>
                </c:pt>
                <c:pt idx="3">
                  <c:v>Raczej nie</c:v>
                </c:pt>
                <c:pt idx="4">
                  <c:v>Zdecydowanie nie</c:v>
                </c:pt>
              </c:strCache>
            </c:strRef>
          </c:cat>
          <c:val>
            <c:numRef>
              <c:f>Arkusz1!$B$2:$B$6</c:f>
              <c:numCache>
                <c:formatCode>0.0%</c:formatCode>
                <c:ptCount val="5"/>
                <c:pt idx="0">
                  <c:v>0.44800000000000001</c:v>
                </c:pt>
                <c:pt idx="1">
                  <c:v>0.49199999999999999</c:v>
                </c:pt>
                <c:pt idx="2">
                  <c:v>0.06</c:v>
                </c:pt>
                <c:pt idx="3">
                  <c:v>0</c:v>
                </c:pt>
                <c:pt idx="4">
                  <c:v>0</c:v>
                </c:pt>
              </c:numCache>
            </c:numRef>
          </c:val>
          <c:extLst>
            <c:ext xmlns:c16="http://schemas.microsoft.com/office/drawing/2014/chart" uri="{C3380CC4-5D6E-409C-BE32-E72D297353CC}">
              <c16:uniqueId val="{0000000B-F049-4915-B429-B3ADB18DC3F8}"/>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1800" b="1">
                <a:solidFill>
                  <a:srgbClr val="006600"/>
                </a:solidFill>
                <a:latin typeface="Calibri" pitchFamily="34" charset="0"/>
                <a:cs typeface="Calibri" pitchFamily="34" charset="0"/>
              </a:defRPr>
            </a:pPr>
            <a:endParaRPr lang="pl-PL"/>
          </a:p>
        </c:txPr>
      </c:legendEntry>
      <c:legendEntry>
        <c:idx val="1"/>
        <c:txPr>
          <a:bodyPr/>
          <a:lstStyle/>
          <a:p>
            <a:pPr>
              <a:defRPr sz="1800" b="1">
                <a:solidFill>
                  <a:srgbClr val="33CC33"/>
                </a:solidFill>
                <a:latin typeface="Calibri" pitchFamily="34" charset="0"/>
                <a:cs typeface="Calibri" pitchFamily="34" charset="0"/>
              </a:defRPr>
            </a:pPr>
            <a:endParaRPr lang="pl-PL"/>
          </a:p>
        </c:txPr>
      </c:legendEntry>
      <c:legendEntry>
        <c:idx val="2"/>
        <c:txPr>
          <a:bodyPr/>
          <a:lstStyle/>
          <a:p>
            <a:pPr>
              <a:defRPr sz="1800" b="1">
                <a:solidFill>
                  <a:schemeClr val="bg1">
                    <a:lumMod val="50000"/>
                  </a:schemeClr>
                </a:solidFill>
                <a:latin typeface="Calibri" pitchFamily="34" charset="0"/>
                <a:cs typeface="Calibri" pitchFamily="34" charset="0"/>
              </a:defRPr>
            </a:pPr>
            <a:endParaRPr lang="pl-PL"/>
          </a:p>
        </c:txPr>
      </c:legendEntry>
      <c:legendEntry>
        <c:idx val="3"/>
        <c:txPr>
          <a:bodyPr/>
          <a:lstStyle/>
          <a:p>
            <a:pPr>
              <a:defRPr sz="1800" b="1">
                <a:solidFill>
                  <a:srgbClr val="FF6699"/>
                </a:solidFill>
                <a:latin typeface="Calibri" pitchFamily="34" charset="0"/>
                <a:cs typeface="Calibri" pitchFamily="34" charset="0"/>
              </a:defRPr>
            </a:pPr>
            <a:endParaRPr lang="pl-PL"/>
          </a:p>
        </c:txPr>
      </c:legendEntry>
      <c:legendEntry>
        <c:idx val="4"/>
        <c:txPr>
          <a:bodyPr/>
          <a:lstStyle/>
          <a:p>
            <a:pPr>
              <a:defRPr sz="1800" b="1">
                <a:solidFill>
                  <a:srgbClr val="FF0000"/>
                </a:solidFill>
                <a:latin typeface="Calibri" pitchFamily="34" charset="0"/>
                <a:cs typeface="Calibri" pitchFamily="34" charset="0"/>
              </a:defRPr>
            </a:pPr>
            <a:endParaRPr lang="pl-PL"/>
          </a:p>
        </c:txPr>
      </c:legendEntry>
      <c:layout>
        <c:manualLayout>
          <c:xMode val="edge"/>
          <c:yMode val="edge"/>
          <c:x val="2.1446003414232691E-2"/>
          <c:y val="0"/>
          <c:w val="0.37945349841850806"/>
          <c:h val="0.89909227082085086"/>
        </c:manualLayout>
      </c:layout>
      <c:overlay val="0"/>
      <c:txPr>
        <a:bodyPr/>
        <a:lstStyle/>
        <a:p>
          <a:pPr>
            <a:defRPr sz="1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5152936361368662"/>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1.6638612481212781E-3"/>
                  <c:y val="5.6154329735720342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8.7595089015266685E-3"/>
                  <c:y val="-0.12394117455784047"/>
                </c:manualLayout>
              </c:layout>
              <c:tx>
                <c:rich>
                  <a:bodyPr/>
                  <a:lstStyle/>
                  <a:p>
                    <a:pPr>
                      <a:defRPr sz="2400" b="1">
                        <a:solidFill>
                          <a:srgbClr val="33CC33"/>
                        </a:solidFill>
                        <a:latin typeface="Calibri" pitchFamily="34" charset="0"/>
                        <a:cs typeface="Calibri" pitchFamily="34" charset="0"/>
                      </a:defRPr>
                    </a:pPr>
                    <a:fld id="{DB570424-163A-4339-8E81-272E9C2334F8}" type="VALUE">
                      <a:rPr lang="en-US" sz="2400">
                        <a:solidFill>
                          <a:srgbClr val="FF0000"/>
                        </a:solidFill>
                      </a:rPr>
                      <a:pPr>
                        <a:defRPr sz="2400" b="1">
                          <a:solidFill>
                            <a:srgbClr val="33CC33"/>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2.8666233101982377E-2"/>
                  <c:y val="-5.8007782333128324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29,9%</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0.68600000000000005</c:v>
                </c:pt>
                <c:pt idx="1">
                  <c:v>1.4999999999999998E-2</c:v>
                </c:pt>
                <c:pt idx="2">
                  <c:v>0.2990000000000001</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0000"/>
                </a:solidFill>
                <a:latin typeface="Calibri" pitchFamily="34" charset="0"/>
                <a:cs typeface="Calibri" pitchFamily="34" charset="0"/>
              </a:defRPr>
            </a:pPr>
            <a:endParaRPr lang="pl-PL"/>
          </a:p>
        </c:txPr>
      </c:legendEntry>
      <c:legendEntry>
        <c:idx val="2"/>
        <c:txPr>
          <a:bodyPr/>
          <a:lstStyle/>
          <a:p>
            <a:pPr>
              <a:defRPr sz="24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37952999183665592"/>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550539968681008"/>
          <c:y val="0.14326033553025769"/>
          <c:w val="0.49275004713365239"/>
          <c:h val="0.79568094667465561"/>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B973-4089-B28A-E2623175079C}"/>
              </c:ext>
            </c:extLst>
          </c:dPt>
          <c:dPt>
            <c:idx val="1"/>
            <c:bubble3D val="0"/>
            <c:spPr>
              <a:solidFill>
                <a:srgbClr val="0070C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B973-4089-B28A-E2623175079C}"/>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B973-4089-B28A-E2623175079C}"/>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B973-4089-B28A-E2623175079C}"/>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B973-4089-B28A-E2623175079C}"/>
              </c:ext>
            </c:extLst>
          </c:dPt>
          <c:dLbls>
            <c:dLbl>
              <c:idx val="0"/>
              <c:layout>
                <c:manualLayout>
                  <c:x val="8.6010135798178355E-3"/>
                  <c:y val="-7.3469604134844393E-2"/>
                </c:manualLayout>
              </c:layout>
              <c:tx>
                <c:rich>
                  <a:bodyPr/>
                  <a:lstStyle/>
                  <a:p>
                    <a:pPr>
                      <a:defRPr sz="2800" b="1">
                        <a:solidFill>
                          <a:srgbClr val="006600"/>
                        </a:solidFill>
                        <a:latin typeface="Calibri" pitchFamily="34" charset="0"/>
                        <a:cs typeface="Calibri" pitchFamily="34" charset="0"/>
                      </a:defRPr>
                    </a:pPr>
                    <a:fld id="{7E621342-E168-4C8B-A5E6-11373973F2AA}" type="VALUE">
                      <a:rPr lang="en-US" sz="2800">
                        <a:solidFill>
                          <a:srgbClr val="FF0000"/>
                        </a:solidFill>
                      </a:rPr>
                      <a:pPr>
                        <a:defRPr sz="2800" b="1">
                          <a:solidFill>
                            <a:srgbClr val="00660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3-4089-B28A-E2623175079C}"/>
                </c:ext>
              </c:extLst>
            </c:dLbl>
            <c:dLbl>
              <c:idx val="1"/>
              <c:layout>
                <c:manualLayout>
                  <c:x val="0"/>
                  <c:y val="-0.1266649541588081"/>
                </c:manualLayout>
              </c:layout>
              <c:spPr/>
              <c:txPr>
                <a:bodyPr/>
                <a:lstStyle/>
                <a:p>
                  <a:pPr>
                    <a:defRPr sz="2800" b="1">
                      <a:solidFill>
                        <a:srgbClr val="0070C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73-4089-B28A-E2623175079C}"/>
                </c:ext>
              </c:extLst>
            </c:dLbl>
            <c:dLbl>
              <c:idx val="2"/>
              <c:layout>
                <c:manualLayout>
                  <c:x val="7.9650510440319802E-2"/>
                  <c:y val="4.8302634618633607E-2"/>
                </c:manualLayout>
              </c:layout>
              <c:spPr/>
              <c:txPr>
                <a:bodyPr/>
                <a:lstStyle/>
                <a:p>
                  <a:pPr>
                    <a:defRPr sz="28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73-4089-B28A-E2623175079C}"/>
                </c:ext>
              </c:extLst>
            </c:dLbl>
            <c:dLbl>
              <c:idx val="3"/>
              <c:layout>
                <c:manualLayout>
                  <c:x val="-4.1527896100742319E-2"/>
                  <c:y val="-7.4851822096868434E-3"/>
                </c:manualLayout>
              </c:layout>
              <c:spPr/>
              <c:txPr>
                <a:bodyPr/>
                <a:lstStyle/>
                <a:p>
                  <a:pPr>
                    <a:defRPr sz="28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73-4089-B28A-E2623175079C}"/>
                </c:ext>
              </c:extLst>
            </c:dLbl>
            <c:dLbl>
              <c:idx val="4"/>
              <c:layout>
                <c:manualLayout>
                  <c:x val="1.451044647882945E-2"/>
                  <c:y val="-1.4279039938211797E-2"/>
                </c:manualLayout>
              </c:layout>
              <c:spPr/>
              <c:txPr>
                <a:bodyPr/>
                <a:lstStyle/>
                <a:p>
                  <a:pPr>
                    <a:defRPr sz="28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73-4089-B28A-E2623175079C}"/>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73-4089-B28A-E2623175079C}"/>
                </c:ext>
              </c:extLst>
            </c:dLbl>
            <c:spPr>
              <a:noFill/>
              <a:ln>
                <a:noFill/>
              </a:ln>
              <a:effectLst/>
            </c:spPr>
            <c:txPr>
              <a:bodyPr/>
              <a:lstStyle/>
              <a:p>
                <a:pPr>
                  <a:defRPr sz="2800" b="1">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Arkusz1!$A$2:$A$3</c:f>
              <c:strCache>
                <c:ptCount val="2"/>
                <c:pt idx="0">
                  <c:v>Kobieta</c:v>
                </c:pt>
                <c:pt idx="1">
                  <c:v>Mężczyzna</c:v>
                </c:pt>
              </c:strCache>
            </c:strRef>
          </c:cat>
          <c:val>
            <c:numRef>
              <c:f>Arkusz1!$B$2:$B$3</c:f>
              <c:numCache>
                <c:formatCode>0.0%</c:formatCode>
                <c:ptCount val="2"/>
                <c:pt idx="0">
                  <c:v>0.78800000000000003</c:v>
                </c:pt>
                <c:pt idx="1">
                  <c:v>0.21200000000000002</c:v>
                </c:pt>
              </c:numCache>
            </c:numRef>
          </c:val>
          <c:extLst>
            <c:ext xmlns:c16="http://schemas.microsoft.com/office/drawing/2014/chart" uri="{C3380CC4-5D6E-409C-BE32-E72D297353CC}">
              <c16:uniqueId val="{0000000B-B973-4089-B28A-E2623175079C}"/>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2800" b="1">
                <a:solidFill>
                  <a:srgbClr val="FF0000"/>
                </a:solidFill>
                <a:latin typeface="Calibri" pitchFamily="34" charset="0"/>
                <a:cs typeface="Calibri" pitchFamily="34" charset="0"/>
              </a:defRPr>
            </a:pPr>
            <a:endParaRPr lang="pl-PL"/>
          </a:p>
        </c:txPr>
      </c:legendEntry>
      <c:legendEntry>
        <c:idx val="1"/>
        <c:txPr>
          <a:bodyPr/>
          <a:lstStyle/>
          <a:p>
            <a:pPr>
              <a:defRPr sz="2800" b="1">
                <a:solidFill>
                  <a:srgbClr val="0070C0"/>
                </a:solidFill>
                <a:latin typeface="Calibri" pitchFamily="34" charset="0"/>
                <a:cs typeface="Calibri" pitchFamily="34" charset="0"/>
              </a:defRPr>
            </a:pPr>
            <a:endParaRPr lang="pl-PL"/>
          </a:p>
        </c:txPr>
      </c:legendEntry>
      <c:layout>
        <c:manualLayout>
          <c:xMode val="edge"/>
          <c:yMode val="edge"/>
          <c:x val="0"/>
          <c:y val="5.09873354871855E-3"/>
          <c:w val="0.40549502352378675"/>
          <c:h val="0.89909227082085086"/>
        </c:manualLayout>
      </c:layout>
      <c:overlay val="0"/>
      <c:txPr>
        <a:bodyPr/>
        <a:lstStyle/>
        <a:p>
          <a:pPr>
            <a:defRPr sz="2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550539968681008"/>
          <c:y val="0.14326033553025769"/>
          <c:w val="0.49275004713365239"/>
          <c:h val="0.79568094667465561"/>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0070C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B973-4089-B28A-E2623175079C}"/>
              </c:ext>
            </c:extLst>
          </c:dPt>
          <c:dPt>
            <c:idx val="1"/>
            <c:bubble3D val="0"/>
            <c:spPr>
              <a:solidFill>
                <a:srgbClr val="0066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B973-4089-B28A-E2623175079C}"/>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B973-4089-B28A-E2623175079C}"/>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B973-4089-B28A-E2623175079C}"/>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B973-4089-B28A-E2623175079C}"/>
              </c:ext>
            </c:extLst>
          </c:dPt>
          <c:dLbls>
            <c:dLbl>
              <c:idx val="0"/>
              <c:layout>
                <c:manualLayout>
                  <c:x val="8.6010135798178355E-3"/>
                  <c:y val="-7.3469604134844393E-2"/>
                </c:manualLayout>
              </c:layout>
              <c:tx>
                <c:rich>
                  <a:bodyPr/>
                  <a:lstStyle/>
                  <a:p>
                    <a:pPr>
                      <a:defRPr sz="2800" b="1">
                        <a:solidFill>
                          <a:srgbClr val="006600"/>
                        </a:solidFill>
                        <a:latin typeface="Calibri" pitchFamily="34" charset="0"/>
                        <a:cs typeface="Calibri" pitchFamily="34" charset="0"/>
                      </a:defRPr>
                    </a:pPr>
                    <a:fld id="{7E621342-E168-4C8B-A5E6-11373973F2AA}" type="VALUE">
                      <a:rPr lang="en-US" sz="2800">
                        <a:solidFill>
                          <a:srgbClr val="006600"/>
                        </a:solidFill>
                      </a:rPr>
                      <a:pPr>
                        <a:defRPr sz="2800" b="1">
                          <a:solidFill>
                            <a:srgbClr val="00660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973-4089-B28A-E2623175079C}"/>
                </c:ext>
              </c:extLst>
            </c:dLbl>
            <c:dLbl>
              <c:idx val="1"/>
              <c:layout>
                <c:manualLayout>
                  <c:x val="0"/>
                  <c:y val="-0.1266649541588081"/>
                </c:manualLayout>
              </c:layout>
              <c:spPr/>
              <c:txPr>
                <a:bodyPr/>
                <a:lstStyle/>
                <a:p>
                  <a:pPr>
                    <a:defRPr sz="28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73-4089-B28A-E2623175079C}"/>
                </c:ext>
              </c:extLst>
            </c:dLbl>
            <c:dLbl>
              <c:idx val="2"/>
              <c:layout>
                <c:manualLayout>
                  <c:x val="7.9650510440319802E-2"/>
                  <c:y val="4.8302634618633607E-2"/>
                </c:manualLayout>
              </c:layout>
              <c:spPr/>
              <c:txPr>
                <a:bodyPr/>
                <a:lstStyle/>
                <a:p>
                  <a:pPr>
                    <a:defRPr sz="28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73-4089-B28A-E2623175079C}"/>
                </c:ext>
              </c:extLst>
            </c:dLbl>
            <c:dLbl>
              <c:idx val="3"/>
              <c:layout>
                <c:manualLayout>
                  <c:x val="-4.1527896100742319E-2"/>
                  <c:y val="-7.4851822096868434E-3"/>
                </c:manualLayout>
              </c:layout>
              <c:spPr/>
              <c:txPr>
                <a:bodyPr/>
                <a:lstStyle/>
                <a:p>
                  <a:pPr>
                    <a:defRPr sz="28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73-4089-B28A-E2623175079C}"/>
                </c:ext>
              </c:extLst>
            </c:dLbl>
            <c:dLbl>
              <c:idx val="4"/>
              <c:layout>
                <c:manualLayout>
                  <c:x val="1.451044647882945E-2"/>
                  <c:y val="-1.4279039938211797E-2"/>
                </c:manualLayout>
              </c:layout>
              <c:spPr/>
              <c:txPr>
                <a:bodyPr/>
                <a:lstStyle/>
                <a:p>
                  <a:pPr>
                    <a:defRPr sz="28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73-4089-B28A-E2623175079C}"/>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73-4089-B28A-E2623175079C}"/>
                </c:ext>
              </c:extLst>
            </c:dLbl>
            <c:spPr>
              <a:noFill/>
              <a:ln>
                <a:noFill/>
              </a:ln>
              <a:effectLst/>
            </c:spPr>
            <c:txPr>
              <a:bodyPr/>
              <a:lstStyle/>
              <a:p>
                <a:pPr>
                  <a:defRPr sz="2800" b="1">
                    <a:solidFill>
                      <a:srgbClr val="006600"/>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Arkusz1!$A$2:$A$3</c:f>
              <c:strCache>
                <c:ptCount val="2"/>
                <c:pt idx="0">
                  <c:v>Miasto</c:v>
                </c:pt>
                <c:pt idx="1">
                  <c:v>Wieś</c:v>
                </c:pt>
              </c:strCache>
            </c:strRef>
          </c:cat>
          <c:val>
            <c:numRef>
              <c:f>Arkusz1!$B$2:$B$3</c:f>
              <c:numCache>
                <c:formatCode>0.0%</c:formatCode>
                <c:ptCount val="2"/>
                <c:pt idx="0">
                  <c:v>0.40700000000000003</c:v>
                </c:pt>
                <c:pt idx="1">
                  <c:v>0.59299999999999997</c:v>
                </c:pt>
              </c:numCache>
            </c:numRef>
          </c:val>
          <c:extLst>
            <c:ext xmlns:c16="http://schemas.microsoft.com/office/drawing/2014/chart" uri="{C3380CC4-5D6E-409C-BE32-E72D297353CC}">
              <c16:uniqueId val="{0000000B-B973-4089-B28A-E2623175079C}"/>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2800" b="1">
                <a:solidFill>
                  <a:srgbClr val="0066CC"/>
                </a:solidFill>
                <a:latin typeface="Calibri" pitchFamily="34" charset="0"/>
                <a:cs typeface="Calibri" pitchFamily="34" charset="0"/>
              </a:defRPr>
            </a:pPr>
            <a:endParaRPr lang="pl-PL"/>
          </a:p>
        </c:txPr>
      </c:legendEntry>
      <c:legendEntry>
        <c:idx val="1"/>
        <c:txPr>
          <a:bodyPr/>
          <a:lstStyle/>
          <a:p>
            <a:pPr>
              <a:defRPr sz="2800" b="1">
                <a:solidFill>
                  <a:srgbClr val="006600"/>
                </a:solidFill>
                <a:latin typeface="Calibri" pitchFamily="34" charset="0"/>
                <a:cs typeface="Calibri" pitchFamily="34" charset="0"/>
              </a:defRPr>
            </a:pPr>
            <a:endParaRPr lang="pl-PL"/>
          </a:p>
        </c:txPr>
      </c:legendEntry>
      <c:layout>
        <c:manualLayout>
          <c:xMode val="edge"/>
          <c:yMode val="edge"/>
          <c:x val="0"/>
          <c:y val="5.09873354871855E-3"/>
          <c:w val="0.24003913448571063"/>
          <c:h val="0.89909227082085086"/>
        </c:manualLayout>
      </c:layout>
      <c:overlay val="0"/>
      <c:txPr>
        <a:bodyPr/>
        <a:lstStyle/>
        <a:p>
          <a:pPr>
            <a:defRPr sz="2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5503966157099494"/>
          <c:y val="0.11125373695851981"/>
          <c:w val="0.82748225672622955"/>
          <c:h val="0.8887462630414803"/>
        </c:manualLayout>
      </c:layout>
      <c:bar3DChart>
        <c:barDir val="bar"/>
        <c:grouping val="clustered"/>
        <c:varyColors val="0"/>
        <c:ser>
          <c:idx val="0"/>
          <c:order val="0"/>
          <c:tx>
            <c:strRef>
              <c:f>Arkusz1!$B$1</c:f>
              <c:strCache>
                <c:ptCount val="1"/>
                <c:pt idx="0">
                  <c:v>Limit podstawowy</c:v>
                </c:pt>
              </c:strCache>
            </c:strRef>
          </c:tx>
          <c:spPr>
            <a:solidFill>
              <a:schemeClr val="accent5">
                <a:lumMod val="60000"/>
                <a:lumOff val="40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dLbl>
              <c:idx val="0"/>
              <c:layout>
                <c:manualLayout>
                  <c:x val="9.533475259505585E-3"/>
                  <c:y val="3.0527525251311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97D-4245-A4DA-5523DE928FB9}"/>
                </c:ext>
              </c:extLst>
            </c:dLbl>
            <c:dLbl>
              <c:idx val="1"/>
              <c:layout>
                <c:manualLayout>
                  <c:x val="1.9066950519011406E-2"/>
                  <c:y val="1.52637626256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7D-4245-A4DA-5523DE928FB9}"/>
                </c:ext>
              </c:extLst>
            </c:dLbl>
            <c:dLbl>
              <c:idx val="2"/>
              <c:layout>
                <c:manualLayout>
                  <c:x val="3.1394579457165494E-3"/>
                  <c:y val="2.76736928220097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97D-4245-A4DA-5523DE928FB9}"/>
                </c:ext>
              </c:extLst>
            </c:dLbl>
            <c:spPr>
              <a:noFill/>
              <a:ln>
                <a:no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lumMod val="60000"/>
                        <a:lumOff val="4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2021 rok</c:v>
                </c:pt>
                <c:pt idx="1">
                  <c:v>2020 rok</c:v>
                </c:pt>
                <c:pt idx="2">
                  <c:v>2019 rok</c:v>
                </c:pt>
              </c:strCache>
            </c:strRef>
          </c:cat>
          <c:val>
            <c:numRef>
              <c:f>Arkusz1!$B$2:$B$4</c:f>
              <c:numCache>
                <c:formatCode>0.0%</c:formatCode>
                <c:ptCount val="3"/>
                <c:pt idx="0">
                  <c:v>0.38200000000000006</c:v>
                </c:pt>
                <c:pt idx="1">
                  <c:v>0.41700000000000004</c:v>
                </c:pt>
                <c:pt idx="2">
                  <c:v>0.46100000000000002</c:v>
                </c:pt>
              </c:numCache>
            </c:numRef>
          </c:val>
          <c:extLst>
            <c:ext xmlns:c16="http://schemas.microsoft.com/office/drawing/2014/chart" uri="{C3380CC4-5D6E-409C-BE32-E72D297353CC}">
              <c16:uniqueId val="{00000000-197D-4245-A4DA-5523DE928FB9}"/>
            </c:ext>
          </c:extLst>
        </c:ser>
        <c:ser>
          <c:idx val="1"/>
          <c:order val="1"/>
          <c:tx>
            <c:strRef>
              <c:f>Arkusz1!$C$1</c:f>
              <c:strCache>
                <c:ptCount val="1"/>
                <c:pt idx="0">
                  <c:v>Limit rezerwowy</c:v>
                </c:pt>
              </c:strCache>
            </c:strRef>
          </c:tx>
          <c:spPr>
            <a:solidFill>
              <a:srgbClr val="FF9900"/>
            </a:solidFill>
            <a:ln>
              <a:solidFill>
                <a:schemeClr val="accent2">
                  <a:lumMod val="50000"/>
                </a:schemeClr>
              </a:solidFill>
            </a:ln>
            <a:effectLst/>
            <a:scene3d>
              <a:camera prst="orthographicFront"/>
              <a:lightRig rig="threePt" dir="t"/>
            </a:scene3d>
            <a:sp3d prstMaterial="flat">
              <a:contourClr>
                <a:schemeClr val="accent2">
                  <a:lumMod val="50000"/>
                </a:schemeClr>
              </a:contourClr>
            </a:sp3d>
          </c:spPr>
          <c:invertIfNegative val="0"/>
          <c:dLbls>
            <c:dLbl>
              <c:idx val="0"/>
              <c:layout>
                <c:manualLayout>
                  <c:x val="7.9829258179734547E-3"/>
                  <c:y val="1.56485138014966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97D-4245-A4DA-5523DE928FB9}"/>
                </c:ext>
              </c:extLst>
            </c:dLbl>
            <c:dLbl>
              <c:idx val="1"/>
              <c:layout>
                <c:manualLayout>
                  <c:x val="6.3556501730036843E-3"/>
                  <c:y val="-6.995810387226930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97D-4245-A4DA-5523DE928FB9}"/>
                </c:ext>
              </c:extLst>
            </c:dLbl>
            <c:dLbl>
              <c:idx val="2"/>
              <c:layout>
                <c:manualLayout>
                  <c:x val="1.9335432284728928E-2"/>
                  <c:y val="1.1640120794659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97D-4245-A4DA-5523DE928FB9}"/>
                </c:ext>
              </c:extLst>
            </c:dLbl>
            <c:spPr>
              <a:noFill/>
              <a:ln>
                <a:no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99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Arkusz1!$A$2:$A$4</c:f>
              <c:strCache>
                <c:ptCount val="3"/>
                <c:pt idx="0">
                  <c:v>2021 rok</c:v>
                </c:pt>
                <c:pt idx="1">
                  <c:v>2020 rok</c:v>
                </c:pt>
                <c:pt idx="2">
                  <c:v>2019 rok</c:v>
                </c:pt>
              </c:strCache>
            </c:strRef>
          </c:cat>
          <c:val>
            <c:numRef>
              <c:f>Arkusz1!$C$2:$C$4</c:f>
              <c:numCache>
                <c:formatCode>0.0%</c:formatCode>
                <c:ptCount val="3"/>
                <c:pt idx="0">
                  <c:v>0.6180000000000001</c:v>
                </c:pt>
                <c:pt idx="1">
                  <c:v>0.58299999999999996</c:v>
                </c:pt>
                <c:pt idx="2">
                  <c:v>0.53900000000000003</c:v>
                </c:pt>
              </c:numCache>
            </c:numRef>
          </c:val>
          <c:extLst>
            <c:ext xmlns:c16="http://schemas.microsoft.com/office/drawing/2014/chart" uri="{C3380CC4-5D6E-409C-BE32-E72D297353CC}">
              <c16:uniqueId val="{00000001-197D-4245-A4DA-5523DE928FB9}"/>
            </c:ext>
          </c:extLst>
        </c:ser>
        <c:ser>
          <c:idx val="2"/>
          <c:order val="2"/>
          <c:tx>
            <c:strRef>
              <c:f>Arkusz1!$D$1</c:f>
              <c:strCache>
                <c:ptCount val="1"/>
                <c:pt idx="0">
                  <c:v>Ogółem</c:v>
                </c:pt>
              </c:strCache>
            </c:strRef>
          </c:tx>
          <c:spPr>
            <a:solidFill>
              <a:schemeClr val="accent3">
                <a:alpha val="88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invertIfNegative val="0"/>
          <c:dPt>
            <c:idx val="0"/>
            <c:invertIfNegative val="0"/>
            <c:bubble3D val="0"/>
            <c:spPr>
              <a:solidFill>
                <a:schemeClr val="bg2">
                  <a:lumMod val="90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extLst>
              <c:ext xmlns:c16="http://schemas.microsoft.com/office/drawing/2014/chart" uri="{C3380CC4-5D6E-409C-BE32-E72D297353CC}">
                <c16:uniqueId val="{00000005-197D-4245-A4DA-5523DE928FB9}"/>
              </c:ext>
            </c:extLst>
          </c:dPt>
          <c:dPt>
            <c:idx val="1"/>
            <c:invertIfNegative val="0"/>
            <c:bubble3D val="0"/>
            <c:spPr>
              <a:solidFill>
                <a:schemeClr val="bg2">
                  <a:lumMod val="90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extLst>
              <c:ext xmlns:c16="http://schemas.microsoft.com/office/drawing/2014/chart" uri="{C3380CC4-5D6E-409C-BE32-E72D297353CC}">
                <c16:uniqueId val="{00000004-197D-4245-A4DA-5523DE928FB9}"/>
              </c:ext>
            </c:extLst>
          </c:dPt>
          <c:dPt>
            <c:idx val="2"/>
            <c:invertIfNegative val="0"/>
            <c:bubble3D val="0"/>
            <c:spPr>
              <a:solidFill>
                <a:schemeClr val="bg2">
                  <a:lumMod val="90000"/>
                </a:schemeClr>
              </a:solidFill>
              <a:ln>
                <a:solidFill>
                  <a:schemeClr val="accent3">
                    <a:lumMod val="50000"/>
                  </a:schemeClr>
                </a:solidFill>
              </a:ln>
              <a:effectLst/>
              <a:scene3d>
                <a:camera prst="orthographicFront"/>
                <a:lightRig rig="threePt" dir="t"/>
              </a:scene3d>
              <a:sp3d prstMaterial="flat">
                <a:contourClr>
                  <a:schemeClr val="accent3">
                    <a:lumMod val="50000"/>
                  </a:schemeClr>
                </a:contourClr>
              </a:sp3d>
            </c:spPr>
            <c:extLst>
              <c:ext xmlns:c16="http://schemas.microsoft.com/office/drawing/2014/chart" uri="{C3380CC4-5D6E-409C-BE32-E72D297353CC}">
                <c16:uniqueId val="{00000003-197D-4245-A4DA-5523DE928FB9}"/>
              </c:ext>
            </c:extLst>
          </c:dPt>
          <c:dLbls>
            <c:dLbl>
              <c:idx val="0"/>
              <c:layout>
                <c:manualLayout>
                  <c:x val="-8.3332832888439005E-3"/>
                  <c:y val="7.22048084457882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7D-4245-A4DA-5523DE928FB9}"/>
                </c:ext>
              </c:extLst>
            </c:dLbl>
            <c:dLbl>
              <c:idx val="1"/>
              <c:layout>
                <c:manualLayout>
                  <c:x val="0"/>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97D-4245-A4DA-5523DE928FB9}"/>
                </c:ext>
              </c:extLst>
            </c:dLbl>
            <c:dLbl>
              <c:idx val="2"/>
              <c:layout>
                <c:manualLayout>
                  <c:x val="-8.333333333333335E-3"/>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97D-4245-A4DA-5523DE928FB9}"/>
                </c:ext>
              </c:extLst>
            </c:dLbl>
            <c:spPr>
              <a:noFill/>
              <a:ln>
                <a:no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Arkusz1!$A$2:$A$4</c:f>
              <c:strCache>
                <c:ptCount val="3"/>
                <c:pt idx="0">
                  <c:v>2021 rok</c:v>
                </c:pt>
                <c:pt idx="1">
                  <c:v>2020 rok</c:v>
                </c:pt>
                <c:pt idx="2">
                  <c:v>2019 rok</c:v>
                </c:pt>
              </c:strCache>
            </c:strRef>
          </c:cat>
          <c:val>
            <c:numRef>
              <c:f>Arkusz1!$D$2:$D$4</c:f>
              <c:numCache>
                <c:formatCode>0.0%</c:formatCode>
                <c:ptCount val="3"/>
                <c:pt idx="0">
                  <c:v>1</c:v>
                </c:pt>
                <c:pt idx="1">
                  <c:v>1</c:v>
                </c:pt>
                <c:pt idx="2">
                  <c:v>1</c:v>
                </c:pt>
              </c:numCache>
            </c:numRef>
          </c:val>
          <c:extLst>
            <c:ext xmlns:c16="http://schemas.microsoft.com/office/drawing/2014/chart" uri="{C3380CC4-5D6E-409C-BE32-E72D297353CC}">
              <c16:uniqueId val="{00000002-197D-4245-A4DA-5523DE928FB9}"/>
            </c:ext>
          </c:extLst>
        </c:ser>
        <c:dLbls>
          <c:showLegendKey val="0"/>
          <c:showVal val="1"/>
          <c:showCatName val="0"/>
          <c:showSerName val="0"/>
          <c:showPercent val="0"/>
          <c:showBubbleSize val="0"/>
        </c:dLbls>
        <c:gapWidth val="84"/>
        <c:gapDepth val="53"/>
        <c:shape val="box"/>
        <c:axId val="212363904"/>
        <c:axId val="212373888"/>
        <c:axId val="0"/>
      </c:bar3DChart>
      <c:catAx>
        <c:axId val="2123639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rgbClr val="006600"/>
                </a:solidFill>
                <a:latin typeface="+mn-lt"/>
                <a:ea typeface="+mn-ea"/>
                <a:cs typeface="+mn-cs"/>
              </a:defRPr>
            </a:pPr>
            <a:endParaRPr lang="pl-PL"/>
          </a:p>
        </c:txPr>
        <c:crossAx val="212373888"/>
        <c:crosses val="autoZero"/>
        <c:auto val="1"/>
        <c:lblAlgn val="ctr"/>
        <c:lblOffset val="100"/>
        <c:noMultiLvlLbl val="0"/>
      </c:catAx>
      <c:valAx>
        <c:axId val="212373888"/>
        <c:scaling>
          <c:orientation val="minMax"/>
        </c:scaling>
        <c:delete val="1"/>
        <c:axPos val="b"/>
        <c:numFmt formatCode="0.0%" sourceLinked="1"/>
        <c:majorTickMark val="out"/>
        <c:minorTickMark val="none"/>
        <c:tickLblPos val="none"/>
        <c:crossAx val="212363904"/>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chemeClr val="tx1">
                    <a:lumMod val="50000"/>
                    <a:lumOff val="50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1800" b="1" i="0" u="none" strike="noStrike" kern="1200" baseline="0">
                <a:solidFill>
                  <a:srgbClr val="FF9900"/>
                </a:solidFill>
                <a:latin typeface="+mn-lt"/>
                <a:ea typeface="+mn-ea"/>
                <a:cs typeface="+mn-cs"/>
              </a:defRPr>
            </a:pPr>
            <a:endParaRPr lang="pl-PL"/>
          </a:p>
        </c:txPr>
      </c:legendEntry>
      <c:legendEntry>
        <c:idx val="2"/>
        <c:txPr>
          <a:bodyPr rot="0" spcFirstLastPara="1" vertOverflow="ellipsis" vert="horz" wrap="square" anchor="ctr" anchorCtr="1"/>
          <a:lstStyle/>
          <a:p>
            <a:pPr>
              <a:defRPr sz="1800" b="1" i="0" u="none" strike="noStrike" kern="1200" baseline="0">
                <a:solidFill>
                  <a:schemeClr val="accent5">
                    <a:lumMod val="60000"/>
                    <a:lumOff val="40000"/>
                  </a:schemeClr>
                </a:solidFill>
                <a:latin typeface="+mn-lt"/>
                <a:ea typeface="+mn-ea"/>
                <a:cs typeface="+mn-cs"/>
              </a:defRPr>
            </a:pPr>
            <a:endParaRPr lang="pl-PL"/>
          </a:p>
        </c:txPr>
      </c:legendEntry>
      <c:layout>
        <c:manualLayout>
          <c:xMode val="edge"/>
          <c:yMode val="edge"/>
          <c:x val="0.14208167767138372"/>
          <c:y val="1.6577703487491283E-2"/>
          <c:w val="0.74279777442132355"/>
          <c:h val="0.119394254296948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round/>
    </a:ln>
    <a:effectLst/>
  </c:spPr>
  <c:txPr>
    <a:bodyPr/>
    <a:lstStyle/>
    <a:p>
      <a:pPr>
        <a:defRPr/>
      </a:pPr>
      <a:endParaRPr lang="pl-P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3024437962636927"/>
          <c:y val="6.3164845589687027E-3"/>
          <c:w val="0.64749279270288251"/>
          <c:h val="0.88228032134360546"/>
        </c:manualLayout>
      </c:layout>
      <c:barChart>
        <c:barDir val="bar"/>
        <c:grouping val="stacked"/>
        <c:varyColors val="0"/>
        <c:ser>
          <c:idx val="0"/>
          <c:order val="0"/>
          <c:tx>
            <c:strRef>
              <c:f>Arkusz1!$B$1</c:f>
              <c:strCache>
                <c:ptCount val="1"/>
                <c:pt idx="0">
                  <c:v>1,0</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4.6393444513698118E-2"/>
                  <c:y val="1.3754689132769135E-2"/>
                </c:manualLayout>
              </c:layout>
              <c:tx>
                <c:rich>
                  <a:bodyPr/>
                  <a:lstStyle/>
                  <a:p>
                    <a:r>
                      <a:rPr lang="en-US" dirty="0">
                        <a:solidFill>
                          <a:srgbClr val="006600"/>
                        </a:solidFill>
                      </a:rPr>
                      <a:t> 1,0%</a:t>
                    </a:r>
                  </a:p>
                </c:rich>
              </c:tx>
              <c:dLblPos val="ctr"/>
              <c:showLegendKey val="0"/>
              <c:showVal val="1"/>
              <c:showCatName val="0"/>
              <c:showSerName val="0"/>
              <c:showPercent val="0"/>
              <c:showBubbleSize val="0"/>
              <c:extLst>
                <c:ext xmlns:c15="http://schemas.microsoft.com/office/drawing/2012/chart" uri="{CE6537A1-D6FC-4f65-9D91-7224C49458BB}">
                  <c15:layout>
                    <c:manualLayout>
                      <c:w val="8.0718903172717155E-2"/>
                      <c:h val="9.1714681620525762E-2"/>
                    </c:manualLayout>
                  </c15:layout>
                  <c15:showDataLabelsRange val="0"/>
                </c:ext>
                <c:ext xmlns:c16="http://schemas.microsoft.com/office/drawing/2014/chart" uri="{C3380CC4-5D6E-409C-BE32-E72D297353CC}">
                  <c16:uniqueId val="{00000001-8BE9-44A5-86FF-F19B42E8F8FF}"/>
                </c:ext>
              </c:extLst>
            </c:dLbl>
            <c:dLbl>
              <c:idx val="1"/>
              <c:layout>
                <c:manualLayout>
                  <c:x val="5.0741066435179512E-2"/>
                  <c:y val="-1.8473618060203889E-3"/>
                </c:manualLayout>
              </c:layout>
              <c:tx>
                <c:rich>
                  <a:bodyPr/>
                  <a:lstStyle/>
                  <a:p>
                    <a:r>
                      <a:rPr lang="en-US" dirty="0">
                        <a:solidFill>
                          <a:srgbClr val="006600"/>
                        </a:solidFill>
                      </a:rPr>
                      <a:t> </a:t>
                    </a:r>
                    <a:fld id="{4F2A1DC6-985F-4EE1-9E42-2159D0343CD7}"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7.0256318036225729E-2"/>
                      <c:h val="9.1714681620525762E-2"/>
                    </c:manualLayout>
                  </c15:layout>
                  <c15:dlblFieldTable/>
                  <c15:showDataLabelsRange val="0"/>
                </c:ext>
                <c:ext xmlns:c16="http://schemas.microsoft.com/office/drawing/2014/chart" uri="{C3380CC4-5D6E-409C-BE32-E72D297353CC}">
                  <c16:uniqueId val="{00000003-8BE9-44A5-86FF-F19B42E8F8FF}"/>
                </c:ext>
              </c:extLst>
            </c:dLbl>
            <c:dLbl>
              <c:idx val="2"/>
              <c:layout>
                <c:manualLayout>
                  <c:x val="4.9085765423427526E-2"/>
                  <c:y val="-9.1075583556457312E-4"/>
                </c:manualLayout>
              </c:layout>
              <c:tx>
                <c:rich>
                  <a:bodyPr/>
                  <a:lstStyle/>
                  <a:p>
                    <a:r>
                      <a:rPr lang="en-US" dirty="0">
                        <a:solidFill>
                          <a:srgbClr val="006600"/>
                        </a:solidFill>
                      </a:rPr>
                      <a:t> </a:t>
                    </a:r>
                    <a:fld id="{E1A2D7B9-6940-4EEE-B70D-0AECAE241D65}"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7.1750973055724504E-2"/>
                      <c:h val="9.1714681620525762E-2"/>
                    </c:manualLayout>
                  </c15:layout>
                  <c15:dlblFieldTable/>
                  <c15:showDataLabelsRange val="0"/>
                </c:ext>
                <c:ext xmlns:c16="http://schemas.microsoft.com/office/drawing/2014/chart" uri="{C3380CC4-5D6E-409C-BE32-E72D297353CC}">
                  <c16:uniqueId val="{00000005-8BE9-44A5-86FF-F19B42E8F8FF}"/>
                </c:ext>
              </c:extLst>
            </c:dLbl>
            <c:dLbl>
              <c:idx val="3"/>
              <c:layout>
                <c:manualLayout>
                  <c:x val="6.2692069054474067E-2"/>
                  <c:y val="8.1199045559830728E-3"/>
                </c:manualLayout>
              </c:layout>
              <c:tx>
                <c:rich>
                  <a:bodyPr/>
                  <a:lstStyle/>
                  <a:p>
                    <a:r>
                      <a:rPr lang="en-US" dirty="0"/>
                      <a:t> 3,0</a:t>
                    </a:r>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7.7662274813156337E-2"/>
                      <c:h val="9.5462978122998546E-2"/>
                    </c:manualLayout>
                  </c15:layout>
                  <c15:showDataLabelsRange val="0"/>
                </c:ext>
                <c:ext xmlns:c16="http://schemas.microsoft.com/office/drawing/2014/chart" uri="{C3380CC4-5D6E-409C-BE32-E72D297353CC}">
                  <c16:uniqueId val="{00000007-8BE9-44A5-86FF-F19B42E8F8FF}"/>
                </c:ext>
              </c:extLst>
            </c:dLbl>
            <c:dLbl>
              <c:idx val="4"/>
              <c:layout>
                <c:manualLayout>
                  <c:x val="7.1790634373958356E-2"/>
                  <c:y val="7.464088105132887E-4"/>
                </c:manualLayout>
              </c:layout>
              <c:tx>
                <c:rich>
                  <a:bodyPr/>
                  <a:lstStyle/>
                  <a:p>
                    <a:r>
                      <a:rPr lang="en-US" dirty="0"/>
                      <a:t> </a:t>
                    </a:r>
                    <a:fld id="{E6B400A8-427E-4E90-AB8D-B8BE9F119F28}" type="VALUE">
                      <a:rPr lang="en-US" sz="1800" smtClean="0">
                        <a:solidFill>
                          <a:srgbClr val="006600"/>
                        </a:solidFill>
                      </a:rPr>
                      <a:pPr/>
                      <a:t>[WARTOŚĆ]</a:t>
                    </a:fld>
                    <a:r>
                      <a:rPr lang="en-US" sz="1800"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5143082030433526E-2"/>
                      <c:h val="7.6790719008383856E-2"/>
                    </c:manualLayout>
                  </c15:layout>
                  <c15:dlblFieldTable/>
                  <c15:showDataLabelsRange val="0"/>
                </c:ext>
                <c:ext xmlns:c16="http://schemas.microsoft.com/office/drawing/2014/chart" uri="{C3380CC4-5D6E-409C-BE32-E72D297353CC}">
                  <c16:uniqueId val="{00000009-8BE9-44A5-86FF-F19B42E8F8FF}"/>
                </c:ext>
              </c:extLst>
            </c:dLbl>
            <c:dLbl>
              <c:idx val="5"/>
              <c:layout>
                <c:manualLayout>
                  <c:x val="9.2674966434991179E-2"/>
                  <c:y val="-4.2436952533215205E-5"/>
                </c:manualLayout>
              </c:layout>
              <c:tx>
                <c:rich>
                  <a:bodyPr/>
                  <a:lstStyle/>
                  <a:p>
                    <a:r>
                      <a:rPr lang="en-US" sz="1800" dirty="0"/>
                      <a:t> </a:t>
                    </a:r>
                    <a:fld id="{E15738F8-9E27-40CE-8227-7C028CF59546}" type="VALUE">
                      <a:rPr lang="en-US" sz="1800" smtClean="0">
                        <a:solidFill>
                          <a:srgbClr val="006600"/>
                        </a:solidFill>
                      </a:rPr>
                      <a:pPr/>
                      <a:t>[WARTOŚĆ]</a:t>
                    </a:fld>
                    <a:r>
                      <a:rPr lang="en-US" sz="1800"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7.9164461952438425E-2"/>
                      <c:h val="7.6790719008383856E-2"/>
                    </c:manualLayout>
                  </c15:layout>
                  <c15:dlblFieldTable/>
                  <c15:showDataLabelsRange val="0"/>
                </c:ext>
                <c:ext xmlns:c16="http://schemas.microsoft.com/office/drawing/2014/chart" uri="{C3380CC4-5D6E-409C-BE32-E72D297353CC}">
                  <c16:uniqueId val="{0000000B-8BE9-44A5-86FF-F19B42E8F8FF}"/>
                </c:ext>
              </c:extLst>
            </c:dLbl>
            <c:dLbl>
              <c:idx val="6"/>
              <c:layout>
                <c:manualLayout>
                  <c:x val="0.10950819494632423"/>
                  <c:y val="7.0409224649789822E-3"/>
                </c:manualLayout>
              </c:layout>
              <c:tx>
                <c:rich>
                  <a:bodyPr/>
                  <a:lstStyle/>
                  <a:p>
                    <a:fld id="{856219C2-D0D0-4452-8B30-EB939D9167F0}"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9.6995578645687197E-2"/>
                      <c:h val="7.6790719008383856E-2"/>
                    </c:manualLayout>
                  </c15:layout>
                  <c15:dlblFieldTable/>
                  <c15:showDataLabelsRange val="0"/>
                </c:ext>
                <c:ext xmlns:c16="http://schemas.microsoft.com/office/drawing/2014/chart" uri="{C3380CC4-5D6E-409C-BE32-E72D297353CC}">
                  <c16:uniqueId val="{0000000C-8BE9-44A5-86FF-F19B42E8F8FF}"/>
                </c:ext>
              </c:extLst>
            </c:dLbl>
            <c:dLbl>
              <c:idx val="7"/>
              <c:layout>
                <c:manualLayout>
                  <c:x val="0.13451889291020394"/>
                  <c:y val="-4.7002687071717869E-3"/>
                </c:manualLayout>
              </c:layout>
              <c:tx>
                <c:rich>
                  <a:bodyPr/>
                  <a:lstStyle/>
                  <a:p>
                    <a:fld id="{57C9A881-0736-4813-855F-96875EC19A20}"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9.1196317170031946E-2"/>
                      <c:h val="9.5462978122998546E-2"/>
                    </c:manualLayout>
                  </c15:layout>
                  <c15:dlblFieldTable/>
                  <c15:showDataLabelsRange val="0"/>
                </c:ext>
                <c:ext xmlns:c16="http://schemas.microsoft.com/office/drawing/2014/chart" uri="{C3380CC4-5D6E-409C-BE32-E72D297353CC}">
                  <c16:uniqueId val="{0000000D-8BE9-44A5-86FF-F19B42E8F8FF}"/>
                </c:ext>
              </c:extLst>
            </c:dLbl>
            <c:dLbl>
              <c:idx val="8"/>
              <c:layout>
                <c:manualLayout>
                  <c:x val="0.16758636987604006"/>
                  <c:y val="-9.510090965564072E-3"/>
                </c:manualLayout>
              </c:layout>
              <c:tx>
                <c:rich>
                  <a:bodyPr/>
                  <a:lstStyle/>
                  <a:p>
                    <a:fld id="{0BB25FF5-EF41-4C43-92D9-EA291118F6DD}"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10147954370418352"/>
                      <c:h val="7.6790719008383856E-2"/>
                    </c:manualLayout>
                  </c15:layout>
                  <c15:dlblFieldTable/>
                  <c15:showDataLabelsRange val="0"/>
                </c:ext>
                <c:ext xmlns:c16="http://schemas.microsoft.com/office/drawing/2014/chart" uri="{C3380CC4-5D6E-409C-BE32-E72D297353CC}">
                  <c16:uniqueId val="{0000000E-8BE9-44A5-86FF-F19B42E8F8FF}"/>
                </c:ext>
              </c:extLst>
            </c:dLbl>
            <c:dLbl>
              <c:idx val="9"/>
              <c:layout>
                <c:manualLayout>
                  <c:x val="0.32005401000642109"/>
                  <c:y val="-5.5047649775355019E-3"/>
                </c:manualLayout>
              </c:layout>
              <c:tx>
                <c:rich>
                  <a:bodyPr/>
                  <a:lstStyle/>
                  <a:p>
                    <a:fld id="{A544AF31-7707-4785-B509-CB68D0408FC4}"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7.7565063392203121E-2"/>
                      <c:h val="7.6790719008383856E-2"/>
                    </c:manualLayout>
                  </c15:layout>
                  <c15:dlblFieldTable/>
                  <c15:showDataLabelsRange val="0"/>
                </c:ext>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Arkusz1!$A$2:$A$11</c:f>
              <c:strCache>
                <c:ptCount val="10"/>
                <c:pt idx="0">
                  <c:v>Marketing</c:v>
                </c:pt>
                <c:pt idx="1">
                  <c:v>Prezes, wiceprezes</c:v>
                </c:pt>
                <c:pt idx="2">
                  <c:v>Właściciel, współwłaściciel firmy</c:v>
                </c:pt>
                <c:pt idx="3">
                  <c:v>Dyrektor, zastępca dyrektora</c:v>
                </c:pt>
                <c:pt idx="4">
                  <c:v>Kierownik</c:v>
                </c:pt>
                <c:pt idx="5">
                  <c:v>Księgowość</c:v>
                </c:pt>
                <c:pt idx="6">
                  <c:v>Prokurent, pełnomocnik</c:v>
                </c:pt>
                <c:pt idx="7">
                  <c:v>Produkcja</c:v>
                </c:pt>
                <c:pt idx="8">
                  <c:v>Kadry</c:v>
                </c:pt>
                <c:pt idx="9">
                  <c:v>Handel</c:v>
                </c:pt>
              </c:strCache>
            </c:strRef>
          </c:cat>
          <c:val>
            <c:numRef>
              <c:f>Arkusz1!$B$2:$B$11</c:f>
              <c:numCache>
                <c:formatCode>0.0</c:formatCode>
                <c:ptCount val="10"/>
                <c:pt idx="0">
                  <c:v>1</c:v>
                </c:pt>
                <c:pt idx="1">
                  <c:v>1.7</c:v>
                </c:pt>
                <c:pt idx="2">
                  <c:v>1.7</c:v>
                </c:pt>
                <c:pt idx="3">
                  <c:v>3</c:v>
                </c:pt>
                <c:pt idx="4">
                  <c:v>5</c:v>
                </c:pt>
                <c:pt idx="5">
                  <c:v>8.9</c:v>
                </c:pt>
                <c:pt idx="6">
                  <c:v>10.3</c:v>
                </c:pt>
                <c:pt idx="7">
                  <c:v>12.3</c:v>
                </c:pt>
                <c:pt idx="8">
                  <c:v>16.600000000000001</c:v>
                </c:pt>
                <c:pt idx="9">
                  <c:v>38.5</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47275264"/>
        <c:axId val="347304320"/>
      </c:barChart>
      <c:catAx>
        <c:axId val="34727526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rgbClr val="006600"/>
                </a:solidFill>
                <a:latin typeface="+mn-lt"/>
                <a:ea typeface="+mn-ea"/>
                <a:cs typeface="+mn-cs"/>
              </a:defRPr>
            </a:pPr>
            <a:endParaRPr lang="pl-PL"/>
          </a:p>
        </c:txPr>
        <c:crossAx val="347304320"/>
        <c:crosses val="autoZero"/>
        <c:auto val="1"/>
        <c:lblAlgn val="l"/>
        <c:lblOffset val="100"/>
        <c:noMultiLvlLbl val="0"/>
      </c:catAx>
      <c:valAx>
        <c:axId val="347304320"/>
        <c:scaling>
          <c:orientation val="minMax"/>
        </c:scaling>
        <c:delete val="0"/>
        <c:axPos val="b"/>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347275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3024437962636927"/>
          <c:y val="6.3164845589687027E-3"/>
          <c:w val="0.64749279270288251"/>
          <c:h val="0.88228032134360546"/>
        </c:manualLayout>
      </c:layout>
      <c:barChart>
        <c:barDir val="bar"/>
        <c:grouping val="stacked"/>
        <c:varyColors val="0"/>
        <c:ser>
          <c:idx val="0"/>
          <c:order val="0"/>
          <c:tx>
            <c:strRef>
              <c:f>Arkusz1!$B$1</c:f>
              <c:strCache>
                <c:ptCount val="1"/>
                <c:pt idx="0">
                  <c:v>1,3</c:v>
                </c:pt>
              </c:strCache>
            </c:strRef>
          </c:tx>
          <c:spPr>
            <a:solidFill>
              <a:schemeClr val="accent4">
                <a:lumMod val="75000"/>
              </a:schemeClr>
            </a:solidFill>
            <a:ln>
              <a:solidFill>
                <a:srgbClr val="8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5361433475376573E-2"/>
                  <c:y val="1.375468913276927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b="1" dirty="0">
                        <a:solidFill>
                          <a:srgbClr val="800000"/>
                        </a:solidFill>
                      </a:rPr>
                      <a:t> 1,0%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E9-44A5-86FF-F19B42E8F8FF}"/>
                </c:ext>
              </c:extLst>
            </c:dLbl>
            <c:dLbl>
              <c:idx val="1"/>
              <c:layout>
                <c:manualLayout>
                  <c:x val="5.0741066435179512E-2"/>
                  <c:y val="-1.847361806020388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b="1" dirty="0">
                        <a:solidFill>
                          <a:srgbClr val="800000"/>
                        </a:solidFill>
                      </a:rPr>
                      <a:t> </a:t>
                    </a:r>
                    <a:fld id="{4F2A1DC6-985F-4EE1-9E42-2159D0343CD7}" type="VALUE">
                      <a:rPr lang="en-US" b="1" smtClean="0">
                        <a:solidFill>
                          <a:srgbClr val="800000"/>
                        </a:solidFill>
                      </a:rPr>
                      <a:pPr>
                        <a:defRPr sz="1800" b="1">
                          <a:solidFill>
                            <a:srgbClr val="800000"/>
                          </a:solidFill>
                        </a:defRPr>
                      </a:pPr>
                      <a:t>[WARTOŚĆ]</a:t>
                    </a:fld>
                    <a:r>
                      <a:rPr lang="en-US" b="1" dirty="0">
                        <a:solidFill>
                          <a:srgbClr val="8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7.5989555774405471E-2"/>
                  <c:y val="-4.7330745782790222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b="1" dirty="0">
                        <a:solidFill>
                          <a:srgbClr val="800000"/>
                        </a:solidFill>
                      </a:rPr>
                      <a:t> </a:t>
                    </a:r>
                    <a:fld id="{E1A2D7B9-6940-4EEE-B70D-0AECAE241D65}" type="VALUE">
                      <a:rPr lang="en-US" b="1" smtClean="0">
                        <a:solidFill>
                          <a:srgbClr val="800000"/>
                        </a:solidFill>
                      </a:rPr>
                      <a:pPr>
                        <a:defRPr sz="1800" b="1">
                          <a:solidFill>
                            <a:srgbClr val="800000"/>
                          </a:solidFill>
                        </a:defRPr>
                      </a:pPr>
                      <a:t>[WARTOŚĆ]</a:t>
                    </a:fld>
                    <a:r>
                      <a:rPr lang="en-US" b="1" dirty="0">
                        <a:solidFill>
                          <a:srgbClr val="8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0.11649964975643011"/>
                  <c:y val="-3.347101766821888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b="1" dirty="0">
                        <a:solidFill>
                          <a:srgbClr val="800000"/>
                        </a:solidFill>
                      </a:rPr>
                      <a:t> 3,0%</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E9-44A5-86FF-F19B42E8F8FF}"/>
                </c:ext>
              </c:extLst>
            </c:dLbl>
            <c:dLbl>
              <c:idx val="4"/>
              <c:layout>
                <c:manualLayout>
                  <c:x val="0.15549131546588976"/>
                  <c:y val="7.464088105132887E-4"/>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b="1" dirty="0">
                        <a:solidFill>
                          <a:srgbClr val="800000"/>
                        </a:solidFill>
                      </a:rPr>
                      <a:t> </a:t>
                    </a:r>
                    <a:fld id="{E6B400A8-427E-4E90-AB8D-B8BE9F119F28}" type="VALUE">
                      <a:rPr lang="en-US" sz="1800" b="1" smtClean="0">
                        <a:solidFill>
                          <a:srgbClr val="800000"/>
                        </a:solidFill>
                      </a:rPr>
                      <a:pPr>
                        <a:defRPr sz="1800" b="1">
                          <a:solidFill>
                            <a:srgbClr val="800000"/>
                          </a:solidFill>
                        </a:defRPr>
                      </a:pPr>
                      <a:t>[WARTOŚĆ]</a:t>
                    </a:fld>
                    <a:r>
                      <a:rPr lang="en-US" sz="1800" b="1" dirty="0">
                        <a:solidFill>
                          <a:srgbClr val="8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23167788324837726"/>
                  <c:y val="-4.2436952533215205E-5"/>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r>
                      <a:rPr lang="en-US" sz="1800" b="1" dirty="0">
                        <a:solidFill>
                          <a:srgbClr val="800000"/>
                        </a:solidFill>
                      </a:rPr>
                      <a:t> </a:t>
                    </a:r>
                    <a:fld id="{E15738F8-9E27-40CE-8227-7C028CF59546}" type="VALUE">
                      <a:rPr lang="en-US" sz="1800" b="1" smtClean="0">
                        <a:solidFill>
                          <a:srgbClr val="800000"/>
                        </a:solidFill>
                      </a:rPr>
                      <a:pPr>
                        <a:defRPr sz="1800" b="1">
                          <a:solidFill>
                            <a:srgbClr val="800000"/>
                          </a:solidFill>
                        </a:defRPr>
                      </a:pPr>
                      <a:t>[WARTOŚĆ]</a:t>
                    </a:fld>
                    <a:r>
                      <a:rPr lang="en-US" sz="1800" b="1" dirty="0">
                        <a:solidFill>
                          <a:srgbClr val="800000"/>
                        </a:solidFill>
                      </a:rPr>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0530800250066387"/>
                  <c:y val="1.468559334684895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fld id="{856219C2-D0D0-4452-8B30-EB939D9167F0}" type="VALUE">
                      <a:rPr lang="en-US" sz="1800" b="1" smtClean="0"/>
                      <a:pPr>
                        <a:defRPr sz="1800" b="1">
                          <a:solidFill>
                            <a:srgbClr val="800000"/>
                          </a:solidFill>
                        </a:defRPr>
                      </a:pPr>
                      <a:t>[WARTOŚĆ]</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BE9-44A5-86FF-F19B42E8F8FF}"/>
                </c:ext>
              </c:extLst>
            </c:dLbl>
            <c:dLbl>
              <c:idx val="7"/>
              <c:layout>
                <c:manualLayout>
                  <c:x val="0.30640427899724898"/>
                  <c:y val="2.58784148203080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fld id="{57C9A881-0736-4813-855F-96875EC19A20}" type="VALUE">
                      <a:rPr lang="en-US" sz="1800" b="1" smtClean="0"/>
                      <a:pPr>
                        <a:defRPr sz="1800" b="1">
                          <a:solidFill>
                            <a:srgbClr val="800000"/>
                          </a:solidFill>
                        </a:defRPr>
                      </a:pPr>
                      <a:t>[WARTOŚĆ]</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BE9-44A5-86FF-F19B42E8F8FF}"/>
                </c:ext>
              </c:extLst>
            </c:dLbl>
            <c:dLbl>
              <c:idx val="8"/>
              <c:layout>
                <c:manualLayout>
                  <c:x val="0.31705187182591776"/>
                  <c:y val="5.737927439432537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fld id="{0BB25FF5-EF41-4C43-92D9-EA291118F6DD}" type="VALUE">
                      <a:rPr lang="en-US" sz="1800" b="1" smtClean="0"/>
                      <a:pPr>
                        <a:defRPr sz="1800" b="1">
                          <a:solidFill>
                            <a:srgbClr val="800000"/>
                          </a:solidFill>
                        </a:defRPr>
                      </a:pPr>
                      <a:t>[WARTOŚĆ]</a:t>
                    </a:fld>
                    <a:r>
                      <a:rPr lang="en-US" sz="1800" b="1" dirty="0"/>
                      <a:t>%</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BE9-44A5-86FF-F19B42E8F8FF}"/>
                </c:ext>
              </c:extLst>
            </c:dLbl>
            <c:dLbl>
              <c:idx val="9"/>
              <c:layout>
                <c:manualLayout>
                  <c:x val="0.32005401000642109"/>
                  <c:y val="-5.5047649775355019E-3"/>
                </c:manualLayout>
              </c:layout>
              <c:tx>
                <c:rich>
                  <a:bodyPr/>
                  <a:lstStyle/>
                  <a:p>
                    <a:fld id="{A544AF31-7707-4785-B509-CB68D0408FC4}"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8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Arkusz1!$A$2:$A$10</c:f>
              <c:strCache>
                <c:ptCount val="9"/>
                <c:pt idx="0">
                  <c:v>Prywatny przedsiębiorca</c:v>
                </c:pt>
                <c:pt idx="1">
                  <c:v>Rzemieślnik</c:v>
                </c:pt>
                <c:pt idx="2">
                  <c:v>Nauczyciel</c:v>
                </c:pt>
                <c:pt idx="3">
                  <c:v>Robotnik przemysłowy </c:v>
                </c:pt>
                <c:pt idx="4">
                  <c:v>Wolny zawód</c:v>
                </c:pt>
                <c:pt idx="5">
                  <c:v>Urzędnik publiczny</c:v>
                </c:pt>
                <c:pt idx="6">
                  <c:v>Pracownik handlu i usług</c:v>
                </c:pt>
                <c:pt idx="7">
                  <c:v>Pracownik administracyjno-biurowy</c:v>
                </c:pt>
                <c:pt idx="8">
                  <c:v>Technik i inny średni personel</c:v>
                </c:pt>
              </c:strCache>
            </c:strRef>
          </c:cat>
          <c:val>
            <c:numRef>
              <c:f>Arkusz1!$B$2:$B$10</c:f>
              <c:numCache>
                <c:formatCode>General</c:formatCode>
                <c:ptCount val="9"/>
                <c:pt idx="0">
                  <c:v>1.7</c:v>
                </c:pt>
                <c:pt idx="1">
                  <c:v>1.7</c:v>
                </c:pt>
                <c:pt idx="2">
                  <c:v>2.6</c:v>
                </c:pt>
                <c:pt idx="3">
                  <c:v>5.6</c:v>
                </c:pt>
                <c:pt idx="4">
                  <c:v>8.9</c:v>
                </c:pt>
                <c:pt idx="5">
                  <c:v>14.2</c:v>
                </c:pt>
                <c:pt idx="6">
                  <c:v>19.899999999999999</c:v>
                </c:pt>
                <c:pt idx="7">
                  <c:v>20.5</c:v>
                </c:pt>
                <c:pt idx="8">
                  <c:v>23.6</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47618304"/>
        <c:axId val="347632384"/>
      </c:barChart>
      <c:catAx>
        <c:axId val="347618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6600"/>
                </a:solidFill>
                <a:latin typeface="+mn-lt"/>
                <a:ea typeface="+mn-ea"/>
                <a:cs typeface="+mn-cs"/>
              </a:defRPr>
            </a:pPr>
            <a:endParaRPr lang="pl-PL"/>
          </a:p>
        </c:txPr>
        <c:crossAx val="347632384"/>
        <c:crosses val="autoZero"/>
        <c:auto val="1"/>
        <c:lblAlgn val="l"/>
        <c:lblOffset val="100"/>
        <c:noMultiLvlLbl val="0"/>
      </c:catAx>
      <c:valAx>
        <c:axId val="347632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6600"/>
                </a:solidFill>
                <a:latin typeface="+mn-lt"/>
                <a:ea typeface="+mn-ea"/>
                <a:cs typeface="+mn-cs"/>
              </a:defRPr>
            </a:pPr>
            <a:endParaRPr lang="pl-PL"/>
          </a:p>
        </c:txPr>
        <c:crossAx val="34761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3092782416204641"/>
          <c:y val="1.7511604401678946E-3"/>
          <c:w val="0.74171227407704643"/>
          <c:h val="0.75000347183646254"/>
        </c:manualLayout>
      </c:layout>
      <c:barChart>
        <c:barDir val="bar"/>
        <c:grouping val="stacked"/>
        <c:varyColors val="0"/>
        <c:ser>
          <c:idx val="0"/>
          <c:order val="0"/>
          <c:tx>
            <c:strRef>
              <c:f>Arkusz1!$B$1</c:f>
              <c:strCache>
                <c:ptCount val="1"/>
                <c:pt idx="0">
                  <c:v>Seria 1</c:v>
                </c:pt>
              </c:strCache>
            </c:strRef>
          </c:tx>
          <c:spPr>
            <a:pattFill prst="narHorz">
              <a:fgClr>
                <a:schemeClr val="accent2"/>
              </a:fgClr>
              <a:bgClr>
                <a:schemeClr val="accent2">
                  <a:lumMod val="20000"/>
                  <a:lumOff val="80000"/>
                </a:schemeClr>
              </a:bgClr>
            </a:pattFill>
            <a:ln>
              <a:solidFill>
                <a:srgbClr val="FF0000"/>
              </a:solidFill>
            </a:ln>
            <a:effectLst>
              <a:innerShdw blurRad="114300">
                <a:schemeClr val="accent2"/>
              </a:innerShdw>
            </a:effectLst>
          </c:spPr>
          <c:invertIfNegative val="0"/>
          <c:dLbls>
            <c:dLbl>
              <c:idx val="0"/>
              <c:layout>
                <c:manualLayout>
                  <c:x val="4.041482443570301E-2"/>
                  <c:y val="1.1418013458330937E-2"/>
                </c:manualLayout>
              </c:layout>
              <c:tx>
                <c:rich>
                  <a:bodyPr/>
                  <a:lstStyle/>
                  <a:p>
                    <a:fld id="{25D927B5-1505-4705-AAC7-5A60823E9D0A}"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0718903172717141E-2"/>
                      <c:h val="9.1714715016966694E-2"/>
                    </c:manualLayout>
                  </c15:layout>
                  <c15:dlblFieldTable/>
                  <c15:showDataLabelsRange val="0"/>
                </c:ext>
                <c:ext xmlns:c16="http://schemas.microsoft.com/office/drawing/2014/chart" uri="{C3380CC4-5D6E-409C-BE32-E72D297353CC}">
                  <c16:uniqueId val="{00000001-8BE9-44A5-86FF-F19B42E8F8FF}"/>
                </c:ext>
              </c:extLst>
            </c:dLbl>
            <c:dLbl>
              <c:idx val="1"/>
              <c:layout>
                <c:manualLayout>
                  <c:x val="4.8499083905931377E-2"/>
                  <c:y val="8.0261114625870718E-3"/>
                </c:manualLayout>
              </c:layout>
              <c:tx>
                <c:rich>
                  <a:bodyPr/>
                  <a:lstStyle/>
                  <a:p>
                    <a:fld id="{4F2A1DC6-985F-4EE1-9E42-2159D0343CD7}"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6697523250712255E-2"/>
                      <c:h val="9.1714715016966694E-2"/>
                    </c:manualLayout>
                  </c15:layout>
                  <c15:dlblFieldTable/>
                  <c15:showDataLabelsRange val="0"/>
                </c:ext>
                <c:ext xmlns:c16="http://schemas.microsoft.com/office/drawing/2014/chart" uri="{C3380CC4-5D6E-409C-BE32-E72D297353CC}">
                  <c16:uniqueId val="{00000003-8BE9-44A5-86FF-F19B42E8F8FF}"/>
                </c:ext>
              </c:extLst>
            </c:dLbl>
            <c:dLbl>
              <c:idx val="2"/>
              <c:layout>
                <c:manualLayout>
                  <c:x val="5.0545280761465895E-2"/>
                  <c:y val="3.6542348953096573E-3"/>
                </c:manualLayout>
              </c:layout>
              <c:tx>
                <c:rich>
                  <a:bodyPr/>
                  <a:lstStyle/>
                  <a:p>
                    <a:fld id="{E1A2D7B9-6940-4EEE-B70D-0AECAE241D65}"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819217827021103E-2"/>
                      <c:h val="9.1714715016966694E-2"/>
                    </c:manualLayout>
                  </c15:layout>
                  <c15:dlblFieldTable/>
                  <c15:showDataLabelsRange val="0"/>
                </c:ext>
                <c:ext xmlns:c16="http://schemas.microsoft.com/office/drawing/2014/chart" uri="{C3380CC4-5D6E-409C-BE32-E72D297353CC}">
                  <c16:uniqueId val="{00000005-8BE9-44A5-86FF-F19B42E8F8FF}"/>
                </c:ext>
              </c:extLst>
            </c:dLbl>
            <c:dLbl>
              <c:idx val="3"/>
              <c:layout>
                <c:manualLayout>
                  <c:x val="6.7925901606886677E-2"/>
                  <c:y val="8.1200327334903163E-3"/>
                </c:manualLayout>
              </c:layout>
              <c:tx>
                <c:rich>
                  <a:bodyPr/>
                  <a:lstStyle/>
                  <a:p>
                    <a:fld id="{511F3866-379F-4375-AE8E-B879E4117109}"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8014901921191824E-2"/>
                      <c:h val="0.11793100224636287"/>
                    </c:manualLayout>
                  </c15:layout>
                  <c15:dlblFieldTable/>
                  <c15:showDataLabelsRange val="0"/>
                </c:ext>
                <c:ext xmlns:c16="http://schemas.microsoft.com/office/drawing/2014/chart" uri="{C3380CC4-5D6E-409C-BE32-E72D297353CC}">
                  <c16:uniqueId val="{00000007-8BE9-44A5-86FF-F19B42E8F8FF}"/>
                </c:ext>
              </c:extLst>
            </c:dLbl>
            <c:dLbl>
              <c:idx val="4"/>
              <c:layout>
                <c:manualLayout>
                  <c:x val="7.9461969505644298E-2"/>
                  <c:y val="-6.850526093306746E-3"/>
                </c:manualLayout>
              </c:layout>
              <c:tx>
                <c:rich>
                  <a:bodyPr/>
                  <a:lstStyle/>
                  <a:p>
                    <a:fld id="{E6B400A8-427E-4E90-AB8D-B8BE9F119F28}"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10049376247348703"/>
                      <c:h val="0.11793100224636287"/>
                    </c:manualLayout>
                  </c15:layout>
                  <c15:dlblFieldTable/>
                  <c15:showDataLabelsRange val="0"/>
                </c:ext>
                <c:ext xmlns:c16="http://schemas.microsoft.com/office/drawing/2014/chart" uri="{C3380CC4-5D6E-409C-BE32-E72D297353CC}">
                  <c16:uniqueId val="{00000009-8BE9-44A5-86FF-F19B42E8F8FF}"/>
                </c:ext>
              </c:extLst>
            </c:dLbl>
            <c:dLbl>
              <c:idx val="5"/>
              <c:layout>
                <c:manualLayout>
                  <c:x val="0.1061293927646436"/>
                  <c:y val="-1.3163510287474854E-2"/>
                </c:manualLayout>
              </c:layout>
              <c:tx>
                <c:rich>
                  <a:bodyPr/>
                  <a:lstStyle/>
                  <a:p>
                    <a:fld id="{E15738F8-9E27-40CE-8227-7C028CF59546}" type="VALUE">
                      <a:rPr lang="en-US" smtClean="0">
                        <a:solidFill>
                          <a:srgbClr val="006600"/>
                        </a:solidFill>
                      </a:rPr>
                      <a:pPr/>
                      <a:t>[WARTOŚĆ]</a:t>
                    </a:fld>
                    <a:r>
                      <a:rPr lang="en-US" dirty="0">
                        <a:solidFill>
                          <a:srgbClr val="006600"/>
                        </a:solidFill>
                      </a:rPr>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9.7584689518948525E-2"/>
                      <c:h val="0.11793100224636287"/>
                    </c:manualLayout>
                  </c15:layout>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tx>
                <c:rich>
                  <a:bodyPr/>
                  <a:lstStyle/>
                  <a:p>
                    <a:fld id="{D6CF2368-AEA1-44EA-9481-E0612E0E898F}" type="VALUE">
                      <a:rPr lang="en-US" smtClean="0"/>
                      <a:pPr/>
                      <a:t>[WARTOŚĆ]</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Gizałki</c:v>
                </c:pt>
                <c:pt idx="1">
                  <c:v>Czermin</c:v>
                </c:pt>
                <c:pt idx="2">
                  <c:v>Chocz</c:v>
                </c:pt>
                <c:pt idx="3">
                  <c:v>Gołuchów</c:v>
                </c:pt>
                <c:pt idx="4">
                  <c:v>Dobrzyca</c:v>
                </c:pt>
                <c:pt idx="5">
                  <c:v>Pleszew wieś</c:v>
                </c:pt>
                <c:pt idx="6">
                  <c:v>Pleszew miasto</c:v>
                </c:pt>
              </c:strCache>
            </c:strRef>
          </c:cat>
          <c:val>
            <c:numRef>
              <c:f>Arkusz1!$B$2:$B$8</c:f>
              <c:numCache>
                <c:formatCode>General</c:formatCode>
                <c:ptCount val="7"/>
                <c:pt idx="0">
                  <c:v>0.70000000000000007</c:v>
                </c:pt>
                <c:pt idx="1">
                  <c:v>1.4</c:v>
                </c:pt>
                <c:pt idx="2">
                  <c:v>1.7</c:v>
                </c:pt>
                <c:pt idx="3">
                  <c:v>3.8</c:v>
                </c:pt>
                <c:pt idx="4">
                  <c:v>8.3000000000000007</c:v>
                </c:pt>
                <c:pt idx="5">
                  <c:v>13.9</c:v>
                </c:pt>
                <c:pt idx="6">
                  <c:v>70.2</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48819456"/>
        <c:axId val="348822144"/>
      </c:barChart>
      <c:catAx>
        <c:axId val="34881945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crossAx val="348822144"/>
        <c:crosses val="autoZero"/>
        <c:auto val="1"/>
        <c:lblAlgn val="l"/>
        <c:lblOffset val="100"/>
        <c:noMultiLvlLbl val="0"/>
      </c:catAx>
      <c:valAx>
        <c:axId val="348822144"/>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34881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6204564841196"/>
          <c:y val="2.5428161763643639E-2"/>
          <c:w val="0.71474697255860475"/>
          <c:h val="0.79986522505429525"/>
        </c:manualLayout>
      </c:layout>
      <c:barChart>
        <c:barDir val="bar"/>
        <c:grouping val="stacked"/>
        <c:varyColors val="0"/>
        <c:ser>
          <c:idx val="0"/>
          <c:order val="0"/>
          <c:tx>
            <c:strRef>
              <c:f>Arkusz1!$B$1</c:f>
              <c:strCache>
                <c:ptCount val="1"/>
                <c:pt idx="0">
                  <c:v>0,3</c:v>
                </c:pt>
              </c:strCache>
            </c:strRef>
          </c:tx>
          <c:spPr>
            <a:solidFill>
              <a:schemeClr val="accent2">
                <a:alpha val="70000"/>
              </a:schemeClr>
            </a:solidFill>
            <a:ln w="28575">
              <a:solidFill>
                <a:srgbClr val="FFFF00"/>
              </a:solidFill>
            </a:ln>
            <a:effectLst/>
          </c:spPr>
          <c:invertIfNegative val="0"/>
          <c:dLbls>
            <c:dLbl>
              <c:idx val="0"/>
              <c:layout>
                <c:manualLayout>
                  <c:x val="2.9952298143897379E-2"/>
                  <c:y val="2.1399360014639247E-2"/>
                </c:manualLayout>
              </c:layout>
              <c:tx>
                <c:rich>
                  <a:bodyPr/>
                  <a:lstStyle/>
                  <a:p>
                    <a:r>
                      <a:rPr lang="en-US" dirty="0">
                        <a:solidFill>
                          <a:srgbClr val="C00000"/>
                        </a:solidFill>
                      </a:rPr>
                      <a:t> 1,0%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E9-44A5-86FF-F19B42E8F8FF}"/>
                </c:ext>
              </c:extLst>
            </c:dLbl>
            <c:dLbl>
              <c:idx val="1"/>
              <c:layout>
                <c:manualLayout>
                  <c:x val="5.0741066435179512E-2"/>
                  <c:y val="-1.8473618060203889E-3"/>
                </c:manualLayout>
              </c:layout>
              <c:tx>
                <c:rich>
                  <a:bodyPr/>
                  <a:lstStyle/>
                  <a:p>
                    <a:r>
                      <a:rPr lang="en-US" dirty="0">
                        <a:solidFill>
                          <a:srgbClr val="C00000"/>
                        </a:solidFill>
                      </a:rPr>
                      <a:t> </a:t>
                    </a:r>
                    <a:fld id="{4F2A1DC6-985F-4EE1-9E42-2159D0343CD7}" type="VALUE">
                      <a:rPr lang="en-US" smtClean="0">
                        <a:solidFill>
                          <a:srgbClr val="C00000"/>
                        </a:solidFill>
                      </a:rPr>
                      <a:pPr/>
                      <a:t>[WARTOŚĆ]</a:t>
                    </a:fld>
                    <a:r>
                      <a:rPr lang="en-US"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6.4032315618415298E-2"/>
                  <c:y val="-9.1073913734403668E-4"/>
                </c:manualLayout>
              </c:layout>
              <c:tx>
                <c:rich>
                  <a:bodyPr/>
                  <a:lstStyle/>
                  <a:p>
                    <a:r>
                      <a:rPr lang="en-US" dirty="0">
                        <a:solidFill>
                          <a:srgbClr val="C00000"/>
                        </a:solidFill>
                      </a:rPr>
                      <a:t> </a:t>
                    </a:r>
                    <a:fld id="{E1A2D7B9-6940-4EEE-B70D-0AECAE241D65}" type="VALUE">
                      <a:rPr lang="en-US" smtClean="0">
                        <a:solidFill>
                          <a:srgbClr val="C00000"/>
                        </a:solidFill>
                      </a:rPr>
                      <a:pPr/>
                      <a:t>[WARTOŚĆ]</a:t>
                    </a:fld>
                    <a:r>
                      <a:rPr lang="en-US"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8.3617239327457002E-2"/>
                  <c:y val="4.752336741130278E-4"/>
                </c:manualLayout>
              </c:layout>
              <c:tx>
                <c:rich>
                  <a:bodyPr/>
                  <a:lstStyle/>
                  <a:p>
                    <a:r>
                      <a:rPr lang="en-US" dirty="0">
                        <a:solidFill>
                          <a:srgbClr val="C00000"/>
                        </a:solidFill>
                      </a:rPr>
                      <a:t> 3,0%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BE9-44A5-86FF-F19B42E8F8FF}"/>
                </c:ext>
              </c:extLst>
            </c:dLbl>
            <c:dLbl>
              <c:idx val="4"/>
              <c:layout>
                <c:manualLayout>
                  <c:x val="0.10467304480293148"/>
                  <c:y val="4.5687442514482741E-3"/>
                </c:manualLayout>
              </c:layout>
              <c:tx>
                <c:rich>
                  <a:bodyPr/>
                  <a:lstStyle/>
                  <a:p>
                    <a:r>
                      <a:rPr lang="en-US" dirty="0">
                        <a:solidFill>
                          <a:srgbClr val="C00000"/>
                        </a:solidFill>
                      </a:rPr>
                      <a:t> </a:t>
                    </a:r>
                    <a:fld id="{E6B400A8-427E-4E90-AB8D-B8BE9F119F28}" type="VALUE">
                      <a:rPr lang="en-US" sz="1800" smtClean="0">
                        <a:solidFill>
                          <a:srgbClr val="C00000"/>
                        </a:solidFill>
                      </a:rPr>
                      <a:pPr/>
                      <a:t>[WARTOŚĆ]</a:t>
                    </a:fld>
                    <a:r>
                      <a:rPr lang="en-US" sz="1800"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0911617164947776"/>
                  <c:y val="-3.8647723934682357E-3"/>
                </c:manualLayout>
              </c:layout>
              <c:tx>
                <c:rich>
                  <a:bodyPr/>
                  <a:lstStyle/>
                  <a:p>
                    <a:r>
                      <a:rPr lang="en-US" sz="1800" dirty="0">
                        <a:solidFill>
                          <a:srgbClr val="C00000"/>
                        </a:solidFill>
                      </a:rPr>
                      <a:t> </a:t>
                    </a:r>
                    <a:fld id="{E15738F8-9E27-40CE-8227-7C028CF59546}" type="VALUE">
                      <a:rPr lang="en-US" sz="1800" smtClean="0">
                        <a:solidFill>
                          <a:srgbClr val="C00000"/>
                        </a:solidFill>
                      </a:rPr>
                      <a:pPr/>
                      <a:t>[WARTOŚĆ]</a:t>
                    </a:fld>
                    <a:r>
                      <a:rPr lang="en-US" sz="1800"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20965008125274218"/>
                  <c:y val="3.2185870240439957E-3"/>
                </c:manualLayout>
              </c:layout>
              <c:tx>
                <c:rich>
                  <a:bodyPr/>
                  <a:lstStyle/>
                  <a:p>
                    <a:fld id="{856219C2-D0D0-4452-8B30-EB939D9167F0}"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BE9-44A5-86FF-F19B42E8F8FF}"/>
                </c:ext>
              </c:extLst>
            </c:dLbl>
            <c:dLbl>
              <c:idx val="7"/>
              <c:layout>
                <c:manualLayout>
                  <c:x val="0.36768513479669884"/>
                  <c:y val="-4.7002687071717869E-3"/>
                </c:manualLayout>
              </c:layout>
              <c:tx>
                <c:rich>
                  <a:bodyPr/>
                  <a:lstStyle/>
                  <a:p>
                    <a:fld id="{57C9A881-0736-4813-855F-96875EC19A20}"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BE9-44A5-86FF-F19B42E8F8FF}"/>
                </c:ext>
              </c:extLst>
            </c:dLbl>
            <c:dLbl>
              <c:idx val="8"/>
              <c:layout>
                <c:manualLayout>
                  <c:x val="0.16758636987604006"/>
                  <c:y val="-9.510090965564072E-3"/>
                </c:manualLayout>
              </c:layout>
              <c:tx>
                <c:rich>
                  <a:bodyPr/>
                  <a:lstStyle/>
                  <a:p>
                    <a:fld id="{0BB25FF5-EF41-4C43-92D9-EA291118F6DD}"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BE9-44A5-86FF-F19B42E8F8FF}"/>
                </c:ext>
              </c:extLst>
            </c:dLbl>
            <c:dLbl>
              <c:idx val="9"/>
              <c:layout>
                <c:manualLayout>
                  <c:x val="0.32005401000642109"/>
                  <c:y val="-5.5047649775355019E-3"/>
                </c:manualLayout>
              </c:layout>
              <c:tx>
                <c:rich>
                  <a:bodyPr/>
                  <a:lstStyle/>
                  <a:p>
                    <a:fld id="{A544AF31-7707-4785-B509-CB68D0408FC4}" type="VALUE">
                      <a:rPr lang="en-US" sz="1800" smtClean="0"/>
                      <a:pPr/>
                      <a:t>[WARTOŚĆ]</a:t>
                    </a:fld>
                    <a:r>
                      <a:rPr lang="en-US" sz="1800"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Arkusz1!$A$2:$A$9</c:f>
              <c:strCache>
                <c:ptCount val="8"/>
                <c:pt idx="0">
                  <c:v>Podstawowe</c:v>
                </c:pt>
                <c:pt idx="1">
                  <c:v>Wyższe zawodowe (inżynier)</c:v>
                </c:pt>
                <c:pt idx="2">
                  <c:v>Średnie ogólnokształcące</c:v>
                </c:pt>
                <c:pt idx="3">
                  <c:v>Zasadnicze zawodowe</c:v>
                </c:pt>
                <c:pt idx="4">
                  <c:v>Wyższe licencjackie</c:v>
                </c:pt>
                <c:pt idx="5">
                  <c:v>Policealne</c:v>
                </c:pt>
                <c:pt idx="6">
                  <c:v>Średnie zawodowe</c:v>
                </c:pt>
                <c:pt idx="7">
                  <c:v>Wyższe magisterskie</c:v>
                </c:pt>
              </c:strCache>
            </c:strRef>
          </c:cat>
          <c:val>
            <c:numRef>
              <c:f>Arkusz1!$B$2:$B$9</c:f>
              <c:numCache>
                <c:formatCode>0.0</c:formatCode>
                <c:ptCount val="8"/>
                <c:pt idx="0">
                  <c:v>0.70000000000000007</c:v>
                </c:pt>
                <c:pt idx="1">
                  <c:v>2</c:v>
                </c:pt>
                <c:pt idx="2">
                  <c:v>4.3</c:v>
                </c:pt>
                <c:pt idx="3">
                  <c:v>6.3</c:v>
                </c:pt>
                <c:pt idx="4">
                  <c:v>9.3000000000000007</c:v>
                </c:pt>
                <c:pt idx="5">
                  <c:v>9.9</c:v>
                </c:pt>
                <c:pt idx="6">
                  <c:v>21.9</c:v>
                </c:pt>
                <c:pt idx="7">
                  <c:v>45.3</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50"/>
        <c:overlap val="100"/>
        <c:axId val="347634688"/>
        <c:axId val="347651456"/>
      </c:barChart>
      <c:catAx>
        <c:axId val="347634688"/>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1" i="0" u="none" strike="noStrike" kern="1200" baseline="0">
                <a:solidFill>
                  <a:srgbClr val="C00000"/>
                </a:solidFill>
                <a:latin typeface="+mn-lt"/>
                <a:ea typeface="+mn-ea"/>
                <a:cs typeface="+mn-cs"/>
              </a:defRPr>
            </a:pPr>
            <a:endParaRPr lang="pl-PL"/>
          </a:p>
        </c:txPr>
        <c:crossAx val="347651456"/>
        <c:crosses val="autoZero"/>
        <c:auto val="1"/>
        <c:lblAlgn val="l"/>
        <c:lblOffset val="100"/>
        <c:noMultiLvlLbl val="0"/>
      </c:catAx>
      <c:valAx>
        <c:axId val="347651456"/>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pl-PL"/>
          </a:p>
        </c:txPr>
        <c:crossAx val="347634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9337139527586142E-2"/>
          <c:y val="3.6847145597889937E-2"/>
          <c:w val="0.54792412445814775"/>
          <c:h val="0.79607482204039515"/>
        </c:manualLayout>
      </c:layout>
      <c:bar3DChart>
        <c:barDir val="col"/>
        <c:grouping val="clustered"/>
        <c:varyColors val="0"/>
        <c:ser>
          <c:idx val="0"/>
          <c:order val="0"/>
          <c:tx>
            <c:strRef>
              <c:f>Arkusz1!$B$1</c:f>
              <c:strCache>
                <c:ptCount val="1"/>
                <c:pt idx="0">
                  <c:v>Wiek</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5C4-46D6-B5C3-39A5AE0D697E}"/>
              </c:ext>
            </c:extLst>
          </c:dPt>
          <c:dPt>
            <c:idx val="1"/>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5C4-46D6-B5C3-39A5AE0D697E}"/>
              </c:ext>
            </c:extLst>
          </c:dPt>
          <c:dPt>
            <c:idx val="2"/>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D5C4-46D6-B5C3-39A5AE0D697E}"/>
              </c:ext>
            </c:extLst>
          </c:dPt>
          <c:dPt>
            <c:idx val="3"/>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D5C4-46D6-B5C3-39A5AE0D697E}"/>
              </c:ext>
            </c:extLst>
          </c:dPt>
          <c:dPt>
            <c:idx val="4"/>
            <c:invertIfNegative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D5C4-46D6-B5C3-39A5AE0D697E}"/>
              </c:ext>
            </c:extLst>
          </c:dPt>
          <c:dLbls>
            <c:dLbl>
              <c:idx val="0"/>
              <c:layout>
                <c:manualLayout>
                  <c:x val="7.9765291779174824E-3"/>
                  <c:y val="-8.828791880160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5C4-46D6-B5C3-39A5AE0D697E}"/>
                </c:ext>
              </c:extLst>
            </c:dLbl>
            <c:dLbl>
              <c:idx val="1"/>
              <c:layout>
                <c:manualLayout>
                  <c:x val="1.8915691049342865E-2"/>
                  <c:y val="-3.919261496197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C4-46D6-B5C3-39A5AE0D697E}"/>
                </c:ext>
              </c:extLst>
            </c:dLbl>
            <c:dLbl>
              <c:idx val="2"/>
              <c:layout>
                <c:manualLayout>
                  <c:x val="1.1589895808678361E-2"/>
                  <c:y val="-3.2499586636775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C4-46D6-B5C3-39A5AE0D697E}"/>
                </c:ext>
              </c:extLst>
            </c:dLbl>
            <c:dLbl>
              <c:idx val="3"/>
              <c:layout>
                <c:manualLayout>
                  <c:x val="1.7848862203716523E-2"/>
                  <c:y val="-3.156339975780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C4-46D6-B5C3-39A5AE0D697E}"/>
                </c:ext>
              </c:extLst>
            </c:dLbl>
            <c:dLbl>
              <c:idx val="4"/>
              <c:layout>
                <c:manualLayout>
                  <c:x val="1.508600493664955E-2"/>
                  <c:y val="-4.5481039329086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C4-46D6-B5C3-39A5AE0D697E}"/>
                </c:ext>
              </c:extLst>
            </c:dLbl>
            <c:spPr>
              <a:noFill/>
              <a:ln>
                <a:noFill/>
              </a:ln>
              <a:effectLst/>
            </c:spPr>
            <c:txPr>
              <a:bodyPr rot="0" spcFirstLastPara="1" vertOverflow="ellipsis" vert="horz" wrap="square" anchor="ctr" anchorCtr="1"/>
              <a:lstStyle/>
              <a:p>
                <a:pPr>
                  <a:defRPr sz="2000" b="1" i="0" u="none" strike="noStrike" kern="1200" baseline="0">
                    <a:solidFill>
                      <a:srgbClr val="0066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18-24 </c:v>
                </c:pt>
                <c:pt idx="1">
                  <c:v>25-34</c:v>
                </c:pt>
                <c:pt idx="2">
                  <c:v>35-44</c:v>
                </c:pt>
                <c:pt idx="3">
                  <c:v>45-54</c:v>
                </c:pt>
                <c:pt idx="4">
                  <c:v>55-64</c:v>
                </c:pt>
                <c:pt idx="5">
                  <c:v>65 i więcej</c:v>
                </c:pt>
              </c:strCache>
            </c:strRef>
          </c:cat>
          <c:val>
            <c:numRef>
              <c:f>Arkusz1!$B$2:$B$7</c:f>
              <c:numCache>
                <c:formatCode>0.0%</c:formatCode>
                <c:ptCount val="6"/>
                <c:pt idx="0">
                  <c:v>3.3000000000000002E-2</c:v>
                </c:pt>
                <c:pt idx="1">
                  <c:v>0.185</c:v>
                </c:pt>
                <c:pt idx="2">
                  <c:v>0.311</c:v>
                </c:pt>
                <c:pt idx="3">
                  <c:v>0.32500000000000001</c:v>
                </c:pt>
                <c:pt idx="4">
                  <c:v>0.14599999999999999</c:v>
                </c:pt>
                <c:pt idx="5">
                  <c:v>0</c:v>
                </c:pt>
              </c:numCache>
            </c:numRef>
          </c:val>
          <c:extLst>
            <c:ext xmlns:c16="http://schemas.microsoft.com/office/drawing/2014/chart" uri="{C3380CC4-5D6E-409C-BE32-E72D297353CC}">
              <c16:uniqueId val="{0000000A-D5C4-46D6-B5C3-39A5AE0D697E}"/>
            </c:ext>
          </c:extLst>
        </c:ser>
        <c:dLbls>
          <c:showLegendKey val="0"/>
          <c:showVal val="0"/>
          <c:showCatName val="0"/>
          <c:showSerName val="0"/>
          <c:showPercent val="0"/>
          <c:showBubbleSize val="0"/>
        </c:dLbls>
        <c:gapWidth val="150"/>
        <c:shape val="cylinder"/>
        <c:axId val="271756672"/>
        <c:axId val="271762560"/>
        <c:axId val="0"/>
      </c:bar3DChart>
      <c:catAx>
        <c:axId val="271756672"/>
        <c:scaling>
          <c:orientation val="minMax"/>
        </c:scaling>
        <c:delete val="0"/>
        <c:axPos val="b"/>
        <c:numFmt formatCode="General" sourceLinked="0"/>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6600"/>
                </a:solidFill>
                <a:latin typeface="+mn-lt"/>
                <a:ea typeface="+mn-ea"/>
                <a:cs typeface="+mn-cs"/>
              </a:defRPr>
            </a:pPr>
            <a:endParaRPr lang="pl-PL"/>
          </a:p>
        </c:txPr>
        <c:crossAx val="271762560"/>
        <c:crosses val="autoZero"/>
        <c:auto val="1"/>
        <c:lblAlgn val="ctr"/>
        <c:lblOffset val="100"/>
        <c:noMultiLvlLbl val="0"/>
      </c:catAx>
      <c:valAx>
        <c:axId val="271762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006600"/>
                </a:solidFill>
                <a:latin typeface="+mn-lt"/>
                <a:ea typeface="+mn-ea"/>
                <a:cs typeface="+mn-cs"/>
              </a:defRPr>
            </a:pPr>
            <a:endParaRPr lang="pl-PL"/>
          </a:p>
        </c:txPr>
        <c:crossAx val="27175667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Entry>
      <c:legendEntry>
        <c:idx val="1"/>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Entry>
      <c:legendEntry>
        <c:idx val="2"/>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Entry>
      <c:legendEntry>
        <c:idx val="3"/>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Entry>
      <c:legendEntry>
        <c:idx val="4"/>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Entry>
      <c:layout>
        <c:manualLayout>
          <c:xMode val="edge"/>
          <c:yMode val="edge"/>
          <c:x val="5.9764565259846449E-2"/>
          <c:y val="0.91361497946367309"/>
          <c:w val="0.651122466235315"/>
          <c:h val="8.6385020536327128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6600"/>
              </a:solidFill>
              <a:latin typeface="+mn-lt"/>
              <a:ea typeface="+mn-ea"/>
              <a:cs typeface="+mn-cs"/>
            </a:defRPr>
          </a:pPr>
          <a:endParaRPr lang="pl-PL"/>
        </a:p>
      </c:txPr>
    </c:legend>
    <c:plotVisOnly val="1"/>
    <c:dispBlanksAs val="zero"/>
    <c:showDLblsOverMax val="0"/>
  </c:chart>
  <c:spPr>
    <a:noFill/>
    <a:ln>
      <a:noFill/>
    </a:ln>
    <a:effectLst/>
  </c:spPr>
  <c:txPr>
    <a:bodyPr/>
    <a:lstStyle/>
    <a:p>
      <a:pPr>
        <a:defRPr>
          <a:solidFill>
            <a:srgbClr val="006600"/>
          </a:solidFill>
        </a:defRPr>
      </a:pPr>
      <a:endParaRPr lang="pl-P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19050" cap="flat" cmpd="sng" algn="ctr">
          <a:solidFill>
            <a:schemeClr val="tx1">
              <a:lumMod val="25000"/>
              <a:lumOff val="75000"/>
            </a:schemeClr>
          </a:solidFill>
          <a:round/>
        </a:ln>
        <a:effectLst/>
        <a:sp3d contourW="19050">
          <a:contourClr>
            <a:schemeClr val="tx1">
              <a:lumMod val="25000"/>
              <a:lumOff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1978469628730715"/>
          <c:y val="8.6538487593519481E-3"/>
          <c:w val="0.78021530371269276"/>
          <c:h val="0.99134615124064795"/>
        </c:manualLayout>
      </c:layout>
      <c:bar3DChart>
        <c:barDir val="bar"/>
        <c:grouping val="percentStacked"/>
        <c:varyColors val="0"/>
        <c:ser>
          <c:idx val="0"/>
          <c:order val="0"/>
          <c:tx>
            <c:strRef>
              <c:f>Arkusz1!$B$1</c:f>
              <c:strCache>
                <c:ptCount val="1"/>
                <c:pt idx="0">
                  <c:v>1</c:v>
                </c:pt>
              </c:strCache>
            </c:strRef>
          </c:tx>
          <c:spPr>
            <a:pattFill prst="ltDnDiag">
              <a:fgClr>
                <a:schemeClr val="accent1"/>
              </a:fgClr>
              <a:bgClr>
                <a:schemeClr val="accent1">
                  <a:lumMod val="20000"/>
                  <a:lumOff val="80000"/>
                </a:schemeClr>
              </a:bgClr>
            </a:pattFill>
            <a:ln>
              <a:solidFill>
                <a:schemeClr val="accent1"/>
              </a:solidFill>
            </a:ln>
            <a:effectLst/>
            <a:sp3d>
              <a:contourClr>
                <a:schemeClr val="accent1"/>
              </a:contourClr>
            </a:sp3d>
          </c:spPr>
          <c:invertIfNegative val="0"/>
          <c:dLbls>
            <c:dLbl>
              <c:idx val="0"/>
              <c:layout>
                <c:manualLayout>
                  <c:x val="2.7133737277054641E-2"/>
                  <c:y val="7.2854503745304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40-4B32-92D0-6824871B118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1"/>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Ocena dopasowania wsparcia KFS do potrzeb beneficjenta</c:v>
                </c:pt>
              </c:strCache>
            </c:strRef>
          </c:cat>
          <c:val>
            <c:numRef>
              <c:f>Arkusz1!$B$2</c:f>
              <c:numCache>
                <c:formatCode>0.0%</c:formatCode>
                <c:ptCount val="1"/>
                <c:pt idx="0">
                  <c:v>4.000000000000001E-3</c:v>
                </c:pt>
              </c:numCache>
            </c:numRef>
          </c:val>
          <c:extLst>
            <c:ext xmlns:c16="http://schemas.microsoft.com/office/drawing/2014/chart" uri="{C3380CC4-5D6E-409C-BE32-E72D297353CC}">
              <c16:uniqueId val="{00000000-CA6B-45B1-8AF2-2EA8E2888D19}"/>
            </c:ext>
          </c:extLst>
        </c:ser>
        <c:ser>
          <c:idx val="1"/>
          <c:order val="1"/>
          <c:tx>
            <c:strRef>
              <c:f>Arkusz1!$C$1</c:f>
              <c:strCache>
                <c:ptCount val="1"/>
                <c:pt idx="0">
                  <c:v>2</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Lbls>
            <c:dLbl>
              <c:idx val="0"/>
              <c:layout>
                <c:manualLayout>
                  <c:x val="0.14169840578017451"/>
                  <c:y val="7.428945344662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40-4B32-92D0-6824871B118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Ocena dopasowania wsparcia KFS do potrzeb beneficjenta</c:v>
                </c:pt>
              </c:strCache>
            </c:strRef>
          </c:cat>
          <c:val>
            <c:numRef>
              <c:f>Arkusz1!$C$2</c:f>
              <c:numCache>
                <c:formatCode>0.0%</c:formatCode>
                <c:ptCount val="1"/>
                <c:pt idx="0">
                  <c:v>1.2E-2</c:v>
                </c:pt>
              </c:numCache>
            </c:numRef>
          </c:val>
          <c:extLst>
            <c:ext xmlns:c16="http://schemas.microsoft.com/office/drawing/2014/chart" uri="{C3380CC4-5D6E-409C-BE32-E72D297353CC}">
              <c16:uniqueId val="{00000001-CA6B-45B1-8AF2-2EA8E2888D19}"/>
            </c:ext>
          </c:extLst>
        </c:ser>
        <c:ser>
          <c:idx val="2"/>
          <c:order val="2"/>
          <c:tx>
            <c:strRef>
              <c:f>Arkusz1!$D$1</c:f>
              <c:strCache>
                <c:ptCount val="1"/>
                <c:pt idx="0">
                  <c:v>3</c:v>
                </c:pt>
              </c:strCache>
            </c:strRef>
          </c:tx>
          <c:spPr>
            <a:solidFill>
              <a:schemeClr val="accent6">
                <a:lumMod val="40000"/>
                <a:lumOff val="60000"/>
              </a:schemeClr>
            </a:solidFill>
            <a:ln>
              <a:solidFill>
                <a:schemeClr val="accent3"/>
              </a:solidFill>
            </a:ln>
            <a:effectLst/>
            <a:sp3d>
              <a:contourClr>
                <a:schemeClr val="accent3"/>
              </a:contourClr>
            </a:sp3d>
          </c:spPr>
          <c:invertIfNegative val="0"/>
          <c:dLbls>
            <c:dLbl>
              <c:idx val="0"/>
              <c:layout>
                <c:manualLayout>
                  <c:x val="0.2502333548883931"/>
                  <c:y val="7.285450374530422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6">
                          <a:lumMod val="60000"/>
                          <a:lumOff val="40000"/>
                        </a:schemeClr>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D5-43A9-B4BE-C6CE978060E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accent6">
                        <a:lumMod val="50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Ocena dopasowania wsparcia KFS do potrzeb beneficjenta</c:v>
                </c:pt>
              </c:strCache>
            </c:strRef>
          </c:cat>
          <c:val>
            <c:numRef>
              <c:f>Arkusz1!$D$2</c:f>
              <c:numCache>
                <c:formatCode>0.0%</c:formatCode>
                <c:ptCount val="1"/>
                <c:pt idx="0">
                  <c:v>7.0999999999999994E-2</c:v>
                </c:pt>
              </c:numCache>
            </c:numRef>
          </c:val>
          <c:extLst>
            <c:ext xmlns:c16="http://schemas.microsoft.com/office/drawing/2014/chart" uri="{C3380CC4-5D6E-409C-BE32-E72D297353CC}">
              <c16:uniqueId val="{00000002-CA6B-45B1-8AF2-2EA8E2888D19}"/>
            </c:ext>
          </c:extLst>
        </c:ser>
        <c:ser>
          <c:idx val="3"/>
          <c:order val="3"/>
          <c:tx>
            <c:strRef>
              <c:f>Arkusz1!$E$1</c:f>
              <c:strCache>
                <c:ptCount val="1"/>
                <c:pt idx="0">
                  <c:v>4</c:v>
                </c:pt>
              </c:strCache>
            </c:strRef>
          </c:tx>
          <c:spPr>
            <a:pattFill prst="ltDnDiag">
              <a:fgClr>
                <a:schemeClr val="accent4"/>
              </a:fgClr>
              <a:bgClr>
                <a:schemeClr val="accent4">
                  <a:lumMod val="20000"/>
                  <a:lumOff val="80000"/>
                </a:schemeClr>
              </a:bgClr>
            </a:pattFill>
            <a:ln>
              <a:solidFill>
                <a:schemeClr val="accent4"/>
              </a:solidFill>
            </a:ln>
            <a:effectLst/>
            <a:sp3d>
              <a:contourClr>
                <a:schemeClr val="accent4"/>
              </a:contourClr>
            </a:sp3d>
          </c:spPr>
          <c:invertIfNegative val="0"/>
          <c:dLbls>
            <c:dLbl>
              <c:idx val="0"/>
              <c:layout>
                <c:manualLayout>
                  <c:x val="0.24872592503966795"/>
                  <c:y val="7.2854503745304222E-2"/>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C000"/>
                      </a:solidFill>
                      <a:latin typeface="+mn-lt"/>
                      <a:ea typeface="+mn-ea"/>
                      <a:cs typeface="+mn-cs"/>
                    </a:defRPr>
                  </a:pPr>
                  <a:endParaRPr lang="pl-P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40-4B32-92D0-6824871B118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70C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c:f>
              <c:strCache>
                <c:ptCount val="1"/>
                <c:pt idx="0">
                  <c:v>Ocena dopasowania wsparcia KFS do potrzeb beneficjenta</c:v>
                </c:pt>
              </c:strCache>
            </c:strRef>
          </c:cat>
          <c:val>
            <c:numRef>
              <c:f>Arkusz1!$E$2</c:f>
              <c:numCache>
                <c:formatCode>0.0%</c:formatCode>
                <c:ptCount val="1"/>
                <c:pt idx="0">
                  <c:v>0.39500000000000007</c:v>
                </c:pt>
              </c:numCache>
            </c:numRef>
          </c:val>
          <c:extLst>
            <c:ext xmlns:c16="http://schemas.microsoft.com/office/drawing/2014/chart" uri="{C3380CC4-5D6E-409C-BE32-E72D297353CC}">
              <c16:uniqueId val="{00000000-8B40-4B32-92D0-6824871B1186}"/>
            </c:ext>
          </c:extLst>
        </c:ser>
        <c:ser>
          <c:idx val="4"/>
          <c:order val="4"/>
          <c:tx>
            <c:strRef>
              <c:f>Arkusz1!$F$1</c:f>
              <c:strCache>
                <c:ptCount val="1"/>
                <c:pt idx="0">
                  <c:v>5</c:v>
                </c:pt>
              </c:strCache>
            </c:strRef>
          </c:tx>
          <c:spPr>
            <a:pattFill prst="ltDnDiag">
              <a:fgClr>
                <a:schemeClr val="accent5"/>
              </a:fgClr>
              <a:bgClr>
                <a:schemeClr val="accent5">
                  <a:lumMod val="20000"/>
                  <a:lumOff val="80000"/>
                </a:schemeClr>
              </a:bgClr>
            </a:pattFill>
            <a:ln>
              <a:solidFill>
                <a:schemeClr val="accent5"/>
              </a:solidFill>
            </a:ln>
            <a:effectLst/>
            <a:sp3d>
              <a:contourClr>
                <a:schemeClr val="accent5"/>
              </a:contourClr>
            </a:sp3d>
          </c:spPr>
          <c:invertIfNegative val="0"/>
          <c:dLbls>
            <c:dLbl>
              <c:idx val="0"/>
              <c:layout>
                <c:manualLayout>
                  <c:x val="9.7982940167141833E-2"/>
                  <c:y val="7.92423001013537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40-4B32-92D0-6824871B1186}"/>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5">
                        <a:lumMod val="7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c:f>
              <c:strCache>
                <c:ptCount val="1"/>
                <c:pt idx="0">
                  <c:v>Ocena dopasowania wsparcia KFS do potrzeb beneficjenta</c:v>
                </c:pt>
              </c:strCache>
            </c:strRef>
          </c:cat>
          <c:val>
            <c:numRef>
              <c:f>Arkusz1!$F$2</c:f>
              <c:numCache>
                <c:formatCode>0.0%</c:formatCode>
                <c:ptCount val="1"/>
                <c:pt idx="0">
                  <c:v>0.51800000000000002</c:v>
                </c:pt>
              </c:numCache>
            </c:numRef>
          </c:val>
          <c:extLst>
            <c:ext xmlns:c16="http://schemas.microsoft.com/office/drawing/2014/chart" uri="{C3380CC4-5D6E-409C-BE32-E72D297353CC}">
              <c16:uniqueId val="{00000001-8B40-4B32-92D0-6824871B1186}"/>
            </c:ext>
          </c:extLst>
        </c:ser>
        <c:dLbls>
          <c:showLegendKey val="0"/>
          <c:showVal val="1"/>
          <c:showCatName val="0"/>
          <c:showSerName val="0"/>
          <c:showPercent val="0"/>
          <c:showBubbleSize val="0"/>
        </c:dLbls>
        <c:gapWidth val="150"/>
        <c:shape val="box"/>
        <c:axId val="347935488"/>
        <c:axId val="347937408"/>
        <c:axId val="0"/>
      </c:bar3DChart>
      <c:catAx>
        <c:axId val="34793548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6600"/>
                </a:solidFill>
                <a:latin typeface="+mn-lt"/>
                <a:ea typeface="+mn-ea"/>
                <a:cs typeface="+mn-cs"/>
              </a:defRPr>
            </a:pPr>
            <a:endParaRPr lang="pl-PL"/>
          </a:p>
        </c:txPr>
        <c:crossAx val="347937408"/>
        <c:crosses val="autoZero"/>
        <c:auto val="1"/>
        <c:lblAlgn val="ctr"/>
        <c:lblOffset val="100"/>
        <c:noMultiLvlLbl val="0"/>
      </c:catAx>
      <c:valAx>
        <c:axId val="347937408"/>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one"/>
        <c:crossAx val="347935488"/>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800" b="1" i="0" u="none" strike="noStrike" kern="1200" baseline="0">
                <a:solidFill>
                  <a:schemeClr val="accent1">
                    <a:lumMod val="75000"/>
                  </a:schemeClr>
                </a:solidFill>
                <a:latin typeface="+mn-lt"/>
                <a:ea typeface="+mn-ea"/>
                <a:cs typeface="+mn-cs"/>
              </a:defRPr>
            </a:pPr>
            <a:endParaRPr lang="pl-PL"/>
          </a:p>
        </c:txPr>
      </c:legendEntry>
      <c:legendEntry>
        <c:idx val="1"/>
        <c:txPr>
          <a:bodyPr rot="0" spcFirstLastPara="1" vertOverflow="ellipsis" vert="horz" wrap="square" anchor="ctr" anchorCtr="1"/>
          <a:lstStyle/>
          <a:p>
            <a:pPr>
              <a:defRPr sz="2800" b="1" i="0" u="none" strike="noStrike" kern="1200" baseline="0">
                <a:solidFill>
                  <a:schemeClr val="accent2">
                    <a:lumMod val="75000"/>
                  </a:schemeClr>
                </a:solidFill>
                <a:latin typeface="+mn-lt"/>
                <a:ea typeface="+mn-ea"/>
                <a:cs typeface="+mn-cs"/>
              </a:defRPr>
            </a:pPr>
            <a:endParaRPr lang="pl-PL"/>
          </a:p>
        </c:txPr>
      </c:legendEntry>
      <c:legendEntry>
        <c:idx val="2"/>
        <c:txPr>
          <a:bodyPr rot="0" spcFirstLastPara="1" vertOverflow="ellipsis" vert="horz" wrap="square" anchor="ctr" anchorCtr="1"/>
          <a:lstStyle/>
          <a:p>
            <a:pPr>
              <a:defRPr sz="2800" b="1" i="0" u="none" strike="noStrike" kern="1200" baseline="0">
                <a:solidFill>
                  <a:schemeClr val="accent6">
                    <a:lumMod val="60000"/>
                    <a:lumOff val="40000"/>
                  </a:schemeClr>
                </a:solidFill>
                <a:latin typeface="+mn-lt"/>
                <a:ea typeface="+mn-ea"/>
                <a:cs typeface="+mn-cs"/>
              </a:defRPr>
            </a:pPr>
            <a:endParaRPr lang="pl-PL"/>
          </a:p>
        </c:txPr>
      </c:legendEntry>
      <c:legendEntry>
        <c:idx val="3"/>
        <c:txPr>
          <a:bodyPr rot="0" spcFirstLastPara="1" vertOverflow="ellipsis" vert="horz" wrap="square" anchor="ctr" anchorCtr="1"/>
          <a:lstStyle/>
          <a:p>
            <a:pPr>
              <a:defRPr sz="2800" b="1" i="0" u="none" strike="noStrike" kern="1200" baseline="0">
                <a:solidFill>
                  <a:srgbClr val="FFC000"/>
                </a:solidFill>
                <a:latin typeface="+mn-lt"/>
                <a:ea typeface="+mn-ea"/>
                <a:cs typeface="+mn-cs"/>
              </a:defRPr>
            </a:pPr>
            <a:endParaRPr lang="pl-PL"/>
          </a:p>
        </c:txPr>
      </c:legendEntry>
      <c:legendEntry>
        <c:idx val="4"/>
        <c:txPr>
          <a:bodyPr rot="0" spcFirstLastPara="1" vertOverflow="ellipsis" vert="horz" wrap="square" anchor="ctr" anchorCtr="1"/>
          <a:lstStyle/>
          <a:p>
            <a:pPr>
              <a:defRPr sz="2800" b="1" i="0" u="none" strike="noStrike" kern="1200" baseline="0">
                <a:solidFill>
                  <a:schemeClr val="accent5">
                    <a:lumMod val="75000"/>
                  </a:schemeClr>
                </a:solidFill>
                <a:latin typeface="+mn-lt"/>
                <a:ea typeface="+mn-ea"/>
                <a:cs typeface="+mn-cs"/>
              </a:defRPr>
            </a:pPr>
            <a:endParaRPr lang="pl-PL"/>
          </a:p>
        </c:txPr>
      </c:legendEntry>
      <c:layout>
        <c:manualLayout>
          <c:xMode val="edge"/>
          <c:yMode val="edge"/>
          <c:x val="0.21279591916187851"/>
          <c:y val="0.379131899042502"/>
          <c:w val="0.74499604507381434"/>
          <c:h val="0.1494251618481083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6151253110241436"/>
          <c:y val="0.10521991550488384"/>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660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2.0936090958446969E-2"/>
                  <c:y val="-0.33637421045358107"/>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8.6080582241386122E-2"/>
                  <c:y val="-0.18172342712671569"/>
                </c:manualLayout>
              </c:layout>
              <c:tx>
                <c:rich>
                  <a:bodyPr/>
                  <a:lstStyle/>
                  <a:p>
                    <a:pPr>
                      <a:defRPr sz="2400" b="1">
                        <a:solidFill>
                          <a:srgbClr val="00B050"/>
                        </a:solidFill>
                        <a:latin typeface="Calibri" pitchFamily="34" charset="0"/>
                        <a:cs typeface="Calibri" pitchFamily="34" charset="0"/>
                      </a:defRPr>
                    </a:pPr>
                    <a:fld id="{DB570424-163A-4339-8E81-272E9C2334F8}" type="VALUE">
                      <a:rPr lang="en-US" sz="2400">
                        <a:solidFill>
                          <a:srgbClr val="00B050"/>
                        </a:solidFill>
                      </a:rPr>
                      <a:pPr>
                        <a:defRPr sz="2400" b="1">
                          <a:solidFill>
                            <a:srgbClr val="00B05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3.7083143801632116E-3"/>
                  <c:y val="0"/>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0,7%</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 bardzo często</c:v>
                </c:pt>
                <c:pt idx="1">
                  <c:v>Tak, ale sporadycznie</c:v>
                </c:pt>
                <c:pt idx="2">
                  <c:v>Nie wykorzystuję - nie było do tej pory takiej potrzeby</c:v>
                </c:pt>
              </c:strCache>
            </c:strRef>
          </c:cat>
          <c:val>
            <c:numRef>
              <c:f>Arkusz1!$B$2:$B$4</c:f>
              <c:numCache>
                <c:formatCode>0.0%</c:formatCode>
                <c:ptCount val="3"/>
                <c:pt idx="0">
                  <c:v>0.57299999999999995</c:v>
                </c:pt>
                <c:pt idx="1">
                  <c:v>0.42000000000000004</c:v>
                </c:pt>
                <c:pt idx="2">
                  <c:v>7.000000000000001E-3</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000" b="1">
                <a:solidFill>
                  <a:srgbClr val="006600"/>
                </a:solidFill>
                <a:latin typeface="Calibri" pitchFamily="34" charset="0"/>
                <a:cs typeface="Calibri" pitchFamily="34" charset="0"/>
              </a:defRPr>
            </a:pPr>
            <a:endParaRPr lang="pl-PL"/>
          </a:p>
        </c:txPr>
      </c:legendEntry>
      <c:legendEntry>
        <c:idx val="1"/>
        <c:txPr>
          <a:bodyPr/>
          <a:lstStyle/>
          <a:p>
            <a:pPr>
              <a:defRPr sz="2000" b="1">
                <a:solidFill>
                  <a:srgbClr val="00B050"/>
                </a:solidFill>
                <a:latin typeface="Calibri" pitchFamily="34" charset="0"/>
                <a:cs typeface="Calibri" pitchFamily="34" charset="0"/>
              </a:defRPr>
            </a:pPr>
            <a:endParaRPr lang="pl-PL"/>
          </a:p>
        </c:txPr>
      </c:legendEntry>
      <c:legendEntry>
        <c:idx val="2"/>
        <c:txPr>
          <a:bodyPr/>
          <a:lstStyle/>
          <a:p>
            <a:pPr>
              <a:defRPr sz="20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47104239466055131"/>
          <c:h val="0.90373562829062359"/>
        </c:manualLayout>
      </c:layout>
      <c:overlay val="0"/>
      <c:txPr>
        <a:bodyPr/>
        <a:lstStyle/>
        <a:p>
          <a:pPr>
            <a:defRPr sz="20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18331296522615"/>
          <c:y val="0"/>
          <c:w val="0.45248747003021172"/>
          <c:h val="0.90316993589555894"/>
        </c:manualLayout>
      </c:layout>
      <c:barChart>
        <c:barDir val="bar"/>
        <c:grouping val="stacked"/>
        <c:varyColors val="0"/>
        <c:ser>
          <c:idx val="0"/>
          <c:order val="0"/>
          <c:tx>
            <c:strRef>
              <c:f>Arkusz1!$B$1</c:f>
              <c:strCache>
                <c:ptCount val="1"/>
                <c:pt idx="0">
                  <c:v>Seria 1</c:v>
                </c:pt>
              </c:strCache>
            </c:strRef>
          </c:tx>
          <c:spPr>
            <a:solidFill>
              <a:schemeClr val="accent4"/>
            </a:solidFill>
            <a:ln>
              <a:noFill/>
            </a:ln>
            <a:effectLst>
              <a:innerShdw blurRad="114300">
                <a:schemeClr val="accent6"/>
              </a:innerShdw>
            </a:effectLst>
          </c:spPr>
          <c:invertIfNegative val="0"/>
          <c:dLbls>
            <c:dLbl>
              <c:idx val="0"/>
              <c:layout>
                <c:manualLayout>
                  <c:x val="0.29010116707462635"/>
                  <c:y val="-1.9707801292707411E-2"/>
                </c:manualLayout>
              </c:layout>
              <c:tx>
                <c:rich>
                  <a:bodyPr/>
                  <a:lstStyle/>
                  <a:p>
                    <a:r>
                      <a:rPr lang="en-US" dirty="0">
                        <a:solidFill>
                          <a:srgbClr val="C00000"/>
                        </a:solidFill>
                      </a:rPr>
                      <a:t>74,8%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BE9-44A5-86FF-F19B42E8F8FF}"/>
                </c:ext>
              </c:extLst>
            </c:dLbl>
            <c:dLbl>
              <c:idx val="1"/>
              <c:layout>
                <c:manualLayout>
                  <c:x val="0.10635500625378533"/>
                  <c:y val="-3.4071519126354071E-3"/>
                </c:manualLayout>
              </c:layout>
              <c:tx>
                <c:rich>
                  <a:bodyPr/>
                  <a:lstStyle/>
                  <a:p>
                    <a:fld id="{4F2A1DC6-985F-4EE1-9E42-2159D0343CD7}" type="VALUE">
                      <a:rPr lang="en-US" smtClean="0">
                        <a:solidFill>
                          <a:srgbClr val="C00000"/>
                        </a:solidFill>
                      </a:rPr>
                      <a:pPr/>
                      <a:t>[WARTOŚĆ]</a:t>
                    </a:fld>
                    <a:r>
                      <a:rPr lang="en-US"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4.7971932330099526E-2"/>
                  <c:y val="2.032795951077913E-3"/>
                </c:manualLayout>
              </c:layout>
              <c:tx>
                <c:rich>
                  <a:bodyPr/>
                  <a:lstStyle/>
                  <a:p>
                    <a:fld id="{E1A2D7B9-6940-4EEE-B70D-0AECAE241D65}" type="VALUE">
                      <a:rPr lang="en-US" smtClean="0">
                        <a:solidFill>
                          <a:srgbClr val="C00000"/>
                        </a:solidFill>
                      </a:rPr>
                      <a:pPr/>
                      <a:t>[WARTOŚĆ]</a:t>
                    </a:fld>
                    <a:r>
                      <a:rPr lang="en-US" dirty="0">
                        <a:solidFill>
                          <a:srgbClr val="C00000"/>
                        </a:solidFill>
                      </a:rPr>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4.6163329522526123E-2"/>
                  <c:y val="-7.4220535538869537E-4"/>
                </c:manualLayout>
              </c:layout>
              <c:tx>
                <c:rich>
                  <a:bodyPr/>
                  <a:lstStyle/>
                  <a:p>
                    <a:r>
                      <a:rPr lang="en-US" dirty="0">
                        <a:solidFill>
                          <a:srgbClr val="C00000"/>
                        </a:solidFill>
                      </a:rPr>
                      <a:t>2,8%</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7.8832750662112816E-2"/>
                      <c:h val="0.11515792370367087"/>
                    </c:manualLayout>
                  </c15:layout>
                  <c15:showDataLabelsRange val="0"/>
                </c:ext>
                <c:ext xmlns:c16="http://schemas.microsoft.com/office/drawing/2014/chart" uri="{C3380CC4-5D6E-409C-BE32-E72D297353CC}">
                  <c16:uniqueId val="{00000007-8BE9-44A5-86FF-F19B42E8F8FF}"/>
                </c:ext>
              </c:extLst>
            </c:dLbl>
            <c:dLbl>
              <c:idx val="4"/>
              <c:layout>
                <c:manualLayout>
                  <c:x val="0.3750549788381371"/>
                  <c:y val="1.9750028757117389E-2"/>
                </c:manualLayout>
              </c:layout>
              <c:tx>
                <c:rich>
                  <a:bodyPr/>
                  <a:lstStyle/>
                  <a:p>
                    <a:fld id="{E6B400A8-427E-4E90-AB8D-B8BE9F119F28}"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Arkusz1!$A$2:$A$5</c:f>
              <c:strCache>
                <c:ptCount val="4"/>
                <c:pt idx="0">
                  <c:v>Pracodawca</c:v>
                </c:pt>
                <c:pt idx="1">
                  <c:v>Wspólna inicjatywa moja (pracownika)                 i pracodawcy</c:v>
                </c:pt>
                <c:pt idx="2">
                  <c:v>Moja inicjatywa </c:v>
                </c:pt>
                <c:pt idx="3">
                  <c:v>Pracownik działu kadr</c:v>
                </c:pt>
              </c:strCache>
            </c:strRef>
          </c:cat>
          <c:val>
            <c:numRef>
              <c:f>Arkusz1!$B$2:$B$5</c:f>
              <c:numCache>
                <c:formatCode>General</c:formatCode>
                <c:ptCount val="4"/>
                <c:pt idx="0">
                  <c:v>74.8</c:v>
                </c:pt>
                <c:pt idx="1">
                  <c:v>19.3</c:v>
                </c:pt>
                <c:pt idx="2">
                  <c:v>3.1</c:v>
                </c:pt>
                <c:pt idx="3">
                  <c:v>2.8</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39240448"/>
        <c:axId val="339263872"/>
      </c:barChart>
      <c:catAx>
        <c:axId val="33924044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crossAx val="339263872"/>
        <c:crosses val="autoZero"/>
        <c:auto val="1"/>
        <c:lblAlgn val="l"/>
        <c:lblOffset val="100"/>
        <c:noMultiLvlLbl val="0"/>
      </c:catAx>
      <c:valAx>
        <c:axId val="339263872"/>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6600"/>
                </a:solidFill>
                <a:latin typeface="+mn-lt"/>
                <a:ea typeface="+mn-ea"/>
                <a:cs typeface="+mn-cs"/>
              </a:defRPr>
            </a:pPr>
            <a:endParaRPr lang="pl-PL"/>
          </a:p>
        </c:txPr>
        <c:crossAx val="339240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4244166488050485"/>
          <c:y val="0.15405881391683784"/>
          <c:w val="0.45186017543506274"/>
          <c:h val="0.79320246252265747"/>
        </c:manualLayout>
      </c:layout>
      <c:pie3DChart>
        <c:varyColors val="1"/>
        <c:ser>
          <c:idx val="0"/>
          <c:order val="0"/>
          <c:tx>
            <c:strRef>
              <c:f>Arkusz1!$B$1</c:f>
              <c:strCache>
                <c:ptCount val="1"/>
                <c:pt idx="0">
                  <c:v>Procent </c:v>
                </c:pt>
              </c:strCache>
            </c:strRef>
          </c:tx>
          <c:spPr>
            <a:scene3d>
              <a:camera prst="orthographicFront"/>
              <a:lightRig rig="threePt" dir="t"/>
            </a:scene3d>
            <a:sp3d prstMaterial="metal">
              <a:bevelT w="165100" prst="coolSlant"/>
              <a:bevelB w="165100" prst="coolSlant"/>
            </a:sp3d>
          </c:spPr>
          <c:dPt>
            <c:idx val="0"/>
            <c:bubble3D val="0"/>
            <c:spPr>
              <a:solidFill>
                <a:srgbClr val="008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1-F049-4915-B429-B3ADB18DC3F8}"/>
              </c:ext>
            </c:extLst>
          </c:dPt>
          <c:dPt>
            <c:idx val="1"/>
            <c:bubble3D val="0"/>
            <c:spPr>
              <a:solidFill>
                <a:srgbClr val="33CC33"/>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3-F049-4915-B429-B3ADB18DC3F8}"/>
              </c:ext>
            </c:extLst>
          </c:dPt>
          <c:dPt>
            <c:idx val="2"/>
            <c:bubble3D val="0"/>
            <c:spPr>
              <a:solidFill>
                <a:schemeClr val="bg1">
                  <a:lumMod val="50000"/>
                </a:schemeClr>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5-F049-4915-B429-B3ADB18DC3F8}"/>
              </c:ext>
            </c:extLst>
          </c:dPt>
          <c:dPt>
            <c:idx val="3"/>
            <c:bubble3D val="0"/>
            <c:spPr>
              <a:solidFill>
                <a:srgbClr val="FF6699"/>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7-F049-4915-B429-B3ADB18DC3F8}"/>
              </c:ext>
            </c:extLst>
          </c:dPt>
          <c:dPt>
            <c:idx val="4"/>
            <c:bubble3D val="0"/>
            <c:spPr>
              <a:solidFill>
                <a:srgbClr val="FF0000"/>
              </a:solidFill>
              <a:scene3d>
                <a:camera prst="orthographicFront"/>
                <a:lightRig rig="threePt" dir="t"/>
              </a:scene3d>
              <a:sp3d prstMaterial="metal">
                <a:bevelT w="165100" prst="coolSlant"/>
                <a:bevelB w="165100" prst="coolSlant"/>
              </a:sp3d>
            </c:spPr>
            <c:extLst>
              <c:ext xmlns:c16="http://schemas.microsoft.com/office/drawing/2014/chart" uri="{C3380CC4-5D6E-409C-BE32-E72D297353CC}">
                <c16:uniqueId val="{00000009-F049-4915-B429-B3ADB18DC3F8}"/>
              </c:ext>
            </c:extLst>
          </c:dPt>
          <c:dLbls>
            <c:dLbl>
              <c:idx val="0"/>
              <c:layout>
                <c:manualLayout>
                  <c:x val="8.0046785578200864E-3"/>
                  <c:y val="4.5225845329868307E-2"/>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15:layout>
                    <c:manualLayout>
                      <c:w val="0.12895175481500767"/>
                      <c:h val="0.18924443324765017"/>
                    </c:manualLayout>
                  </c15:layout>
                </c:ext>
                <c:ext xmlns:c16="http://schemas.microsoft.com/office/drawing/2014/chart" uri="{C3380CC4-5D6E-409C-BE32-E72D297353CC}">
                  <c16:uniqueId val="{00000001-F049-4915-B429-B3ADB18DC3F8}"/>
                </c:ext>
              </c:extLst>
            </c:dLbl>
            <c:dLbl>
              <c:idx val="1"/>
              <c:layout>
                <c:manualLayout>
                  <c:x val="7.6592869336545343E-3"/>
                  <c:y val="-3.3699240343651612E-2"/>
                </c:manualLayout>
              </c:layout>
              <c:spPr/>
              <c:txPr>
                <a:bodyPr/>
                <a:lstStyle/>
                <a:p>
                  <a:pPr>
                    <a:defRPr sz="2400" b="1">
                      <a:solidFill>
                        <a:srgbClr val="33CC33"/>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49-4915-B429-B3ADB18DC3F8}"/>
                </c:ext>
              </c:extLst>
            </c:dLbl>
            <c:dLbl>
              <c:idx val="2"/>
              <c:layout>
                <c:manualLayout>
                  <c:x val="-1.5378883213243355E-3"/>
                  <c:y val="-0.22114194166405857"/>
                </c:manualLayout>
              </c:layout>
              <c:spPr/>
              <c:txPr>
                <a:bodyPr/>
                <a:lstStyle/>
                <a:p>
                  <a:pPr>
                    <a:defRPr sz="24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49-4915-B429-B3ADB18DC3F8}"/>
                </c:ext>
              </c:extLst>
            </c:dLbl>
            <c:dLbl>
              <c:idx val="3"/>
              <c:layout>
                <c:manualLayout>
                  <c:x val="1.5150793266919881E-2"/>
                  <c:y val="3.0150431661593452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49-4915-B429-B3ADB18DC3F8}"/>
                </c:ext>
              </c:extLst>
            </c:dLbl>
            <c:dLbl>
              <c:idx val="4"/>
              <c:layout>
                <c:manualLayout>
                  <c:x val="6.8125437167371336E-2"/>
                  <c:y val="3.0150431661593452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049-4915-B429-B3ADB18DC3F8}"/>
                </c:ext>
              </c:extLst>
            </c:dLbl>
            <c:dLbl>
              <c:idx val="5"/>
              <c:layout>
                <c:manualLayout>
                  <c:x val="7.4543845480853355E-2"/>
                  <c:y val="-1.788675320925626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049-4915-B429-B3ADB18DC3F8}"/>
                </c:ext>
              </c:extLst>
            </c:dLbl>
            <c:spPr>
              <a:noFill/>
              <a:ln>
                <a:noFill/>
              </a:ln>
              <a:effectLst/>
            </c:spPr>
            <c:txPr>
              <a:bodyPr/>
              <a:lstStyle/>
              <a:p>
                <a:pPr>
                  <a:defRPr sz="2400" b="1">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Zdecydowanie tak</c:v>
                </c:pt>
                <c:pt idx="1">
                  <c:v>Raczej tak</c:v>
                </c:pt>
                <c:pt idx="2">
                  <c:v>Nie mam zdania</c:v>
                </c:pt>
                <c:pt idx="3">
                  <c:v>Raczej nie</c:v>
                </c:pt>
                <c:pt idx="4">
                  <c:v>Zdecydowanie nie</c:v>
                </c:pt>
              </c:strCache>
            </c:strRef>
          </c:cat>
          <c:val>
            <c:numRef>
              <c:f>Arkusz1!$B$2:$B$6</c:f>
              <c:numCache>
                <c:formatCode>0.0%</c:formatCode>
                <c:ptCount val="5"/>
                <c:pt idx="0">
                  <c:v>0.22800000000000001</c:v>
                </c:pt>
                <c:pt idx="1">
                  <c:v>0.315</c:v>
                </c:pt>
                <c:pt idx="2">
                  <c:v>0.32700000000000001</c:v>
                </c:pt>
                <c:pt idx="3">
                  <c:v>0.113</c:v>
                </c:pt>
                <c:pt idx="4">
                  <c:v>1.7000000000000001E-2</c:v>
                </c:pt>
              </c:numCache>
            </c:numRef>
          </c:val>
          <c:extLst>
            <c:ext xmlns:c16="http://schemas.microsoft.com/office/drawing/2014/chart" uri="{C3380CC4-5D6E-409C-BE32-E72D297353CC}">
              <c16:uniqueId val="{0000000B-F049-4915-B429-B3ADB18DC3F8}"/>
            </c:ext>
          </c:extLst>
        </c:ser>
        <c:dLbls>
          <c:showLegendKey val="0"/>
          <c:showVal val="0"/>
          <c:showCatName val="0"/>
          <c:showSerName val="0"/>
          <c:showPercent val="0"/>
          <c:showBubbleSize val="0"/>
          <c:showLeaderLines val="0"/>
        </c:dLbls>
      </c:pie3DChart>
      <c:spPr>
        <a:noFill/>
        <a:ln w="25399">
          <a:noFill/>
        </a:ln>
      </c:spPr>
    </c:plotArea>
    <c:legend>
      <c:legendPos val="r"/>
      <c:legendEntry>
        <c:idx val="0"/>
        <c:txPr>
          <a:bodyPr/>
          <a:lstStyle/>
          <a:p>
            <a:pPr>
              <a:defRPr sz="1800" b="1">
                <a:solidFill>
                  <a:srgbClr val="006600"/>
                </a:solidFill>
                <a:latin typeface="Calibri" pitchFamily="34" charset="0"/>
                <a:cs typeface="Calibri" pitchFamily="34" charset="0"/>
              </a:defRPr>
            </a:pPr>
            <a:endParaRPr lang="pl-PL"/>
          </a:p>
        </c:txPr>
      </c:legendEntry>
      <c:legendEntry>
        <c:idx val="1"/>
        <c:txPr>
          <a:bodyPr/>
          <a:lstStyle/>
          <a:p>
            <a:pPr>
              <a:defRPr sz="1800" b="1">
                <a:solidFill>
                  <a:srgbClr val="33CC33"/>
                </a:solidFill>
                <a:latin typeface="Calibri" pitchFamily="34" charset="0"/>
                <a:cs typeface="Calibri" pitchFamily="34" charset="0"/>
              </a:defRPr>
            </a:pPr>
            <a:endParaRPr lang="pl-PL"/>
          </a:p>
        </c:txPr>
      </c:legendEntry>
      <c:legendEntry>
        <c:idx val="2"/>
        <c:txPr>
          <a:bodyPr/>
          <a:lstStyle/>
          <a:p>
            <a:pPr>
              <a:defRPr sz="1800" b="1">
                <a:solidFill>
                  <a:schemeClr val="bg1">
                    <a:lumMod val="50000"/>
                  </a:schemeClr>
                </a:solidFill>
                <a:latin typeface="Calibri" pitchFamily="34" charset="0"/>
                <a:cs typeface="Calibri" pitchFamily="34" charset="0"/>
              </a:defRPr>
            </a:pPr>
            <a:endParaRPr lang="pl-PL"/>
          </a:p>
        </c:txPr>
      </c:legendEntry>
      <c:legendEntry>
        <c:idx val="3"/>
        <c:txPr>
          <a:bodyPr/>
          <a:lstStyle/>
          <a:p>
            <a:pPr>
              <a:defRPr sz="1800" b="1">
                <a:solidFill>
                  <a:srgbClr val="FF6699"/>
                </a:solidFill>
                <a:latin typeface="Calibri" pitchFamily="34" charset="0"/>
                <a:cs typeface="Calibri" pitchFamily="34" charset="0"/>
              </a:defRPr>
            </a:pPr>
            <a:endParaRPr lang="pl-PL"/>
          </a:p>
        </c:txPr>
      </c:legendEntry>
      <c:legendEntry>
        <c:idx val="4"/>
        <c:txPr>
          <a:bodyPr/>
          <a:lstStyle/>
          <a:p>
            <a:pPr>
              <a:defRPr sz="1800" b="1">
                <a:solidFill>
                  <a:srgbClr val="FF0000"/>
                </a:solidFill>
                <a:latin typeface="Calibri" pitchFamily="34" charset="0"/>
                <a:cs typeface="Calibri" pitchFamily="34" charset="0"/>
              </a:defRPr>
            </a:pPr>
            <a:endParaRPr lang="pl-PL"/>
          </a:p>
        </c:txPr>
      </c:legendEntry>
      <c:layout>
        <c:manualLayout>
          <c:xMode val="edge"/>
          <c:yMode val="edge"/>
          <c:x val="0"/>
          <c:y val="5.0988615937687266E-3"/>
          <c:w val="0.32890220465638814"/>
          <c:h val="0.89909227082085086"/>
        </c:manualLayout>
      </c:layout>
      <c:overlay val="0"/>
      <c:txPr>
        <a:bodyPr/>
        <a:lstStyle/>
        <a:p>
          <a:pPr>
            <a:defRPr sz="1800">
              <a:latin typeface="Calibri" pitchFamily="34" charset="0"/>
              <a:cs typeface="Calibri" pitchFamily="34" charset="0"/>
            </a:defRPr>
          </a:pPr>
          <a:endParaRPr lang="pl-PL"/>
        </a:p>
      </c:txPr>
    </c:legend>
    <c:plotVisOnly val="1"/>
    <c:dispBlanksAs val="zero"/>
    <c:showDLblsOverMax val="0"/>
  </c:chart>
  <c:spPr>
    <a:noFill/>
    <a:ln>
      <a:noFill/>
    </a:ln>
  </c:spPr>
  <c:txPr>
    <a:bodyPr/>
    <a:lstStyle/>
    <a:p>
      <a:pPr>
        <a:defRPr sz="1403">
          <a:latin typeface="Arial" pitchFamily="34" charset="0"/>
          <a:cs typeface="Arial" pitchFamily="34" charset="0"/>
        </a:defRPr>
      </a:pPr>
      <a:endParaRPr lang="pl-PL"/>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1.0485029160732966E-3"/>
                  <c:y val="9.7940146341773098E-3"/>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4.9402150155193288E-2"/>
                  <c:y val="-0.35257413897678486"/>
                </c:manualLayout>
              </c:layout>
              <c:tx>
                <c:rich>
                  <a:bodyPr/>
                  <a:lstStyle/>
                  <a:p>
                    <a:pPr>
                      <a:defRPr sz="2400" b="1">
                        <a:solidFill>
                          <a:srgbClr val="FF0000"/>
                        </a:solidFill>
                        <a:latin typeface="Calibri" pitchFamily="34" charset="0"/>
                        <a:cs typeface="Calibri" pitchFamily="34" charset="0"/>
                      </a:defRPr>
                    </a:pPr>
                    <a:fld id="{DB570424-163A-4339-8E81-272E9C2334F8}" type="VALUE">
                      <a:rPr lang="en-US" sz="2400">
                        <a:solidFill>
                          <a:srgbClr val="FF0000"/>
                        </a:solidFill>
                      </a:rPr>
                      <a:pPr>
                        <a:defRPr sz="2400" b="1">
                          <a:solidFill>
                            <a:srgbClr val="FF000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5.6951915858504183E-2"/>
                  <c:y val="-1.0689048018233666E-2"/>
                </c:manualLayout>
              </c:layout>
              <c:tx>
                <c:rich>
                  <a:bodyPr/>
                  <a:lstStyle/>
                  <a:p>
                    <a:pPr>
                      <a:defRPr sz="2400" b="1">
                        <a:solidFill>
                          <a:srgbClr val="00B050"/>
                        </a:solidFill>
                        <a:latin typeface="Calibri" pitchFamily="34" charset="0"/>
                        <a:cs typeface="Calibri" pitchFamily="34" charset="0"/>
                      </a:defRPr>
                    </a:pPr>
                    <a:r>
                      <a:rPr lang="en-US" sz="2400" dirty="0">
                        <a:solidFill>
                          <a:srgbClr val="00B050"/>
                        </a:solidFill>
                        <a:latin typeface="Calibri" pitchFamily="34" charset="0"/>
                        <a:cs typeface="Calibri" pitchFamily="34" charset="0"/>
                      </a:rPr>
                      <a:t>10,4%</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rgbClr val="00B050"/>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c:formatCode>
                <c:ptCount val="2"/>
                <c:pt idx="0">
                  <c:v>0.72400000000000009</c:v>
                </c:pt>
                <c:pt idx="1">
                  <c:v>0.27600000000000002</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0000"/>
                </a:solidFill>
                <a:latin typeface="Calibri" pitchFamily="34" charset="0"/>
                <a:cs typeface="Calibri" pitchFamily="34" charset="0"/>
              </a:defRPr>
            </a:pPr>
            <a:endParaRPr lang="pl-PL"/>
          </a:p>
        </c:txPr>
      </c:legendEntry>
      <c:layout>
        <c:manualLayout>
          <c:xMode val="edge"/>
          <c:yMode val="edge"/>
          <c:x val="9.7085093495198144E-2"/>
          <c:y val="0"/>
          <c:w val="0.25434121849637997"/>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48799456456285445"/>
          <c:y val="6.3166265789127004E-3"/>
          <c:w val="0.47710210070029568"/>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7.1802532769428634E-2"/>
                  <c:y val="2.287740698032276E-3"/>
                </c:manualLayout>
              </c:layout>
              <c:tx>
                <c:rich>
                  <a:bodyPr/>
                  <a:lstStyle/>
                  <a:p>
                    <a:r>
                      <a:rPr lang="en-US" dirty="0"/>
                      <a:t>4, </a:t>
                    </a:r>
                    <a:fld id="{25D927B5-1505-4705-AAC7-5A60823E9D0A}"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9.566545336770492E-2"/>
                      <c:h val="9.1714715016966694E-2"/>
                    </c:manualLayout>
                  </c15:layout>
                  <c15:dlblFieldTable/>
                  <c15:showDataLabelsRange val="0"/>
                </c:ext>
                <c:ext xmlns:c16="http://schemas.microsoft.com/office/drawing/2014/chart" uri="{C3380CC4-5D6E-409C-BE32-E72D297353CC}">
                  <c16:uniqueId val="{00000001-8BE9-44A5-86FF-F19B42E8F8FF}"/>
                </c:ext>
              </c:extLst>
            </c:dLbl>
            <c:dLbl>
              <c:idx val="1"/>
              <c:layout>
                <c:manualLayout>
                  <c:x val="8.3623429788403869E-2"/>
                  <c:y val="-5.669548849617039E-3"/>
                </c:manualLayout>
              </c:layout>
              <c:tx>
                <c:rich>
                  <a:bodyPr/>
                  <a:lstStyle/>
                  <a:p>
                    <a:r>
                      <a:rPr lang="en-US" dirty="0"/>
                      <a:t>17, </a:t>
                    </a:r>
                    <a:fld id="{4F2A1DC6-985F-4EE1-9E42-2159D0343CD7}"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0.11210665858219146"/>
                      <c:h val="9.1714715016966694E-2"/>
                    </c:manualLayout>
                  </c15:layout>
                  <c15:dlblFieldTable/>
                  <c15:showDataLabelsRange val="0"/>
                </c:ext>
                <c:ext xmlns:c16="http://schemas.microsoft.com/office/drawing/2014/chart" uri="{C3380CC4-5D6E-409C-BE32-E72D297353CC}">
                  <c16:uniqueId val="{00000003-8BE9-44A5-86FF-F19B42E8F8FF}"/>
                </c:ext>
              </c:extLst>
            </c:dLbl>
            <c:dLbl>
              <c:idx val="2"/>
              <c:layout>
                <c:manualLayout>
                  <c:x val="8.7199417421918571E-2"/>
                  <c:y val="-9.108183381923825E-4"/>
                </c:manualLayout>
              </c:layout>
              <c:tx>
                <c:rich>
                  <a:bodyPr/>
                  <a:lstStyle/>
                  <a:p>
                    <a:r>
                      <a:rPr lang="en-US" dirty="0"/>
                      <a:t>52, </a:t>
                    </a:r>
                    <a:fld id="{E1A2D7B9-6940-4EEE-B70D-0AECAE241D65}"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manualLayout>
                      <c:w val="8.819217827021103E-2"/>
                      <c:h val="9.1714715016966694E-2"/>
                    </c:manualLayout>
                  </c15:layout>
                  <c15:dlblFieldTable/>
                  <c15:showDataLabelsRange val="0"/>
                </c:ext>
                <c:ext xmlns:c16="http://schemas.microsoft.com/office/drawing/2014/chart" uri="{C3380CC4-5D6E-409C-BE32-E72D297353CC}">
                  <c16:uniqueId val="{00000005-8BE9-44A5-86FF-F19B42E8F8FF}"/>
                </c:ext>
              </c:extLst>
            </c:dLbl>
            <c:dLbl>
              <c:idx val="3"/>
              <c:layout>
                <c:manualLayout>
                  <c:x val="0.10528969003444051"/>
                  <c:y val="8.1197874565660955E-3"/>
                </c:manualLayout>
              </c:layout>
              <c:tx>
                <c:rich>
                  <a:bodyPr/>
                  <a:lstStyle/>
                  <a:p>
                    <a:r>
                      <a:rPr lang="en-US" dirty="0"/>
                      <a:t>112, </a:t>
                    </a:r>
                    <a:fld id="{511F3866-379F-4375-AE8E-B879E4117109}"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0.18090050179609668"/>
                  <c:y val="-3.075967293544651E-3"/>
                </c:manualLayout>
              </c:layout>
              <c:tx>
                <c:rich>
                  <a:bodyPr/>
                  <a:lstStyle/>
                  <a:p>
                    <a:r>
                      <a:rPr lang="en-US" dirty="0"/>
                      <a:t>250, </a:t>
                    </a:r>
                    <a:fld id="{E6B400A8-427E-4E90-AB8D-B8BE9F119F28}"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24961370032959301"/>
                  <c:y val="3.7799120659645696E-3"/>
                </c:manualLayout>
              </c:layout>
              <c:tx>
                <c:rich>
                  <a:bodyPr/>
                  <a:lstStyle/>
                  <a:p>
                    <a:r>
                      <a:rPr lang="en-US" dirty="0"/>
                      <a:t>402, </a:t>
                    </a:r>
                    <a:fld id="{E15738F8-9E27-40CE-8227-7C028CF59546}" type="VALUE">
                      <a:rPr lang="en-US" smtClean="0">
                        <a:solidFill>
                          <a:schemeClr val="accent2">
                            <a:lumMod val="75000"/>
                          </a:schemeClr>
                        </a:solidFill>
                      </a:rPr>
                      <a:pPr/>
                      <a:t>[WARTOŚĆ]</a:t>
                    </a:fld>
                    <a:endParaRPr lang="en-US" dirty="0"/>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125949373680702"/>
                  <c:y val="7.04104501818279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Arkusz1!$A$2:$A$7</c:f>
              <c:strCache>
                <c:ptCount val="6"/>
                <c:pt idx="0">
                  <c:v>Kursy językowe</c:v>
                </c:pt>
                <c:pt idx="1">
                  <c:v>Umiejętności z zakresu usług fryzjerskich i kosmetycznych</c:v>
                </c:pt>
                <c:pt idx="2">
                  <c:v>Umiejętności zarządzania</c:v>
                </c:pt>
                <c:pt idx="3">
                  <c:v>Obsługa specjalistycznego sprzętu (urządzeń, maszyn) związanego z wykonywanym zawodem</c:v>
                </c:pt>
                <c:pt idx="4">
                  <c:v>Obsługa specjalistycznego oprogramowania (programów, systemów) związanego z wykonywanym zawodem</c:v>
                </c:pt>
                <c:pt idx="5">
                  <c:v>Specjalistyczna wiedza związana z wykonywanym zawodem</c:v>
                </c:pt>
              </c:strCache>
            </c:strRef>
          </c:cat>
          <c:val>
            <c:numRef>
              <c:f>Arkusz1!$B$2:$B$7</c:f>
              <c:numCache>
                <c:formatCode>0.0%</c:formatCode>
                <c:ptCount val="6"/>
                <c:pt idx="0">
                  <c:v>5.000000000000001E-3</c:v>
                </c:pt>
                <c:pt idx="1">
                  <c:v>2.0000000000000004E-2</c:v>
                </c:pt>
                <c:pt idx="2">
                  <c:v>6.2000000000000006E-2</c:v>
                </c:pt>
                <c:pt idx="3">
                  <c:v>0.13400000000000001</c:v>
                </c:pt>
                <c:pt idx="4">
                  <c:v>0.2990000000000001</c:v>
                </c:pt>
                <c:pt idx="5">
                  <c:v>0.48000000000000004</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180751744"/>
        <c:axId val="180766976"/>
      </c:barChart>
      <c:catAx>
        <c:axId val="18075174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300" b="1" i="0" u="none" strike="noStrike" kern="1200" baseline="0">
                <a:solidFill>
                  <a:srgbClr val="006600"/>
                </a:solidFill>
                <a:latin typeface="+mn-lt"/>
                <a:ea typeface="+mn-ea"/>
                <a:cs typeface="+mn-cs"/>
              </a:defRPr>
            </a:pPr>
            <a:endParaRPr lang="pl-PL"/>
          </a:p>
        </c:txPr>
        <c:crossAx val="180766976"/>
        <c:crosses val="autoZero"/>
        <c:auto val="1"/>
        <c:lblAlgn val="l"/>
        <c:lblOffset val="100"/>
        <c:noMultiLvlLbl val="0"/>
      </c:catAx>
      <c:valAx>
        <c:axId val="180766976"/>
        <c:scaling>
          <c:orientation val="minMax"/>
        </c:scaling>
        <c:delete val="0"/>
        <c:axPos val="b"/>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18075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41492441615501846"/>
          <c:y val="0.13858690497803766"/>
          <c:w val="0.49981343791989585"/>
          <c:h val="0.72922317574470041"/>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82FC-4196-BC58-08D7C232CF0A}"/>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82FC-4196-BC58-08D7C232CF0A}"/>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82FC-4196-BC58-08D7C232CF0A}"/>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82FC-4196-BC58-08D7C232CF0A}"/>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82FC-4196-BC58-08D7C232CF0A}"/>
              </c:ext>
            </c:extLst>
          </c:dPt>
          <c:dLbls>
            <c:dLbl>
              <c:idx val="0"/>
              <c:layout>
                <c:manualLayout>
                  <c:x val="-1.0485029160732966E-3"/>
                  <c:y val="9.7940146341773098E-3"/>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C-4196-BC58-08D7C232CF0A}"/>
                </c:ext>
              </c:extLst>
            </c:dLbl>
            <c:dLbl>
              <c:idx val="1"/>
              <c:layout>
                <c:manualLayout>
                  <c:x val="4.9402150155193288E-2"/>
                  <c:y val="-0.35257413897678486"/>
                </c:manualLayout>
              </c:layout>
              <c:tx>
                <c:rich>
                  <a:bodyPr/>
                  <a:lstStyle/>
                  <a:p>
                    <a:pPr>
                      <a:defRPr sz="2400" b="1">
                        <a:solidFill>
                          <a:srgbClr val="FF0000"/>
                        </a:solidFill>
                        <a:latin typeface="Calibri" pitchFamily="34" charset="0"/>
                        <a:cs typeface="Calibri" pitchFamily="34" charset="0"/>
                      </a:defRPr>
                    </a:pPr>
                    <a:fld id="{DB570424-163A-4339-8E81-272E9C2334F8}" type="VALUE">
                      <a:rPr lang="en-US" sz="2400">
                        <a:solidFill>
                          <a:srgbClr val="FF0000"/>
                        </a:solidFill>
                      </a:rPr>
                      <a:pPr>
                        <a:defRPr sz="2400" b="1">
                          <a:solidFill>
                            <a:srgbClr val="FF0000"/>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FC-4196-BC58-08D7C232CF0A}"/>
                </c:ext>
              </c:extLst>
            </c:dLbl>
            <c:dLbl>
              <c:idx val="2"/>
              <c:layout>
                <c:manualLayout>
                  <c:x val="5.6951915858504183E-2"/>
                  <c:y val="-1.0689048018233666E-2"/>
                </c:manualLayout>
              </c:layout>
              <c:tx>
                <c:rich>
                  <a:bodyPr/>
                  <a:lstStyle/>
                  <a:p>
                    <a:pPr>
                      <a:defRPr sz="2400" b="1">
                        <a:solidFill>
                          <a:srgbClr val="00B050"/>
                        </a:solidFill>
                        <a:latin typeface="Calibri" pitchFamily="34" charset="0"/>
                        <a:cs typeface="Calibri" pitchFamily="34" charset="0"/>
                      </a:defRPr>
                    </a:pPr>
                    <a:r>
                      <a:rPr lang="en-US" sz="2400" dirty="0">
                        <a:solidFill>
                          <a:srgbClr val="00B050"/>
                        </a:solidFill>
                        <a:latin typeface="Calibri" pitchFamily="34" charset="0"/>
                        <a:cs typeface="Calibri" pitchFamily="34" charset="0"/>
                      </a:rPr>
                      <a:t>10,4%</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2FC-4196-BC58-08D7C232CF0A}"/>
                </c:ext>
              </c:extLst>
            </c:dLbl>
            <c:dLbl>
              <c:idx val="3"/>
              <c:layout>
                <c:manualLayout>
                  <c:x val="-8.6980833914604948E-3"/>
                  <c:y val="1.5658613689388048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2FC-4196-BC58-08D7C232CF0A}"/>
                </c:ext>
              </c:extLst>
            </c:dLbl>
            <c:dLbl>
              <c:idx val="4"/>
              <c:layout>
                <c:manualLayout>
                  <c:x val="6.2413729855795859E-2"/>
                  <c:y val="5.7102241165123031E-3"/>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2FC-4196-BC58-08D7C232CF0A}"/>
                </c:ext>
              </c:extLst>
            </c:dLbl>
            <c:spPr>
              <a:noFill/>
              <a:ln>
                <a:noFill/>
              </a:ln>
              <a:effectLst/>
            </c:spPr>
            <c:txPr>
              <a:bodyPr/>
              <a:lstStyle/>
              <a:p>
                <a:pPr>
                  <a:defRPr sz="2400" b="1">
                    <a:solidFill>
                      <a:srgbClr val="00B050"/>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Arkusz1!$A$2:$A$3</c:f>
              <c:strCache>
                <c:ptCount val="2"/>
                <c:pt idx="0">
                  <c:v>Tak</c:v>
                </c:pt>
                <c:pt idx="1">
                  <c:v>Nie</c:v>
                </c:pt>
              </c:strCache>
            </c:strRef>
          </c:cat>
          <c:val>
            <c:numRef>
              <c:f>Arkusz1!$B$2:$B$3</c:f>
              <c:numCache>
                <c:formatCode>0.0%</c:formatCode>
                <c:ptCount val="2"/>
                <c:pt idx="0">
                  <c:v>0.70000000000000007</c:v>
                </c:pt>
                <c:pt idx="1">
                  <c:v>0.30000000000000004</c:v>
                </c:pt>
              </c:numCache>
            </c:numRef>
          </c:val>
          <c:extLst>
            <c:ext xmlns:c16="http://schemas.microsoft.com/office/drawing/2014/chart" uri="{C3380CC4-5D6E-409C-BE32-E72D297353CC}">
              <c16:uniqueId val="{0000000A-82FC-4196-BC58-08D7C232CF0A}"/>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400" b="1">
                <a:solidFill>
                  <a:srgbClr val="00B050"/>
                </a:solidFill>
                <a:latin typeface="Calibri" pitchFamily="34" charset="0"/>
                <a:cs typeface="Calibri" pitchFamily="34" charset="0"/>
              </a:defRPr>
            </a:pPr>
            <a:endParaRPr lang="pl-PL"/>
          </a:p>
        </c:txPr>
      </c:legendEntry>
      <c:legendEntry>
        <c:idx val="1"/>
        <c:txPr>
          <a:bodyPr/>
          <a:lstStyle/>
          <a:p>
            <a:pPr>
              <a:defRPr sz="2400" b="1">
                <a:solidFill>
                  <a:srgbClr val="FF0000"/>
                </a:solidFill>
                <a:latin typeface="Calibri" pitchFamily="34" charset="0"/>
                <a:cs typeface="Calibri" pitchFamily="34" charset="0"/>
              </a:defRPr>
            </a:pPr>
            <a:endParaRPr lang="pl-PL"/>
          </a:p>
        </c:txPr>
      </c:legendEntry>
      <c:layout>
        <c:manualLayout>
          <c:xMode val="edge"/>
          <c:yMode val="edge"/>
          <c:x val="3.3213321458883588E-2"/>
          <c:y val="0"/>
          <c:w val="0.25434121849637997"/>
          <c:h val="0.80479684257097772"/>
        </c:manualLayout>
      </c:layout>
      <c:overlay val="0"/>
      <c:txPr>
        <a:bodyPr/>
        <a:lstStyle/>
        <a:p>
          <a:pPr>
            <a:defRPr sz="24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33369310817316589"/>
          <c:y val="6.0081088318722262E-2"/>
          <c:w val="0.666306891826834"/>
          <c:h val="0.93991920119132133"/>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AB35-434D-A510-5FACA373208E}"/>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AB35-434D-A510-5FACA373208E}"/>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AB35-434D-A510-5FACA373208E}"/>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AB35-434D-A510-5FACA373208E}"/>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AB35-434D-A510-5FACA373208E}"/>
              </c:ext>
            </c:extLst>
          </c:dPt>
          <c:dLbls>
            <c:dLbl>
              <c:idx val="0"/>
              <c:layout>
                <c:manualLayout>
                  <c:x val="0"/>
                  <c:y val="-5.0858861070042179E-2"/>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35-434D-A510-5FACA373208E}"/>
                </c:ext>
              </c:extLst>
            </c:dLbl>
            <c:dLbl>
              <c:idx val="1"/>
              <c:layout>
                <c:manualLayout>
                  <c:x val="-0.19470318112802279"/>
                  <c:y val="-2.1769638321312249E-2"/>
                </c:manualLayout>
              </c:layout>
              <c:tx>
                <c:rich>
                  <a:bodyPr/>
                  <a:lstStyle/>
                  <a:p>
                    <a:pPr>
                      <a:defRPr sz="2400" b="1">
                        <a:solidFill>
                          <a:srgbClr val="33CC33"/>
                        </a:solidFill>
                        <a:latin typeface="Calibri" pitchFamily="34" charset="0"/>
                        <a:cs typeface="Calibri" pitchFamily="34" charset="0"/>
                      </a:defRPr>
                    </a:pPr>
                    <a:fld id="{DB570424-163A-4339-8E81-272E9C2334F8}" type="VALUE">
                      <a:rPr lang="en-US" sz="2400">
                        <a:solidFill>
                          <a:srgbClr val="FF0000"/>
                        </a:solidFill>
                      </a:rPr>
                      <a:pPr>
                        <a:defRPr sz="2400" b="1">
                          <a:solidFill>
                            <a:srgbClr val="33CC33"/>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35-434D-A510-5FACA373208E}"/>
                </c:ext>
              </c:extLst>
            </c:dLbl>
            <c:dLbl>
              <c:idx val="2"/>
              <c:layout>
                <c:manualLayout>
                  <c:x val="7.5019442284190666E-3"/>
                  <c:y val="-3.3568466302492939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34,1%</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35-434D-A510-5FACA373208E}"/>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35-434D-A510-5FACA373208E}"/>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B35-434D-A510-5FACA373208E}"/>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c:v>
                </c:pt>
                <c:pt idx="1">
                  <c:v>Nie</c:v>
                </c:pt>
                <c:pt idx="2">
                  <c:v>Nie pamiętam</c:v>
                </c:pt>
              </c:strCache>
            </c:strRef>
          </c:cat>
          <c:val>
            <c:numRef>
              <c:f>Arkusz1!$B$2:$B$4</c:f>
              <c:numCache>
                <c:formatCode>0.0%</c:formatCode>
                <c:ptCount val="3"/>
                <c:pt idx="0">
                  <c:v>0.35800000000000004</c:v>
                </c:pt>
                <c:pt idx="1">
                  <c:v>0.3010000000000001</c:v>
                </c:pt>
                <c:pt idx="2">
                  <c:v>0.34100000000000008</c:v>
                </c:pt>
              </c:numCache>
            </c:numRef>
          </c:val>
          <c:extLst>
            <c:ext xmlns:c16="http://schemas.microsoft.com/office/drawing/2014/chart" uri="{C3380CC4-5D6E-409C-BE32-E72D297353CC}">
              <c16:uniqueId val="{0000000A-AB35-434D-A510-5FACA373208E}"/>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000" b="1">
                <a:solidFill>
                  <a:srgbClr val="00B050"/>
                </a:solidFill>
                <a:latin typeface="Calibri" pitchFamily="34" charset="0"/>
                <a:cs typeface="Calibri" pitchFamily="34" charset="0"/>
              </a:defRPr>
            </a:pPr>
            <a:endParaRPr lang="pl-PL"/>
          </a:p>
        </c:txPr>
      </c:legendEntry>
      <c:legendEntry>
        <c:idx val="1"/>
        <c:txPr>
          <a:bodyPr/>
          <a:lstStyle/>
          <a:p>
            <a:pPr>
              <a:defRPr sz="2000" b="1">
                <a:solidFill>
                  <a:srgbClr val="FF0000"/>
                </a:solidFill>
                <a:latin typeface="Calibri" pitchFamily="34" charset="0"/>
                <a:cs typeface="Calibri" pitchFamily="34" charset="0"/>
              </a:defRPr>
            </a:pPr>
            <a:endParaRPr lang="pl-PL"/>
          </a:p>
        </c:txPr>
      </c:legendEntry>
      <c:legendEntry>
        <c:idx val="2"/>
        <c:txPr>
          <a:bodyPr/>
          <a:lstStyle/>
          <a:p>
            <a:pPr>
              <a:defRPr sz="20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3581028033922159"/>
          <c:h val="0.77036037755677622"/>
        </c:manualLayout>
      </c:layout>
      <c:overlay val="0"/>
      <c:txPr>
        <a:bodyPr/>
        <a:lstStyle/>
        <a:p>
          <a:pPr>
            <a:defRPr sz="20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0.31958356478909766"/>
          <c:y val="0.10822302416440491"/>
          <c:w val="0.56048531644632082"/>
          <c:h val="0.84573252566288237"/>
        </c:manualLayout>
      </c:layout>
      <c:pie3DChart>
        <c:varyColors val="1"/>
        <c:ser>
          <c:idx val="0"/>
          <c:order val="0"/>
          <c:tx>
            <c:strRef>
              <c:f>Arkusz1!$B$1</c:f>
              <c:strCache>
                <c:ptCount val="1"/>
                <c:pt idx="0">
                  <c:v>Kolumna1</c:v>
                </c:pt>
              </c:strCache>
            </c:strRef>
          </c:tx>
          <c:spPr>
            <a:scene3d>
              <a:camera prst="orthographicFront"/>
              <a:lightRig rig="threePt" dir="t"/>
            </a:scene3d>
            <a:sp3d>
              <a:bevelT w="165100" prst="coolSlant"/>
            </a:sp3d>
          </c:spPr>
          <c:explosion val="8"/>
          <c:dPt>
            <c:idx val="0"/>
            <c:bubble3D val="0"/>
            <c:explosion val="0"/>
            <c:spPr>
              <a:solidFill>
                <a:srgbClr val="00B050"/>
              </a:solidFill>
              <a:scene3d>
                <a:camera prst="orthographicFront"/>
                <a:lightRig rig="threePt" dir="t"/>
              </a:scene3d>
              <a:sp3d>
                <a:bevelT w="165100" prst="coolSlant"/>
              </a:sp3d>
            </c:spPr>
            <c:extLst>
              <c:ext xmlns:c16="http://schemas.microsoft.com/office/drawing/2014/chart" uri="{C3380CC4-5D6E-409C-BE32-E72D297353CC}">
                <c16:uniqueId val="{00000001-E4B5-4785-8AA0-B3AB02B1B6AA}"/>
              </c:ext>
            </c:extLst>
          </c:dPt>
          <c:dPt>
            <c:idx val="1"/>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3-E4B5-4785-8AA0-B3AB02B1B6AA}"/>
              </c:ext>
            </c:extLst>
          </c:dPt>
          <c:dPt>
            <c:idx val="2"/>
            <c:bubble3D val="0"/>
            <c:explosion val="5"/>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E4B5-4785-8AA0-B3AB02B1B6AA}"/>
              </c:ext>
            </c:extLst>
          </c:dPt>
          <c:dPt>
            <c:idx val="3"/>
            <c:bubble3D val="0"/>
            <c:explosion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E4B5-4785-8AA0-B3AB02B1B6AA}"/>
              </c:ext>
            </c:extLst>
          </c:dPt>
          <c:dPt>
            <c:idx val="4"/>
            <c:bubble3D val="0"/>
            <c:explosion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E4B5-4785-8AA0-B3AB02B1B6AA}"/>
              </c:ext>
            </c:extLst>
          </c:dPt>
          <c:dLbls>
            <c:dLbl>
              <c:idx val="0"/>
              <c:layout>
                <c:manualLayout>
                  <c:x val="-7.9954079176387902E-2"/>
                  <c:y val="-0.64479197073777961"/>
                </c:manualLayout>
              </c:layout>
              <c:spPr/>
              <c:txPr>
                <a:bodyPr/>
                <a:lstStyle/>
                <a:p>
                  <a:pPr>
                    <a:defRPr sz="2400" b="1">
                      <a:solidFill>
                        <a:srgbClr val="00B05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B5-4785-8AA0-B3AB02B1B6AA}"/>
                </c:ext>
              </c:extLst>
            </c:dLbl>
            <c:dLbl>
              <c:idx val="1"/>
              <c:layout>
                <c:manualLayout>
                  <c:x val="-6.5759360071103662E-3"/>
                  <c:y val="-0.2299390050921731"/>
                </c:manualLayout>
              </c:layout>
              <c:tx>
                <c:rich>
                  <a:bodyPr/>
                  <a:lstStyle/>
                  <a:p>
                    <a:pPr>
                      <a:defRPr sz="2400" b="1">
                        <a:solidFill>
                          <a:srgbClr val="33CC33"/>
                        </a:solidFill>
                        <a:latin typeface="Calibri" pitchFamily="34" charset="0"/>
                        <a:cs typeface="Calibri" pitchFamily="34" charset="0"/>
                      </a:defRPr>
                    </a:pPr>
                    <a:fld id="{DB570424-163A-4339-8E81-272E9C2334F8}" type="VALUE">
                      <a:rPr lang="en-US" sz="2400">
                        <a:solidFill>
                          <a:srgbClr val="FF0000"/>
                        </a:solidFill>
                      </a:rPr>
                      <a:pPr>
                        <a:defRPr sz="2400" b="1">
                          <a:solidFill>
                            <a:srgbClr val="33CC33"/>
                          </a:solidFill>
                          <a:latin typeface="Calibri" pitchFamily="34" charset="0"/>
                          <a:cs typeface="Calibri" pitchFamily="34" charset="0"/>
                        </a:defRPr>
                      </a:pPr>
                      <a:t>[WARTOŚĆ]</a:t>
                    </a:fld>
                    <a:endParaRPr lang="pl-PL"/>
                  </a:p>
                </c:rich>
              </c:tx>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4B5-4785-8AA0-B3AB02B1B6AA}"/>
                </c:ext>
              </c:extLst>
            </c:dLbl>
            <c:dLbl>
              <c:idx val="2"/>
              <c:layout>
                <c:manualLayout>
                  <c:x val="4.4717253638484628E-4"/>
                  <c:y val="1.6766235538505862E-2"/>
                </c:manualLayout>
              </c:layout>
              <c:tx>
                <c:rich>
                  <a:bodyPr/>
                  <a:lstStyle/>
                  <a:p>
                    <a:pPr>
                      <a:defRPr sz="2400" b="1">
                        <a:solidFill>
                          <a:schemeClr val="bg1">
                            <a:lumMod val="50000"/>
                          </a:schemeClr>
                        </a:solidFill>
                        <a:latin typeface="Calibri" pitchFamily="34" charset="0"/>
                        <a:cs typeface="Calibri" pitchFamily="34" charset="0"/>
                      </a:defRPr>
                    </a:pPr>
                    <a:r>
                      <a:rPr lang="en-US" sz="2400" dirty="0">
                        <a:solidFill>
                          <a:schemeClr val="bg1">
                            <a:lumMod val="50000"/>
                          </a:schemeClr>
                        </a:solidFill>
                        <a:latin typeface="Calibri" pitchFamily="34" charset="0"/>
                        <a:cs typeface="Calibri" pitchFamily="34" charset="0"/>
                      </a:rPr>
                      <a:t>31,1%</a:t>
                    </a:r>
                  </a:p>
                </c:rich>
              </c:tx>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4B5-4785-8AA0-B3AB02B1B6AA}"/>
                </c:ext>
              </c:extLst>
            </c:dLbl>
            <c:dLbl>
              <c:idx val="3"/>
              <c:layout>
                <c:manualLayout>
                  <c:x val="-8.6980833914604948E-3"/>
                  <c:y val="1.5658613689388048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B5-4785-8AA0-B3AB02B1B6AA}"/>
                </c:ext>
              </c:extLst>
            </c:dLbl>
            <c:dLbl>
              <c:idx val="4"/>
              <c:layout>
                <c:manualLayout>
                  <c:x val="6.2413729855795859E-2"/>
                  <c:y val="5.7102241165123031E-3"/>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B5-4785-8AA0-B3AB02B1B6AA}"/>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Arkusz1!$A$2:$A$4</c:f>
              <c:strCache>
                <c:ptCount val="3"/>
                <c:pt idx="0">
                  <c:v>Tak</c:v>
                </c:pt>
                <c:pt idx="1">
                  <c:v>Nie</c:v>
                </c:pt>
                <c:pt idx="2">
                  <c:v>Trudno powiedzieć</c:v>
                </c:pt>
              </c:strCache>
            </c:strRef>
          </c:cat>
          <c:val>
            <c:numRef>
              <c:f>Arkusz1!$B$2:$B$4</c:f>
              <c:numCache>
                <c:formatCode>0.0%</c:formatCode>
                <c:ptCount val="3"/>
                <c:pt idx="0">
                  <c:v>0.66900000000000015</c:v>
                </c:pt>
                <c:pt idx="1">
                  <c:v>2.0000000000000004E-2</c:v>
                </c:pt>
                <c:pt idx="2">
                  <c:v>0.31100000000000005</c:v>
                </c:pt>
              </c:numCache>
            </c:numRef>
          </c:val>
          <c:extLst>
            <c:ext xmlns:c16="http://schemas.microsoft.com/office/drawing/2014/chart" uri="{C3380CC4-5D6E-409C-BE32-E72D297353CC}">
              <c16:uniqueId val="{0000000A-E4B5-4785-8AA0-B3AB02B1B6AA}"/>
            </c:ext>
          </c:extLst>
        </c:ser>
        <c:dLbls>
          <c:showLegendKey val="0"/>
          <c:showVal val="0"/>
          <c:showCatName val="0"/>
          <c:showSerName val="0"/>
          <c:showPercent val="0"/>
          <c:showBubbleSize val="0"/>
          <c:showLeaderLines val="0"/>
        </c:dLbls>
      </c:pie3DChart>
      <c:spPr>
        <a:noFill/>
        <a:ln w="25365">
          <a:noFill/>
        </a:ln>
      </c:spPr>
    </c:plotArea>
    <c:legend>
      <c:legendPos val="r"/>
      <c:legendEntry>
        <c:idx val="0"/>
        <c:txPr>
          <a:bodyPr/>
          <a:lstStyle/>
          <a:p>
            <a:pPr>
              <a:defRPr sz="2000" b="1">
                <a:solidFill>
                  <a:srgbClr val="00B050"/>
                </a:solidFill>
                <a:latin typeface="Calibri" pitchFamily="34" charset="0"/>
                <a:cs typeface="Calibri" pitchFamily="34" charset="0"/>
              </a:defRPr>
            </a:pPr>
            <a:endParaRPr lang="pl-PL"/>
          </a:p>
        </c:txPr>
      </c:legendEntry>
      <c:legendEntry>
        <c:idx val="1"/>
        <c:txPr>
          <a:bodyPr/>
          <a:lstStyle/>
          <a:p>
            <a:pPr>
              <a:defRPr sz="2000" b="1">
                <a:solidFill>
                  <a:srgbClr val="FF0000"/>
                </a:solidFill>
                <a:latin typeface="Calibri" pitchFamily="34" charset="0"/>
                <a:cs typeface="Calibri" pitchFamily="34" charset="0"/>
              </a:defRPr>
            </a:pPr>
            <a:endParaRPr lang="pl-PL"/>
          </a:p>
        </c:txPr>
      </c:legendEntry>
      <c:legendEntry>
        <c:idx val="2"/>
        <c:txPr>
          <a:bodyPr/>
          <a:lstStyle/>
          <a:p>
            <a:pPr>
              <a:defRPr sz="2000" b="1">
                <a:solidFill>
                  <a:schemeClr val="bg1">
                    <a:lumMod val="50000"/>
                  </a:schemeClr>
                </a:solidFill>
                <a:latin typeface="Calibri" pitchFamily="34" charset="0"/>
                <a:cs typeface="Calibri" pitchFamily="34" charset="0"/>
              </a:defRPr>
            </a:pPr>
            <a:endParaRPr lang="pl-PL"/>
          </a:p>
        </c:txPr>
      </c:legendEntry>
      <c:layout>
        <c:manualLayout>
          <c:xMode val="edge"/>
          <c:yMode val="edge"/>
          <c:x val="0"/>
          <c:y val="0"/>
          <c:w val="0.43805688256860353"/>
          <c:h val="1"/>
        </c:manualLayout>
      </c:layout>
      <c:overlay val="0"/>
      <c:txPr>
        <a:bodyPr/>
        <a:lstStyle/>
        <a:p>
          <a:pPr>
            <a:defRPr sz="2000" b="1">
              <a:latin typeface="Calibri" pitchFamily="34" charset="0"/>
              <a:cs typeface="Calibri" pitchFamily="34" charset="0"/>
            </a:defRPr>
          </a:pPr>
          <a:endParaRPr lang="pl-PL"/>
        </a:p>
      </c:txPr>
    </c:legend>
    <c:plotVisOnly val="1"/>
    <c:dispBlanksAs val="zero"/>
    <c:showDLblsOverMax val="0"/>
  </c:chart>
  <c:txPr>
    <a:bodyPr/>
    <a:lstStyle/>
    <a:p>
      <a:pPr>
        <a:defRPr sz="1788"/>
      </a:pPr>
      <a:endParaRPr lang="pl-PL"/>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22936796659300948"/>
          <c:y val="1.7513084488410887E-3"/>
          <c:w val="0.74171227407704643"/>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4.041482443570301E-2"/>
                  <c:y val="1.1418013458330937E-2"/>
                </c:manualLayout>
              </c:layout>
              <c:tx>
                <c:rich>
                  <a:bodyPr/>
                  <a:lstStyle/>
                  <a:p>
                    <a:fld id="{25D927B5-1505-4705-AAC7-5A60823E9D0A}"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0718903172717141E-2"/>
                      <c:h val="9.1714715016966694E-2"/>
                    </c:manualLayout>
                  </c15:layout>
                  <c15:dlblFieldTable/>
                  <c15:showDataLabelsRange val="0"/>
                </c:ext>
                <c:ext xmlns:c16="http://schemas.microsoft.com/office/drawing/2014/chart" uri="{C3380CC4-5D6E-409C-BE32-E72D297353CC}">
                  <c16:uniqueId val="{00000001-8BE9-44A5-86FF-F19B42E8F8FF}"/>
                </c:ext>
              </c:extLst>
            </c:dLbl>
            <c:dLbl>
              <c:idx val="1"/>
              <c:layout>
                <c:manualLayout>
                  <c:x val="4.8499083905931377E-2"/>
                  <c:y val="8.0261114625870718E-3"/>
                </c:manualLayout>
              </c:layout>
              <c:tx>
                <c:rich>
                  <a:bodyPr/>
                  <a:lstStyle/>
                  <a:p>
                    <a:fld id="{4F2A1DC6-985F-4EE1-9E42-2159D0343CD7}"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6697523250712255E-2"/>
                      <c:h val="9.1714715016966694E-2"/>
                    </c:manualLayout>
                  </c15:layout>
                  <c15:dlblFieldTable/>
                  <c15:showDataLabelsRange val="0"/>
                </c:ext>
                <c:ext xmlns:c16="http://schemas.microsoft.com/office/drawing/2014/chart" uri="{C3380CC4-5D6E-409C-BE32-E72D297353CC}">
                  <c16:uniqueId val="{00000003-8BE9-44A5-86FF-F19B42E8F8FF}"/>
                </c:ext>
              </c:extLst>
            </c:dLbl>
            <c:dLbl>
              <c:idx val="2"/>
              <c:layout>
                <c:manualLayout>
                  <c:x val="6.9263608186660899E-2"/>
                  <c:y val="3.6543106918962452E-3"/>
                </c:manualLayout>
              </c:layout>
              <c:tx>
                <c:rich>
                  <a:bodyPr/>
                  <a:lstStyle/>
                  <a:p>
                    <a:fld id="{E1A2D7B9-6940-4EEE-B70D-0AECAE241D65}"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layout>
                    <c:manualLayout>
                      <c:w val="8.819217827021103E-2"/>
                      <c:h val="9.1714715016966694E-2"/>
                    </c:manualLayout>
                  </c15:layout>
                  <c15:dlblFieldTable/>
                  <c15:showDataLabelsRange val="0"/>
                </c:ext>
                <c:ext xmlns:c16="http://schemas.microsoft.com/office/drawing/2014/chart" uri="{C3380CC4-5D6E-409C-BE32-E72D297353CC}">
                  <c16:uniqueId val="{00000005-8BE9-44A5-86FF-F19B42E8F8FF}"/>
                </c:ext>
              </c:extLst>
            </c:dLbl>
            <c:dLbl>
              <c:idx val="3"/>
              <c:layout>
                <c:manualLayout>
                  <c:x val="7.650511823658955E-2"/>
                  <c:y val="8.1199315580606224E-3"/>
                </c:manualLayout>
              </c:layout>
              <c:tx>
                <c:rich>
                  <a:bodyPr/>
                  <a:lstStyle/>
                  <a:p>
                    <a:fld id="{511F3866-379F-4375-AE8E-B879E4117109}"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8.8041186135347241E-2"/>
                  <c:y val="6.0544516017714389E-3"/>
                </c:manualLayout>
              </c:layout>
              <c:tx>
                <c:rich>
                  <a:bodyPr/>
                  <a:lstStyle/>
                  <a:p>
                    <a:fld id="{E6B400A8-427E-4E90-AB8D-B8BE9F119F28}"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66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Arkusz1!$A$2:$A$8</c:f>
              <c:strCache>
                <c:ptCount val="7"/>
                <c:pt idx="0">
                  <c:v>Gizałki</c:v>
                </c:pt>
                <c:pt idx="1">
                  <c:v>Chocz</c:v>
                </c:pt>
                <c:pt idx="2">
                  <c:v>Czermin</c:v>
                </c:pt>
                <c:pt idx="3">
                  <c:v>Gołuchów</c:v>
                </c:pt>
                <c:pt idx="4">
                  <c:v>Dobrzyca</c:v>
                </c:pt>
                <c:pt idx="5">
                  <c:v>Pleszew - wieś</c:v>
                </c:pt>
                <c:pt idx="6">
                  <c:v>Pleszew - miasto</c:v>
                </c:pt>
              </c:strCache>
            </c:strRef>
          </c:cat>
          <c:val>
            <c:numRef>
              <c:f>Arkusz1!$B$2:$B$8</c:f>
              <c:numCache>
                <c:formatCode>0.0%</c:formatCode>
                <c:ptCount val="7"/>
                <c:pt idx="0">
                  <c:v>0</c:v>
                </c:pt>
                <c:pt idx="1">
                  <c:v>1.4999999999999999E-2</c:v>
                </c:pt>
                <c:pt idx="2">
                  <c:v>4.4999999999999998E-2</c:v>
                </c:pt>
                <c:pt idx="3">
                  <c:v>4.4999999999999998E-2</c:v>
                </c:pt>
                <c:pt idx="4">
                  <c:v>0.06</c:v>
                </c:pt>
                <c:pt idx="5">
                  <c:v>0.14899999999999999</c:v>
                </c:pt>
                <c:pt idx="6">
                  <c:v>0.68600000000000005</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08473856"/>
        <c:axId val="308476544"/>
      </c:barChart>
      <c:catAx>
        <c:axId val="30847385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6600"/>
                </a:solidFill>
                <a:latin typeface="+mn-lt"/>
                <a:ea typeface="+mn-ea"/>
                <a:cs typeface="+mn-cs"/>
              </a:defRPr>
            </a:pPr>
            <a:endParaRPr lang="pl-PL"/>
          </a:p>
        </c:txPr>
        <c:crossAx val="308476544"/>
        <c:crosses val="autoZero"/>
        <c:auto val="1"/>
        <c:lblAlgn val="l"/>
        <c:lblOffset val="100"/>
        <c:noMultiLvlLbl val="0"/>
      </c:catAx>
      <c:valAx>
        <c:axId val="308476544"/>
        <c:scaling>
          <c:orientation val="minMax"/>
        </c:scaling>
        <c:delete val="0"/>
        <c:axPos val="b"/>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accent2">
                    <a:lumMod val="75000"/>
                  </a:schemeClr>
                </a:solidFill>
                <a:latin typeface="+mn-lt"/>
                <a:ea typeface="+mn-ea"/>
                <a:cs typeface="+mn-cs"/>
              </a:defRPr>
            </a:pPr>
            <a:endParaRPr lang="pl-PL"/>
          </a:p>
        </c:txPr>
        <c:crossAx val="308473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a:pPr>
      <a:endParaRPr lang="pl-P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0"/>
    </c:view3D>
    <c:floor>
      <c:thickness val="0"/>
      <c:spPr>
        <a:solidFill>
          <a:schemeClr val="lt1"/>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187430787260197E-2"/>
          <c:y val="9.0962020185262421E-2"/>
          <c:w val="0.54792412445814775"/>
          <c:h val="0.87273753133160592"/>
        </c:manualLayout>
      </c:layout>
      <c:bar3DChart>
        <c:barDir val="col"/>
        <c:grouping val="clustered"/>
        <c:varyColors val="0"/>
        <c:ser>
          <c:idx val="0"/>
          <c:order val="0"/>
          <c:tx>
            <c:strRef>
              <c:f>Arkusz1!$B$1</c:f>
              <c:strCache>
                <c:ptCount val="1"/>
                <c:pt idx="0">
                  <c:v>Kolumna1</c:v>
                </c:pt>
              </c:strCache>
            </c:strRef>
          </c:tx>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invertIfNegative val="0"/>
          <c:dPt>
            <c:idx val="0"/>
            <c:invertIfNegative val="0"/>
            <c:bubble3D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extLst>
              <c:ext xmlns:c16="http://schemas.microsoft.com/office/drawing/2014/chart" uri="{C3380CC4-5D6E-409C-BE32-E72D297353CC}">
                <c16:uniqueId val="{00000001-DC8C-4165-AC5A-4B0360024731}"/>
              </c:ext>
            </c:extLst>
          </c:dPt>
          <c:dPt>
            <c:idx val="1"/>
            <c:invertIfNegative val="0"/>
            <c:bubble3D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extLst>
              <c:ext xmlns:c16="http://schemas.microsoft.com/office/drawing/2014/chart" uri="{C3380CC4-5D6E-409C-BE32-E72D297353CC}">
                <c16:uniqueId val="{00000003-DC8C-4165-AC5A-4B0360024731}"/>
              </c:ext>
            </c:extLst>
          </c:dPt>
          <c:dPt>
            <c:idx val="2"/>
            <c:invertIfNegative val="0"/>
            <c:bubble3D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extLst>
              <c:ext xmlns:c16="http://schemas.microsoft.com/office/drawing/2014/chart" uri="{C3380CC4-5D6E-409C-BE32-E72D297353CC}">
                <c16:uniqueId val="{00000005-DC8C-4165-AC5A-4B0360024731}"/>
              </c:ext>
            </c:extLst>
          </c:dPt>
          <c:dPt>
            <c:idx val="3"/>
            <c:invertIfNegative val="0"/>
            <c:bubble3D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extLst>
              <c:ext xmlns:c16="http://schemas.microsoft.com/office/drawing/2014/chart" uri="{C3380CC4-5D6E-409C-BE32-E72D297353CC}">
                <c16:uniqueId val="{00000007-DC8C-4165-AC5A-4B0360024731}"/>
              </c:ext>
            </c:extLst>
          </c:dPt>
          <c:dPt>
            <c:idx val="4"/>
            <c:invertIfNegative val="0"/>
            <c:bubble3D val="0"/>
            <c:spPr>
              <a:pattFill prst="ltDnDiag">
                <a:fgClr>
                  <a:schemeClr val="accent2"/>
                </a:fgClr>
                <a:bgClr>
                  <a:schemeClr val="accent2">
                    <a:lumMod val="20000"/>
                    <a:lumOff val="80000"/>
                  </a:schemeClr>
                </a:bgClr>
              </a:pattFill>
              <a:ln>
                <a:solidFill>
                  <a:schemeClr val="accent2"/>
                </a:solidFill>
              </a:ln>
              <a:effectLst/>
              <a:sp3d>
                <a:contourClr>
                  <a:schemeClr val="accent2"/>
                </a:contourClr>
              </a:sp3d>
            </c:spPr>
            <c:extLst>
              <c:ext xmlns:c16="http://schemas.microsoft.com/office/drawing/2014/chart" uri="{C3380CC4-5D6E-409C-BE32-E72D297353CC}">
                <c16:uniqueId val="{00000009-DC8C-4165-AC5A-4B0360024731}"/>
              </c:ext>
            </c:extLst>
          </c:dPt>
          <c:dLbls>
            <c:dLbl>
              <c:idx val="0"/>
              <c:layout>
                <c:manualLayout>
                  <c:x val="7.9765291779174824E-3"/>
                  <c:y val="-8.8287918801606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C8C-4165-AC5A-4B0360024731}"/>
                </c:ext>
              </c:extLst>
            </c:dLbl>
            <c:dLbl>
              <c:idx val="1"/>
              <c:layout>
                <c:manualLayout>
                  <c:x val="1.8915691049342865E-2"/>
                  <c:y val="-3.9192614961973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8C-4165-AC5A-4B0360024731}"/>
                </c:ext>
              </c:extLst>
            </c:dLbl>
            <c:dLbl>
              <c:idx val="2"/>
              <c:layout>
                <c:manualLayout>
                  <c:x val="1.1589895808678361E-2"/>
                  <c:y val="-3.24995866367752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8C-4165-AC5A-4B0360024731}"/>
                </c:ext>
              </c:extLst>
            </c:dLbl>
            <c:dLbl>
              <c:idx val="3"/>
              <c:layout>
                <c:manualLayout>
                  <c:x val="1.7848862203716523E-2"/>
                  <c:y val="-3.156339975780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8C-4165-AC5A-4B0360024731}"/>
                </c:ext>
              </c:extLst>
            </c:dLbl>
            <c:dLbl>
              <c:idx val="4"/>
              <c:layout>
                <c:manualLayout>
                  <c:x val="1.508600493664955E-2"/>
                  <c:y val="-4.54810393290864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C8C-4165-AC5A-4B0360024731}"/>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Kadry/administracja/księgowość</c:v>
                </c:pt>
                <c:pt idx="1">
                  <c:v>Właściciel/wapółwłaściciel</c:v>
                </c:pt>
                <c:pt idx="2">
                  <c:v>Prezes/dyrektor</c:v>
                </c:pt>
                <c:pt idx="3">
                  <c:v>Ścisłe kierownictwo</c:v>
                </c:pt>
                <c:pt idx="4">
                  <c:v>Prokurent</c:v>
                </c:pt>
              </c:strCache>
            </c:strRef>
          </c:cat>
          <c:val>
            <c:numRef>
              <c:f>Arkusz1!$B$2:$B$6</c:f>
              <c:numCache>
                <c:formatCode>0.0%</c:formatCode>
                <c:ptCount val="5"/>
                <c:pt idx="0">
                  <c:v>0.374</c:v>
                </c:pt>
                <c:pt idx="1">
                  <c:v>0.35799999999999998</c:v>
                </c:pt>
                <c:pt idx="2">
                  <c:v>0.11899999999999999</c:v>
                </c:pt>
                <c:pt idx="3">
                  <c:v>0.11899999999999999</c:v>
                </c:pt>
                <c:pt idx="4">
                  <c:v>0.03</c:v>
                </c:pt>
              </c:numCache>
            </c:numRef>
          </c:val>
          <c:extLst>
            <c:ext xmlns:c16="http://schemas.microsoft.com/office/drawing/2014/chart" uri="{C3380CC4-5D6E-409C-BE32-E72D297353CC}">
              <c16:uniqueId val="{0000000A-DC8C-4165-AC5A-4B0360024731}"/>
            </c:ext>
          </c:extLst>
        </c:ser>
        <c:dLbls>
          <c:showLegendKey val="0"/>
          <c:showVal val="0"/>
          <c:showCatName val="0"/>
          <c:showSerName val="0"/>
          <c:showPercent val="0"/>
          <c:showBubbleSize val="0"/>
        </c:dLbls>
        <c:gapWidth val="160"/>
        <c:gapDepth val="0"/>
        <c:shape val="cylinder"/>
        <c:axId val="271756672"/>
        <c:axId val="271762560"/>
        <c:axId val="0"/>
      </c:bar3DChart>
      <c:catAx>
        <c:axId val="271756672"/>
        <c:scaling>
          <c:orientation val="minMax"/>
        </c:scaling>
        <c:delete val="0"/>
        <c:axPos val="b"/>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crossAx val="271762560"/>
        <c:crosses val="autoZero"/>
        <c:auto val="1"/>
        <c:lblAlgn val="ctr"/>
        <c:lblOffset val="100"/>
        <c:noMultiLvlLbl val="0"/>
      </c:catAx>
      <c:valAx>
        <c:axId val="2717625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6600"/>
                </a:solidFill>
                <a:latin typeface="+mn-lt"/>
                <a:ea typeface="+mn-ea"/>
                <a:cs typeface="+mn-cs"/>
              </a:defRPr>
            </a:pPr>
            <a:endParaRPr lang="pl-PL"/>
          </a:p>
        </c:txPr>
        <c:crossAx val="2717566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egendEntry>
        <c:idx val="1"/>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egendEntry>
        <c:idx val="2"/>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egendEntry>
        <c:idx val="3"/>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egendEntry>
        <c:idx val="4"/>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Entry>
      <c:layout>
        <c:manualLayout>
          <c:xMode val="edge"/>
          <c:yMode val="edge"/>
          <c:x val="0.61018527439920622"/>
          <c:y val="2.5018172649030498E-2"/>
          <c:w val="0.38817405244058428"/>
          <c:h val="0.93286173869968847"/>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6600"/>
              </a:solidFill>
              <a:latin typeface="+mn-lt"/>
              <a:ea typeface="+mn-ea"/>
              <a:cs typeface="+mn-cs"/>
            </a:defRPr>
          </a:pPr>
          <a:endParaRPr lang="pl-PL"/>
        </a:p>
      </c:txPr>
    </c:legend>
    <c:plotVisOnly val="1"/>
    <c:dispBlanksAs val="zero"/>
    <c:showDLblsOverMax val="0"/>
  </c:chart>
  <c:spPr>
    <a:noFill/>
    <a:ln>
      <a:noFill/>
    </a:ln>
    <a:effectLst/>
  </c:spPr>
  <c:txPr>
    <a:bodyPr/>
    <a:lstStyle/>
    <a:p>
      <a:pPr>
        <a:defRPr/>
      </a:pPr>
      <a:endParaRPr lang="pl-P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217135596044885"/>
          <c:y val="2.1232871671842578E-2"/>
          <c:w val="0.32586012268478115"/>
          <c:h val="0.96699733600223714"/>
        </c:manualLayout>
      </c:layout>
      <c:doughnutChart>
        <c:varyColors val="1"/>
        <c:ser>
          <c:idx val="0"/>
          <c:order val="0"/>
          <c:tx>
            <c:strRef>
              <c:f>Arkusz1!$B$1</c:f>
              <c:strCache>
                <c:ptCount val="1"/>
                <c:pt idx="0">
                  <c:v>Kolumna1</c:v>
                </c:pt>
              </c:strCache>
            </c:strRef>
          </c:tx>
          <c:spPr>
            <a:solidFill>
              <a:srgbClr val="4385D4"/>
            </a:solidFill>
            <a:scene3d>
              <a:camera prst="orthographicFront"/>
              <a:lightRig rig="threePt" dir="t">
                <a:rot lat="0" lon="0" rev="1200000"/>
              </a:lightRig>
            </a:scene3d>
            <a:sp3d prstMaterial="metal">
              <a:bevelT w="95250" h="38100"/>
            </a:sp3d>
          </c:spPr>
          <c:explosion val="2"/>
          <c:dPt>
            <c:idx val="0"/>
            <c:bubble3D val="0"/>
            <c:spPr>
              <a:solidFill>
                <a:srgbClr val="0070C0"/>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1-A78C-4F02-A413-83AB56AA4D34}"/>
              </c:ext>
            </c:extLst>
          </c:dPt>
          <c:dPt>
            <c:idx val="1"/>
            <c:bubble3D val="0"/>
            <c:spPr>
              <a:solidFill>
                <a:srgbClr val="70AD47">
                  <a:lumMod val="75000"/>
                </a:srgbClr>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3-A78C-4F02-A413-83AB56AA4D34}"/>
              </c:ext>
            </c:extLst>
          </c:dPt>
          <c:dPt>
            <c:idx val="2"/>
            <c:bubble3D val="0"/>
            <c:spPr>
              <a:solidFill>
                <a:srgbClr val="4385D4"/>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prstMaterial="metal">
                <a:bevelT w="95250" h="38100"/>
              </a:sp3d>
            </c:spPr>
            <c:extLst>
              <c:ext xmlns:c16="http://schemas.microsoft.com/office/drawing/2014/chart" uri="{C3380CC4-5D6E-409C-BE32-E72D297353CC}">
                <c16:uniqueId val="{00000005-A78C-4F02-A413-83AB56AA4D34}"/>
              </c:ext>
            </c:extLst>
          </c:dPt>
          <c:dLbls>
            <c:dLbl>
              <c:idx val="0"/>
              <c:layout>
                <c:manualLayout>
                  <c:x val="-0.28275181725839982"/>
                  <c:y val="0.21139738682233969"/>
                </c:manualLayout>
              </c:layout>
              <c:tx>
                <c:rich>
                  <a:bodyPr/>
                  <a:lstStyle/>
                  <a:p>
                    <a:r>
                      <a:rPr lang="en-US" sz="2800" dirty="0">
                        <a:solidFill>
                          <a:srgbClr val="008000"/>
                        </a:solidFill>
                      </a:rPr>
                      <a:t>35,8%</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A78C-4F02-A413-83AB56AA4D34}"/>
                </c:ext>
              </c:extLst>
            </c:dLbl>
            <c:dLbl>
              <c:idx val="1"/>
              <c:layout>
                <c:manualLayout>
                  <c:x val="0.29565117764692811"/>
                  <c:y val="-0.22967481727619488"/>
                </c:manualLayout>
              </c:layout>
              <c:tx>
                <c:rich>
                  <a:bodyPr/>
                  <a:lstStyle/>
                  <a:p>
                    <a:r>
                      <a:rPr lang="en-US" sz="2800" b="1" dirty="0">
                        <a:solidFill>
                          <a:srgbClr val="0070C0"/>
                        </a:solidFill>
                      </a:rPr>
                      <a:t>64,2%</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A78C-4F02-A413-83AB56AA4D34}"/>
                </c:ext>
              </c:extLst>
            </c:dLbl>
            <c:dLbl>
              <c:idx val="2"/>
              <c:layout>
                <c:manualLayout>
                  <c:x val="-8.5245157945413486E-2"/>
                  <c:y val="-0.17977367351368417"/>
                </c:manualLayout>
              </c:layout>
              <c:tx>
                <c:rich>
                  <a:bodyPr/>
                  <a:lstStyle/>
                  <a:p>
                    <a:r>
                      <a:rPr lang="en-US"/>
                      <a:t>43,6%</a:t>
                    </a:r>
                  </a:p>
                </c:rich>
              </c:tx>
              <c:showLegendKey val="0"/>
              <c:showVal val="0"/>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A78C-4F02-A413-83AB56AA4D34}"/>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006600"/>
                    </a:solidFill>
                    <a:latin typeface="+mn-lt"/>
                    <a:ea typeface="+mn-ea"/>
                    <a:cs typeface="+mn-cs"/>
                  </a:defRPr>
                </a:pPr>
                <a:endParaRPr lang="pl-PL"/>
              </a:p>
            </c:txPr>
            <c:showLegendKey val="0"/>
            <c:showVal val="0"/>
            <c:showCatName val="0"/>
            <c:showSerName val="0"/>
            <c:showPercent val="1"/>
            <c:showBubbleSize val="0"/>
            <c:showLeaderLines val="0"/>
            <c:extLst>
              <c:ext xmlns:c15="http://schemas.microsoft.com/office/drawing/2012/chart" uri="{CE6537A1-D6FC-4f65-9D91-7224C49458BB}"/>
            </c:extLst>
          </c:dLbls>
          <c:cat>
            <c:strRef>
              <c:f>Arkusz1!$A$2:$A$3</c:f>
              <c:strCache>
                <c:ptCount val="2"/>
                <c:pt idx="0">
                  <c:v>Miasto</c:v>
                </c:pt>
                <c:pt idx="1">
                  <c:v>Wieś</c:v>
                </c:pt>
              </c:strCache>
            </c:strRef>
          </c:cat>
          <c:val>
            <c:numRef>
              <c:f>Arkusz1!$B$2:$B$3</c:f>
              <c:numCache>
                <c:formatCode>0.0%</c:formatCode>
                <c:ptCount val="2"/>
                <c:pt idx="0">
                  <c:v>0.64200000000000013</c:v>
                </c:pt>
                <c:pt idx="1">
                  <c:v>0.35800000000000004</c:v>
                </c:pt>
              </c:numCache>
            </c:numRef>
          </c:val>
          <c:extLst>
            <c:ext xmlns:c16="http://schemas.microsoft.com/office/drawing/2014/chart" uri="{C3380CC4-5D6E-409C-BE32-E72D297353CC}">
              <c16:uniqueId val="{00000006-A78C-4F02-A413-83AB56AA4D34}"/>
            </c:ext>
          </c:extLst>
        </c:ser>
        <c:dLbls>
          <c:showLegendKey val="0"/>
          <c:showVal val="0"/>
          <c:showCatName val="0"/>
          <c:showSerName val="0"/>
          <c:showPercent val="1"/>
          <c:showBubbleSize val="0"/>
          <c:showLeaderLines val="0"/>
        </c:dLbls>
        <c:firstSliceAng val="0"/>
        <c:holeSize val="55"/>
      </c:doughnutChart>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rgbClr val="0070C0"/>
                </a:solidFill>
                <a:latin typeface="+mn-lt"/>
                <a:ea typeface="+mn-ea"/>
                <a:cs typeface="+mn-cs"/>
              </a:defRPr>
            </a:pPr>
            <a:endParaRPr lang="pl-PL"/>
          </a:p>
        </c:txPr>
      </c:legendEntry>
      <c:legendEntry>
        <c:idx val="1"/>
        <c:txPr>
          <a:bodyPr rot="0" spcFirstLastPara="1" vertOverflow="ellipsis" vert="horz" wrap="square" anchor="ctr" anchorCtr="1"/>
          <a:lstStyle/>
          <a:p>
            <a:pPr>
              <a:defRPr sz="2400" b="1" i="0" u="none" strike="noStrike" kern="1200" baseline="0">
                <a:solidFill>
                  <a:srgbClr val="006600"/>
                </a:solidFill>
                <a:latin typeface="+mn-lt"/>
                <a:ea typeface="+mn-ea"/>
                <a:cs typeface="+mn-cs"/>
              </a:defRPr>
            </a:pPr>
            <a:endParaRPr lang="pl-PL"/>
          </a:p>
        </c:txPr>
      </c:legendEntry>
      <c:layout>
        <c:manualLayout>
          <c:xMode val="edge"/>
          <c:yMode val="edge"/>
          <c:x val="0.44096762066119621"/>
          <c:y val="6.3401204579962497E-2"/>
          <c:w val="0.55727736600695155"/>
          <c:h val="0.92603262937114728"/>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lt1">
                  <a:lumMod val="85000"/>
                </a:schemeClr>
              </a:solidFill>
              <a:latin typeface="+mn-lt"/>
              <a:ea typeface="+mn-ea"/>
              <a:cs typeface="+mn-cs"/>
            </a:defRPr>
          </a:pPr>
          <a:endParaRPr lang="pl-P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36796659300948"/>
          <c:y val="1.7513084488410887E-3"/>
          <c:w val="0.74171227407704643"/>
          <c:h val="0.88228032134360546"/>
        </c:manualLayout>
      </c:layout>
      <c:barChart>
        <c:barDir val="bar"/>
        <c:grouping val="stacked"/>
        <c:varyColors val="0"/>
        <c:ser>
          <c:idx val="0"/>
          <c:order val="0"/>
          <c:tx>
            <c:strRef>
              <c:f>Arkusz1!$B$1</c:f>
              <c:strCache>
                <c:ptCount val="1"/>
                <c:pt idx="0">
                  <c:v>Seria 1</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dLbl>
              <c:idx val="0"/>
              <c:layout>
                <c:manualLayout>
                  <c:x val="8.2530958566866763E-2"/>
                  <c:y val="6.8528210732155372E-3"/>
                </c:manualLayout>
              </c:layout>
              <c:tx>
                <c:rich>
                  <a:bodyPr/>
                  <a:lstStyle/>
                  <a:p>
                    <a:fld id="{25D927B5-1505-4705-AAC7-5A60823E9D0A}"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E9-44A5-86FF-F19B42E8F8FF}"/>
                </c:ext>
              </c:extLst>
            </c:dLbl>
            <c:dLbl>
              <c:idx val="1"/>
              <c:layout>
                <c:manualLayout>
                  <c:x val="0.10621377246148844"/>
                  <c:y val="8.0261114625869903E-3"/>
                </c:manualLayout>
              </c:layout>
              <c:tx>
                <c:rich>
                  <a:bodyPr/>
                  <a:lstStyle/>
                  <a:p>
                    <a:fld id="{4F2A1DC6-985F-4EE1-9E42-2159D0343CD7}"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BE9-44A5-86FF-F19B42E8F8FF}"/>
                </c:ext>
              </c:extLst>
            </c:dLbl>
            <c:dLbl>
              <c:idx val="2"/>
              <c:layout>
                <c:manualLayout>
                  <c:x val="0.18313317412960256"/>
                  <c:y val="-9.1088169321915536E-4"/>
                </c:manualLayout>
              </c:layout>
              <c:tx>
                <c:rich>
                  <a:bodyPr/>
                  <a:lstStyle/>
                  <a:p>
                    <a:fld id="{E1A2D7B9-6940-4EEE-B70D-0AECAE241D65}"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BE9-44A5-86FF-F19B42E8F8FF}"/>
                </c:ext>
              </c:extLst>
            </c:dLbl>
            <c:dLbl>
              <c:idx val="3"/>
              <c:layout>
                <c:manualLayout>
                  <c:x val="0.28552603248753422"/>
                  <c:y val="8.119931558060579E-3"/>
                </c:manualLayout>
              </c:layout>
              <c:tx>
                <c:rich>
                  <a:bodyPr/>
                  <a:lstStyle/>
                  <a:p>
                    <a:fld id="{511F3866-379F-4375-AE8E-B879E4117109}"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BE9-44A5-86FF-F19B42E8F8FF}"/>
                </c:ext>
              </c:extLst>
            </c:dLbl>
            <c:dLbl>
              <c:idx val="4"/>
              <c:layout>
                <c:manualLayout>
                  <c:x val="0.3750549788381371"/>
                  <c:y val="1.9750028757117389E-2"/>
                </c:manualLayout>
              </c:layout>
              <c:tx>
                <c:rich>
                  <a:bodyPr/>
                  <a:lstStyle/>
                  <a:p>
                    <a:fld id="{E6B400A8-427E-4E90-AB8D-B8BE9F119F28}" type="VALUE">
                      <a:rPr lang="en-US" smtClean="0">
                        <a:solidFill>
                          <a:srgbClr val="C000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BE9-44A5-86FF-F19B42E8F8FF}"/>
                </c:ext>
              </c:extLst>
            </c:dLbl>
            <c:dLbl>
              <c:idx val="5"/>
              <c:layout>
                <c:manualLayout>
                  <c:x val="0.12562761237760484"/>
                  <c:y val="8.3449560016103999E-3"/>
                </c:manualLayout>
              </c:layout>
              <c:tx>
                <c:rich>
                  <a:bodyPr/>
                  <a:lstStyle/>
                  <a:p>
                    <a:fld id="{E15738F8-9E27-40CE-8227-7C028CF59546}" type="VALUE">
                      <a:rPr lang="en-US" smtClean="0">
                        <a:solidFill>
                          <a:srgbClr val="006600"/>
                        </a:solidFill>
                      </a:rPr>
                      <a:pPr/>
                      <a:t>[WARTOŚĆ]</a:t>
                    </a:fld>
                    <a:endParaRPr lang="pl-PL"/>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8BE9-44A5-86FF-F19B42E8F8FF}"/>
                </c:ext>
              </c:extLst>
            </c:dLbl>
            <c:dLbl>
              <c:idx val="6"/>
              <c:layout>
                <c:manualLayout>
                  <c:x val="0.37193550934692438"/>
                  <c:y val="1.61715649623281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E9-44A5-86FF-F19B42E8F8FF}"/>
                </c:ext>
              </c:extLst>
            </c:dLbl>
            <c:dLbl>
              <c:idx val="7"/>
              <c:layout>
                <c:manualLayout>
                  <c:x val="0.21298822700255526"/>
                  <c:y val="6.766620031555202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E9-44A5-86FF-F19B42E8F8FF}"/>
                </c:ext>
              </c:extLst>
            </c:dLbl>
            <c:dLbl>
              <c:idx val="8"/>
              <c:layout>
                <c:manualLayout>
                  <c:x val="0.21167865028885677"/>
                  <c:y val="9.601447279679688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E9-44A5-86FF-F19B42E8F8FF}"/>
                </c:ext>
              </c:extLst>
            </c:dLbl>
            <c:dLbl>
              <c:idx val="9"/>
              <c:layout>
                <c:manualLayout>
                  <c:x val="0.22364876124874994"/>
                  <c:y val="-9.327022293052102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E9-44A5-86FF-F19B42E8F8FF}"/>
                </c:ext>
              </c:extLst>
            </c:dLbl>
            <c:dLbl>
              <c:idx val="10"/>
              <c:layout>
                <c:manualLayout>
                  <c:x val="7.9474407058219593E-2"/>
                  <c:y val="-3.109007431017368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E9-44A5-86FF-F19B42E8F8FF}"/>
                </c:ext>
              </c:extLst>
            </c:dLbl>
            <c:dLbl>
              <c:idx val="11"/>
              <c:layout>
                <c:manualLayout>
                  <c:x val="8.4009942381880864E-2"/>
                  <c:y val="-1.2710454710697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BE9-44A5-86FF-F19B42E8F8FF}"/>
                </c:ext>
              </c:extLst>
            </c:dLbl>
            <c:dLbl>
              <c:idx val="12"/>
              <c:layout>
                <c:manualLayout>
                  <c:x val="7.3074615272632537E-2"/>
                  <c:y val="-9.3429345358092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BE9-44A5-86FF-F19B42E8F8FF}"/>
                </c:ext>
              </c:extLst>
            </c:dLbl>
            <c:dLbl>
              <c:idx val="13"/>
              <c:layout>
                <c:manualLayout>
                  <c:x val="6.7113978486166251E-2"/>
                  <c:y val="-9.3750000000000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E9-44A5-86FF-F19B42E8F8FF}"/>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Arkusz1!$A$2:$A$6</c:f>
              <c:strCache>
                <c:ptCount val="5"/>
                <c:pt idx="0">
                  <c:v>Zagranica</c:v>
                </c:pt>
                <c:pt idx="1">
                  <c:v>Województwo</c:v>
                </c:pt>
                <c:pt idx="2">
                  <c:v>Kraj</c:v>
                </c:pt>
                <c:pt idx="3">
                  <c:v>Powiat</c:v>
                </c:pt>
                <c:pt idx="4">
                  <c:v>Gmina</c:v>
                </c:pt>
              </c:strCache>
            </c:strRef>
          </c:cat>
          <c:val>
            <c:numRef>
              <c:f>Arkusz1!$B$2:$B$6</c:f>
              <c:numCache>
                <c:formatCode>0.0%</c:formatCode>
                <c:ptCount val="5"/>
                <c:pt idx="0">
                  <c:v>4.5999999999999999E-2</c:v>
                </c:pt>
                <c:pt idx="1">
                  <c:v>8.4000000000000019E-2</c:v>
                </c:pt>
                <c:pt idx="2">
                  <c:v>0.17400000000000002</c:v>
                </c:pt>
                <c:pt idx="3">
                  <c:v>0.29500000000000004</c:v>
                </c:pt>
                <c:pt idx="4">
                  <c:v>0.40100000000000002</c:v>
                </c:pt>
              </c:numCache>
            </c:numRef>
          </c:val>
          <c:extLst>
            <c:ext xmlns:c16="http://schemas.microsoft.com/office/drawing/2014/chart" uri="{C3380CC4-5D6E-409C-BE32-E72D297353CC}">
              <c16:uniqueId val="{00000014-8BE9-44A5-86FF-F19B42E8F8FF}"/>
            </c:ext>
          </c:extLst>
        </c:ser>
        <c:dLbls>
          <c:showLegendKey val="0"/>
          <c:showVal val="1"/>
          <c:showCatName val="0"/>
          <c:showSerName val="0"/>
          <c:showPercent val="0"/>
          <c:showBubbleSize val="0"/>
        </c:dLbls>
        <c:gapWidth val="150"/>
        <c:overlap val="100"/>
        <c:axId val="309435776"/>
        <c:axId val="309446912"/>
      </c:barChart>
      <c:catAx>
        <c:axId val="30943577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rgbClr val="006600"/>
                </a:solidFill>
                <a:latin typeface="+mn-lt"/>
                <a:ea typeface="+mn-ea"/>
                <a:cs typeface="+mn-cs"/>
              </a:defRPr>
            </a:pPr>
            <a:endParaRPr lang="pl-PL"/>
          </a:p>
        </c:txPr>
        <c:crossAx val="309446912"/>
        <c:crosses val="autoZero"/>
        <c:auto val="1"/>
        <c:lblAlgn val="l"/>
        <c:lblOffset val="100"/>
        <c:noMultiLvlLbl val="0"/>
      </c:catAx>
      <c:valAx>
        <c:axId val="309446912"/>
        <c:scaling>
          <c:orientation val="minMax"/>
        </c:scaling>
        <c:delete val="0"/>
        <c:axPos val="b"/>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006600"/>
                </a:solidFill>
                <a:latin typeface="+mn-lt"/>
                <a:ea typeface="+mn-ea"/>
                <a:cs typeface="+mn-cs"/>
              </a:defRPr>
            </a:pPr>
            <a:endParaRPr lang="pl-PL"/>
          </a:p>
        </c:txPr>
        <c:crossAx val="30943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view3D>
    <c:floor>
      <c:thickness val="0"/>
    </c:floor>
    <c:sideWall>
      <c:thickness val="0"/>
    </c:sideWall>
    <c:backWall>
      <c:thickness val="0"/>
    </c:backWall>
    <c:plotArea>
      <c:layout>
        <c:manualLayout>
          <c:layoutTarget val="inner"/>
          <c:xMode val="edge"/>
          <c:yMode val="edge"/>
          <c:x val="6.4718534777417139E-2"/>
          <c:y val="0.12796374365809196"/>
          <c:w val="0.44220286834996331"/>
          <c:h val="0.81741872955019323"/>
        </c:manualLayout>
      </c:layout>
      <c:pie3DChart>
        <c:varyColors val="1"/>
        <c:ser>
          <c:idx val="0"/>
          <c:order val="0"/>
          <c:tx>
            <c:strRef>
              <c:f>Arkusz1!$B$1</c:f>
              <c:strCache>
                <c:ptCount val="1"/>
                <c:pt idx="0">
                  <c:v>Kobieta</c:v>
                </c:pt>
              </c:strCache>
            </c:strRef>
          </c:tx>
          <c:spPr>
            <a:scene3d>
              <a:camera prst="orthographicFront"/>
              <a:lightRig rig="threePt" dir="t"/>
            </a:scene3d>
            <a:sp3d>
              <a:bevelT w="165100" prst="coolSlant"/>
            </a:sp3d>
          </c:spPr>
          <c:explosion val="5"/>
          <c:dPt>
            <c:idx val="0"/>
            <c:bubble3D val="0"/>
            <c:spPr>
              <a:solidFill>
                <a:srgbClr val="008000"/>
              </a:solidFill>
              <a:scene3d>
                <a:camera prst="orthographicFront"/>
                <a:lightRig rig="threePt" dir="t"/>
              </a:scene3d>
              <a:sp3d>
                <a:bevelT w="165100" prst="coolSlant"/>
              </a:sp3d>
            </c:spPr>
            <c:extLst>
              <c:ext xmlns:c16="http://schemas.microsoft.com/office/drawing/2014/chart" uri="{C3380CC4-5D6E-409C-BE32-E72D297353CC}">
                <c16:uniqueId val="{00000001-4A67-404D-B89B-7A2C52916668}"/>
              </c:ext>
            </c:extLst>
          </c:dPt>
          <c:dPt>
            <c:idx val="1"/>
            <c:bubble3D val="0"/>
            <c:spPr>
              <a:solidFill>
                <a:srgbClr val="00FF00"/>
              </a:solidFill>
              <a:scene3d>
                <a:camera prst="orthographicFront"/>
                <a:lightRig rig="threePt" dir="t"/>
              </a:scene3d>
              <a:sp3d>
                <a:bevelT w="165100" prst="coolSlant"/>
              </a:sp3d>
            </c:spPr>
            <c:extLst>
              <c:ext xmlns:c16="http://schemas.microsoft.com/office/drawing/2014/chart" uri="{C3380CC4-5D6E-409C-BE32-E72D297353CC}">
                <c16:uniqueId val="{00000003-4A67-404D-B89B-7A2C52916668}"/>
              </c:ext>
            </c:extLst>
          </c:dPt>
          <c:dPt>
            <c:idx val="2"/>
            <c:bubble3D val="0"/>
            <c:spPr>
              <a:solidFill>
                <a:schemeClr val="bg1">
                  <a:lumMod val="50000"/>
                </a:schemeClr>
              </a:solidFill>
              <a:scene3d>
                <a:camera prst="orthographicFront"/>
                <a:lightRig rig="threePt" dir="t"/>
              </a:scene3d>
              <a:sp3d>
                <a:bevelT w="165100" prst="coolSlant"/>
              </a:sp3d>
            </c:spPr>
            <c:extLst>
              <c:ext xmlns:c16="http://schemas.microsoft.com/office/drawing/2014/chart" uri="{C3380CC4-5D6E-409C-BE32-E72D297353CC}">
                <c16:uniqueId val="{00000005-4A67-404D-B89B-7A2C52916668}"/>
              </c:ext>
            </c:extLst>
          </c:dPt>
          <c:dPt>
            <c:idx val="3"/>
            <c:bubble3D val="0"/>
            <c:spPr>
              <a:solidFill>
                <a:srgbClr val="FF6699"/>
              </a:solidFill>
              <a:scene3d>
                <a:camera prst="orthographicFront"/>
                <a:lightRig rig="threePt" dir="t"/>
              </a:scene3d>
              <a:sp3d>
                <a:bevelT w="165100" prst="coolSlant"/>
              </a:sp3d>
            </c:spPr>
            <c:extLst>
              <c:ext xmlns:c16="http://schemas.microsoft.com/office/drawing/2014/chart" uri="{C3380CC4-5D6E-409C-BE32-E72D297353CC}">
                <c16:uniqueId val="{00000007-4A67-404D-B89B-7A2C52916668}"/>
              </c:ext>
            </c:extLst>
          </c:dPt>
          <c:dPt>
            <c:idx val="4"/>
            <c:bubble3D val="0"/>
            <c:spPr>
              <a:solidFill>
                <a:srgbClr val="FF0000"/>
              </a:solidFill>
              <a:scene3d>
                <a:camera prst="orthographicFront"/>
                <a:lightRig rig="threePt" dir="t"/>
              </a:scene3d>
              <a:sp3d>
                <a:bevelT w="165100" prst="coolSlant"/>
              </a:sp3d>
            </c:spPr>
            <c:extLst>
              <c:ext xmlns:c16="http://schemas.microsoft.com/office/drawing/2014/chart" uri="{C3380CC4-5D6E-409C-BE32-E72D297353CC}">
                <c16:uniqueId val="{00000009-4A67-404D-B89B-7A2C52916668}"/>
              </c:ext>
            </c:extLst>
          </c:dPt>
          <c:dLbls>
            <c:dLbl>
              <c:idx val="0"/>
              <c:layout>
                <c:manualLayout>
                  <c:x val="-2.1273286952100484E-2"/>
                  <c:y val="-4.3014918755940192E-2"/>
                </c:manualLayout>
              </c:layout>
              <c:spPr/>
              <c:txPr>
                <a:bodyPr/>
                <a:lstStyle/>
                <a:p>
                  <a:pPr>
                    <a:defRPr sz="2400" b="1">
                      <a:solidFill>
                        <a:srgbClr val="0066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67-404D-B89B-7A2C52916668}"/>
                </c:ext>
              </c:extLst>
            </c:dLbl>
            <c:dLbl>
              <c:idx val="1"/>
              <c:layout>
                <c:manualLayout>
                  <c:x val="-0.27503312945208286"/>
                  <c:y val="-7.9443675333403532E-2"/>
                </c:manualLayout>
              </c:layout>
              <c:spPr/>
              <c:txPr>
                <a:bodyPr/>
                <a:lstStyle/>
                <a:p>
                  <a:pPr>
                    <a:defRPr sz="2400" b="1">
                      <a:solidFill>
                        <a:srgbClr val="00FF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67-404D-B89B-7A2C52916668}"/>
                </c:ext>
              </c:extLst>
            </c:dLbl>
            <c:dLbl>
              <c:idx val="2"/>
              <c:layout>
                <c:manualLayout>
                  <c:x val="7.9699602947020439E-3"/>
                  <c:y val="1.234395673208028E-2"/>
                </c:manualLayout>
              </c:layout>
              <c:spPr/>
              <c:txPr>
                <a:bodyPr/>
                <a:lstStyle/>
                <a:p>
                  <a:pPr>
                    <a:defRPr sz="2400" b="1">
                      <a:solidFill>
                        <a:schemeClr val="bg1">
                          <a:lumMod val="50000"/>
                        </a:schemeClr>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67-404D-B89B-7A2C52916668}"/>
                </c:ext>
              </c:extLst>
            </c:dLbl>
            <c:dLbl>
              <c:idx val="3"/>
              <c:layout>
                <c:manualLayout>
                  <c:x val="6.5744697035664726E-2"/>
                  <c:y val="-2.3080889847356331E-2"/>
                </c:manualLayout>
              </c:layout>
              <c:spPr/>
              <c:txPr>
                <a:bodyPr/>
                <a:lstStyle/>
                <a:p>
                  <a:pPr>
                    <a:defRPr sz="2400" b="1">
                      <a:solidFill>
                        <a:srgbClr val="FF6699"/>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67-404D-B89B-7A2C52916668}"/>
                </c:ext>
              </c:extLst>
            </c:dLbl>
            <c:dLbl>
              <c:idx val="4"/>
              <c:layout>
                <c:manualLayout>
                  <c:x val="-2.6280988799042351E-2"/>
                  <c:y val="-1.8241941178057441E-2"/>
                </c:manualLayout>
              </c:layout>
              <c:spPr/>
              <c:txPr>
                <a:bodyPr/>
                <a:lstStyle/>
                <a:p>
                  <a:pPr>
                    <a:defRPr sz="2400" b="1">
                      <a:solidFill>
                        <a:srgbClr val="FF0000"/>
                      </a:solidFill>
                      <a:latin typeface="Calibri" pitchFamily="34" charset="0"/>
                      <a:cs typeface="Calibri" pitchFamily="34" charset="0"/>
                    </a:defRPr>
                  </a:pPr>
                  <a:endParaRPr lang="pl-PL"/>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67-404D-B89B-7A2C52916668}"/>
                </c:ext>
              </c:extLst>
            </c:dLbl>
            <c:spPr>
              <a:noFill/>
              <a:ln>
                <a:noFill/>
              </a:ln>
              <a:effectLst/>
            </c:spPr>
            <c:txPr>
              <a:bodyPr/>
              <a:lstStyle/>
              <a:p>
                <a:pPr>
                  <a:defRPr sz="2400" b="1">
                    <a:solidFill>
                      <a:schemeClr val="accent3">
                        <a:lumMod val="50000"/>
                      </a:schemeClr>
                    </a:solidFill>
                    <a:latin typeface="Calibri" pitchFamily="34" charset="0"/>
                    <a:cs typeface="Calibri"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extLst>
          </c:dLbls>
          <c:cat>
            <c:strRef>
              <c:f>Arkusz1!$A$2:$A$6</c:f>
              <c:strCache>
                <c:ptCount val="5"/>
                <c:pt idx="0">
                  <c:v>Bardzo dobrze</c:v>
                </c:pt>
                <c:pt idx="1">
                  <c:v>Raczej dobrze</c:v>
                </c:pt>
                <c:pt idx="2">
                  <c:v>Przeciętnie - ani dobrze, ani źle</c:v>
                </c:pt>
                <c:pt idx="3">
                  <c:v>Raczej źle</c:v>
                </c:pt>
                <c:pt idx="4">
                  <c:v>Bardzo źle</c:v>
                </c:pt>
              </c:strCache>
            </c:strRef>
          </c:cat>
          <c:val>
            <c:numRef>
              <c:f>Arkusz1!$B$2:$B$6</c:f>
              <c:numCache>
                <c:formatCode>0.0%</c:formatCode>
                <c:ptCount val="5"/>
                <c:pt idx="0">
                  <c:v>0.26900000000000002</c:v>
                </c:pt>
                <c:pt idx="1">
                  <c:v>0.433</c:v>
                </c:pt>
                <c:pt idx="2">
                  <c:v>0.29799999999999999</c:v>
                </c:pt>
                <c:pt idx="3">
                  <c:v>0</c:v>
                </c:pt>
                <c:pt idx="4">
                  <c:v>0</c:v>
                </c:pt>
              </c:numCache>
            </c:numRef>
          </c:val>
          <c:extLst>
            <c:ext xmlns:c16="http://schemas.microsoft.com/office/drawing/2014/chart" uri="{C3380CC4-5D6E-409C-BE32-E72D297353CC}">
              <c16:uniqueId val="{0000000A-4A67-404D-B89B-7A2C52916668}"/>
            </c:ext>
          </c:extLst>
        </c:ser>
        <c:dLbls>
          <c:showLegendKey val="0"/>
          <c:showVal val="0"/>
          <c:showCatName val="0"/>
          <c:showSerName val="0"/>
          <c:showPercent val="0"/>
          <c:showBubbleSize val="0"/>
          <c:showLeaderLines val="0"/>
        </c:dLbls>
      </c:pie3DChart>
      <c:spPr>
        <a:noFill/>
        <a:ln w="25374">
          <a:noFill/>
        </a:ln>
      </c:spPr>
    </c:plotArea>
    <c:legend>
      <c:legendPos val="r"/>
      <c:legendEntry>
        <c:idx val="0"/>
        <c:txPr>
          <a:bodyPr/>
          <a:lstStyle/>
          <a:p>
            <a:pPr>
              <a:defRPr sz="2000" b="1">
                <a:solidFill>
                  <a:srgbClr val="008000"/>
                </a:solidFill>
                <a:latin typeface="Calibri" pitchFamily="34" charset="0"/>
                <a:cs typeface="Calibri" pitchFamily="34" charset="0"/>
              </a:defRPr>
            </a:pPr>
            <a:endParaRPr lang="pl-PL"/>
          </a:p>
        </c:txPr>
      </c:legendEntry>
      <c:legendEntry>
        <c:idx val="1"/>
        <c:txPr>
          <a:bodyPr/>
          <a:lstStyle/>
          <a:p>
            <a:pPr>
              <a:defRPr sz="2000" b="1">
                <a:solidFill>
                  <a:srgbClr val="00FF00"/>
                </a:solidFill>
                <a:latin typeface="Calibri" pitchFamily="34" charset="0"/>
                <a:cs typeface="Calibri" pitchFamily="34" charset="0"/>
              </a:defRPr>
            </a:pPr>
            <a:endParaRPr lang="pl-PL"/>
          </a:p>
        </c:txPr>
      </c:legendEntry>
      <c:legendEntry>
        <c:idx val="2"/>
        <c:txPr>
          <a:bodyPr/>
          <a:lstStyle/>
          <a:p>
            <a:pPr>
              <a:defRPr sz="2000" b="1">
                <a:solidFill>
                  <a:schemeClr val="bg1">
                    <a:lumMod val="50000"/>
                  </a:schemeClr>
                </a:solidFill>
                <a:latin typeface="Calibri" pitchFamily="34" charset="0"/>
                <a:cs typeface="Calibri" pitchFamily="34" charset="0"/>
              </a:defRPr>
            </a:pPr>
            <a:endParaRPr lang="pl-PL"/>
          </a:p>
        </c:txPr>
      </c:legendEntry>
      <c:legendEntry>
        <c:idx val="3"/>
        <c:txPr>
          <a:bodyPr/>
          <a:lstStyle/>
          <a:p>
            <a:pPr>
              <a:defRPr sz="2000" b="1">
                <a:solidFill>
                  <a:srgbClr val="FF6699"/>
                </a:solidFill>
                <a:latin typeface="Calibri" pitchFamily="34" charset="0"/>
                <a:cs typeface="Calibri" pitchFamily="34" charset="0"/>
              </a:defRPr>
            </a:pPr>
            <a:endParaRPr lang="pl-PL"/>
          </a:p>
        </c:txPr>
      </c:legendEntry>
      <c:legendEntry>
        <c:idx val="4"/>
        <c:txPr>
          <a:bodyPr/>
          <a:lstStyle/>
          <a:p>
            <a:pPr>
              <a:defRPr sz="2000" b="1">
                <a:solidFill>
                  <a:srgbClr val="FF0000"/>
                </a:solidFill>
                <a:latin typeface="Calibri" pitchFamily="34" charset="0"/>
                <a:cs typeface="Calibri" pitchFamily="34" charset="0"/>
              </a:defRPr>
            </a:pPr>
            <a:endParaRPr lang="pl-PL"/>
          </a:p>
        </c:txPr>
      </c:legendEntry>
      <c:layout>
        <c:manualLayout>
          <c:xMode val="edge"/>
          <c:yMode val="edge"/>
          <c:x val="0.51753446313772922"/>
          <c:y val="0.11396849982456025"/>
          <c:w val="0.48246553686227067"/>
          <c:h val="0.7993167531150952"/>
        </c:manualLayout>
      </c:layout>
      <c:overlay val="0"/>
      <c:txPr>
        <a:bodyPr/>
        <a:lstStyle/>
        <a:p>
          <a:pPr>
            <a:defRPr sz="2000" b="1">
              <a:latin typeface="Calibri" pitchFamily="34" charset="0"/>
              <a:cs typeface="Calibri" pitchFamily="34" charset="0"/>
            </a:defRPr>
          </a:pPr>
          <a:endParaRPr lang="pl-PL"/>
        </a:p>
      </c:txPr>
    </c:legend>
    <c:plotVisOnly val="1"/>
    <c:dispBlanksAs val="zero"/>
    <c:showDLblsOverMax val="0"/>
  </c:chart>
  <c:txPr>
    <a:bodyPr/>
    <a:lstStyle/>
    <a:p>
      <a:pPr>
        <a:defRPr sz="1620"/>
      </a:pPr>
      <a:endParaRPr lang="pl-PL"/>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5">
  <a:schemeClr val="accent2"/>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5">
  <a:schemeClr val="accent2"/>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5">
  <a:schemeClr val="accent2"/>
</cs:colorStyle>
</file>

<file path=ppt/charts/colors18.xml><?xml version="1.0" encoding="utf-8"?>
<cs:colorStyle xmlns:cs="http://schemas.microsoft.com/office/drawing/2012/chartStyle" xmlns:a="http://schemas.openxmlformats.org/drawingml/2006/main" meth="withinLinear" id="15">
  <a:schemeClr val="accent2"/>
</cs:colorStyle>
</file>

<file path=ppt/charts/colors19.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withinLinear" id="15">
  <a:schemeClr val="accent2"/>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solidFill>
        <a:schemeClr val="lt1"/>
      </a:solidFill>
      <a:sp3d/>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9">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styleClr val="auto"/>
    </cs:lnRef>
    <cs:fillRef idx="0">
      <cs:styleClr val="auto"/>
    </cs:fillRef>
    <cs:effectRef idx="0"/>
    <cs:fontRef idx="minor">
      <a:schemeClr val="tx1"/>
    </cs:fontRef>
    <cs:spPr>
      <a:pattFill prst="ltDnDiag">
        <a:fgClr>
          <a:schemeClr val="phClr"/>
        </a:fgClr>
        <a:bgClr>
          <a:schemeClr val="phClr">
            <a:lumMod val="20000"/>
            <a:lumOff val="80000"/>
          </a:schemeClr>
        </a:bgClr>
      </a:pattFill>
      <a:ln>
        <a:solidFill>
          <a:schemeClr val="phClr"/>
        </a:solidFill>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spPr>
      <a:ln w="19050" cap="flat" cmpd="sng" algn="ctr">
        <a:solidFill>
          <a:schemeClr val="tx1">
            <a:lumMod val="25000"/>
            <a:lumOff val="75000"/>
          </a:schemeClr>
        </a:solidFill>
        <a:round/>
      </a:ln>
    </cs:spPr>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52753-82A3-424D-9752-E4AF4261ACA0}" type="doc">
      <dgm:prSet loTypeId="urn:microsoft.com/office/officeart/2005/8/layout/hierarchy3" loCatId="relationship" qsTypeId="urn:microsoft.com/office/officeart/2005/8/quickstyle/3d3" qsCatId="3D" csTypeId="urn:microsoft.com/office/officeart/2005/8/colors/accent6_2" csCatId="accent6" phldr="1"/>
      <dgm:spPr/>
      <dgm:t>
        <a:bodyPr/>
        <a:lstStyle/>
        <a:p>
          <a:endParaRPr lang="pl-PL"/>
        </a:p>
      </dgm:t>
    </dgm:pt>
    <dgm:pt modelId="{F051197D-D67C-45B8-A8E4-3ADEF5534EF7}">
      <dgm:prSet phldrT="[Tekst]" custT="1"/>
      <dgm:spPr>
        <a:xfrm>
          <a:off x="490388" y="714"/>
          <a:ext cx="4211614" cy="535587"/>
        </a:xfrm>
        <a:prstGeom prst="roundRect">
          <a:avLst>
            <a:gd name="adj" fmla="val 10000"/>
          </a:avLst>
        </a:prstGeom>
      </dgm:spPr>
      <dgm:t>
        <a:bodyPr/>
        <a:lstStyle/>
        <a:p>
          <a:pPr>
            <a:buNone/>
          </a:pPr>
          <a:r>
            <a:rPr lang="pl-PL" sz="1800" b="1">
              <a:latin typeface="Calibri"/>
              <a:ea typeface="+mn-ea"/>
              <a:cs typeface="+mn-cs"/>
            </a:rPr>
            <a:t>Triangulacja źródeł danych</a:t>
          </a:r>
        </a:p>
      </dgm:t>
    </dgm:pt>
    <dgm:pt modelId="{862B80A9-FB19-4995-B3F9-5E98CD2F808C}" type="parTrans" cxnId="{63B67BEE-49E7-4990-AF9B-5AA45AD5D7B2}">
      <dgm:prSet/>
      <dgm:spPr/>
      <dgm:t>
        <a:bodyPr/>
        <a:lstStyle/>
        <a:p>
          <a:endParaRPr lang="pl-PL"/>
        </a:p>
      </dgm:t>
    </dgm:pt>
    <dgm:pt modelId="{842D2AA6-2E0D-411F-90AA-6452C9D1C7EA}" type="sibTrans" cxnId="{63B67BEE-49E7-4990-AF9B-5AA45AD5D7B2}">
      <dgm:prSet/>
      <dgm:spPr/>
      <dgm:t>
        <a:bodyPr/>
        <a:lstStyle/>
        <a:p>
          <a:endParaRPr lang="pl-PL"/>
        </a:p>
      </dgm:t>
    </dgm:pt>
    <dgm:pt modelId="{992A96F1-D877-41E0-BF51-7676FC1F36DA}">
      <dgm:prSet phldrT="[Tekst]" custT="1"/>
      <dgm:spPr>
        <a:xfrm>
          <a:off x="1334931" y="689481"/>
          <a:ext cx="3053339" cy="639392"/>
        </a:xfrm>
        <a:prstGeom prst="roundRect">
          <a:avLst>
            <a:gd name="adj" fmla="val 10000"/>
          </a:avLst>
        </a:prstGeom>
        <a:ln>
          <a:solidFill>
            <a:srgbClr val="33CC33"/>
          </a:solidFill>
        </a:ln>
      </dgm:spPr>
      <dgm:t>
        <a:bodyPr/>
        <a:lstStyle/>
        <a:p>
          <a:pPr>
            <a:spcAft>
              <a:spcPts val="0"/>
            </a:spcAft>
            <a:buNone/>
          </a:pPr>
          <a:r>
            <a:rPr lang="pl-PL" sz="1400" b="1" dirty="0">
              <a:solidFill>
                <a:srgbClr val="006600"/>
              </a:solidFill>
              <a:latin typeface="Calibri"/>
              <a:ea typeface="+mn-ea"/>
              <a:cs typeface="+mn-cs"/>
            </a:rPr>
            <a:t>dane zastane - wtórne</a:t>
          </a:r>
        </a:p>
      </dgm:t>
    </dgm:pt>
    <dgm:pt modelId="{1C808CA4-5A79-42E7-8A14-107C33742E76}" type="parTrans" cxnId="{ACEFA786-BD0F-4D98-84F9-F1FD2970AACB}">
      <dgm:prSet/>
      <dgm:spPr>
        <a:xfrm>
          <a:off x="911549" y="536302"/>
          <a:ext cx="423381" cy="472875"/>
        </a:xfrm>
        <a:custGeom>
          <a:avLst/>
          <a:gdLst/>
          <a:ahLst/>
          <a:cxnLst/>
          <a:rect l="0" t="0" r="0" b="0"/>
          <a:pathLst>
            <a:path>
              <a:moveTo>
                <a:pt x="0" y="0"/>
              </a:moveTo>
              <a:lnTo>
                <a:pt x="0" y="597063"/>
              </a:lnTo>
              <a:lnTo>
                <a:pt x="394423" y="597063"/>
              </a:lnTo>
            </a:path>
          </a:pathLst>
        </a:custGeom>
      </dgm:spPr>
      <dgm:t>
        <a:bodyPr/>
        <a:lstStyle/>
        <a:p>
          <a:endParaRPr lang="pl-PL"/>
        </a:p>
      </dgm:t>
    </dgm:pt>
    <dgm:pt modelId="{6AA633D4-7412-4EA5-95EB-C34880BEFD55}" type="sibTrans" cxnId="{ACEFA786-BD0F-4D98-84F9-F1FD2970AACB}">
      <dgm:prSet/>
      <dgm:spPr/>
      <dgm:t>
        <a:bodyPr/>
        <a:lstStyle/>
        <a:p>
          <a:endParaRPr lang="pl-PL"/>
        </a:p>
      </dgm:t>
    </dgm:pt>
    <dgm:pt modelId="{36093E97-5E65-41CF-B217-F05DB7F34CFB}">
      <dgm:prSet phldrT="[Tekst]" custT="1"/>
      <dgm:spPr>
        <a:xfrm>
          <a:off x="1332711" y="1495390"/>
          <a:ext cx="3101789" cy="704169"/>
        </a:xfrm>
        <a:prstGeom prst="roundRect">
          <a:avLst>
            <a:gd name="adj" fmla="val 10000"/>
          </a:avLst>
        </a:prstGeom>
        <a:ln>
          <a:solidFill>
            <a:srgbClr val="33CC33"/>
          </a:solidFill>
        </a:ln>
      </dgm:spPr>
      <dgm:t>
        <a:bodyPr/>
        <a:lstStyle/>
        <a:p>
          <a:pPr>
            <a:spcAft>
              <a:spcPts val="0"/>
            </a:spcAft>
            <a:buNone/>
          </a:pPr>
          <a:r>
            <a:rPr lang="pl-PL" sz="1300" b="1" i="0" dirty="0">
              <a:solidFill>
                <a:srgbClr val="006600"/>
              </a:solidFill>
              <a:latin typeface="Calibri"/>
              <a:ea typeface="+mn-ea"/>
              <a:cs typeface="+mn-cs"/>
            </a:rPr>
            <a:t>porównywanie badań prowadzonych na różnych populacjach, w różnych odcinkach czasowych oraz w różnych miejscach</a:t>
          </a:r>
          <a:endParaRPr lang="pl-PL" sz="1300" b="1" dirty="0">
            <a:solidFill>
              <a:srgbClr val="006600"/>
            </a:solidFill>
            <a:latin typeface="Calibri"/>
            <a:ea typeface="+mn-ea"/>
            <a:cs typeface="+mn-cs"/>
          </a:endParaRPr>
        </a:p>
      </dgm:t>
    </dgm:pt>
    <dgm:pt modelId="{996603C1-9ECE-4A88-9A9D-0274C1AE6975}" type="parTrans" cxnId="{2B90DE2B-CD7D-4B8F-BF65-8DE97008EE21}">
      <dgm:prSet/>
      <dgm:spPr>
        <a:xfrm>
          <a:off x="911549" y="536302"/>
          <a:ext cx="421161" cy="1311173"/>
        </a:xfrm>
        <a:custGeom>
          <a:avLst/>
          <a:gdLst/>
          <a:ahLst/>
          <a:cxnLst/>
          <a:rect l="0" t="0" r="0" b="0"/>
          <a:pathLst>
            <a:path>
              <a:moveTo>
                <a:pt x="0" y="0"/>
              </a:moveTo>
              <a:lnTo>
                <a:pt x="0" y="1614622"/>
              </a:lnTo>
              <a:lnTo>
                <a:pt x="391620" y="1614622"/>
              </a:lnTo>
            </a:path>
          </a:pathLst>
        </a:custGeom>
      </dgm:spPr>
      <dgm:t>
        <a:bodyPr/>
        <a:lstStyle/>
        <a:p>
          <a:endParaRPr lang="pl-PL">
            <a:solidFill>
              <a:schemeClr val="accent1">
                <a:lumMod val="75000"/>
              </a:schemeClr>
            </a:solidFill>
          </a:endParaRPr>
        </a:p>
      </dgm:t>
    </dgm:pt>
    <dgm:pt modelId="{79BC6B18-3C1C-45E1-9C26-68194857FC44}" type="sibTrans" cxnId="{2B90DE2B-CD7D-4B8F-BF65-8DE97008EE21}">
      <dgm:prSet/>
      <dgm:spPr/>
      <dgm:t>
        <a:bodyPr/>
        <a:lstStyle/>
        <a:p>
          <a:endParaRPr lang="pl-PL"/>
        </a:p>
      </dgm:t>
    </dgm:pt>
    <dgm:pt modelId="{D8354A32-8E4E-4FB1-A921-11BB75DE5D25}">
      <dgm:prSet phldrT="[Tekst]" custT="1"/>
      <dgm:spPr>
        <a:xfrm>
          <a:off x="5021698" y="714"/>
          <a:ext cx="3661122" cy="571942"/>
        </a:xfrm>
        <a:prstGeom prst="roundRect">
          <a:avLst>
            <a:gd name="adj" fmla="val 10000"/>
          </a:avLst>
        </a:prstGeom>
      </dgm:spPr>
      <dgm:t>
        <a:bodyPr/>
        <a:lstStyle/>
        <a:p>
          <a:pPr>
            <a:buNone/>
          </a:pPr>
          <a:r>
            <a:rPr lang="pl-PL" sz="1800" b="1">
              <a:latin typeface="Calibri"/>
              <a:ea typeface="+mn-ea"/>
              <a:cs typeface="+mn-cs"/>
            </a:rPr>
            <a:t>Triangulacja metod badawczych</a:t>
          </a:r>
        </a:p>
      </dgm:t>
    </dgm:pt>
    <dgm:pt modelId="{FBACC14C-2EFB-45F3-8E6D-C7C759824B40}" type="parTrans" cxnId="{84D6104C-E426-42CA-A7AD-930B572AECB2}">
      <dgm:prSet/>
      <dgm:spPr/>
      <dgm:t>
        <a:bodyPr/>
        <a:lstStyle/>
        <a:p>
          <a:endParaRPr lang="pl-PL"/>
        </a:p>
      </dgm:t>
    </dgm:pt>
    <dgm:pt modelId="{A64B2D1B-B703-46F0-AB00-7D4A9A19A503}" type="sibTrans" cxnId="{84D6104C-E426-42CA-A7AD-930B572AECB2}">
      <dgm:prSet/>
      <dgm:spPr/>
      <dgm:t>
        <a:bodyPr/>
        <a:lstStyle/>
        <a:p>
          <a:endParaRPr lang="pl-PL"/>
        </a:p>
      </dgm:t>
    </dgm:pt>
    <dgm:pt modelId="{DE13897C-4989-49A2-B88E-865CA7052131}">
      <dgm:prSet phldrT="[Tekst]" custT="1"/>
      <dgm:spPr>
        <a:xfrm>
          <a:off x="5753923" y="732506"/>
          <a:ext cx="2691555" cy="639392"/>
        </a:xfrm>
        <a:prstGeom prst="roundRect">
          <a:avLst>
            <a:gd name="adj" fmla="val 10000"/>
          </a:avLst>
        </a:prstGeom>
        <a:ln>
          <a:solidFill>
            <a:srgbClr val="33CC33"/>
          </a:solidFill>
        </a:ln>
      </dgm:spPr>
      <dgm:t>
        <a:bodyPr/>
        <a:lstStyle/>
        <a:p>
          <a:pPr>
            <a:buNone/>
          </a:pPr>
          <a:r>
            <a:rPr lang="pl-PL" sz="1400" b="1" dirty="0">
              <a:solidFill>
                <a:srgbClr val="006600"/>
              </a:solidFill>
              <a:latin typeface="Calibri"/>
              <a:ea typeface="+mn-ea"/>
              <a:cs typeface="+mn-cs"/>
            </a:rPr>
            <a:t>badanie jakościowe</a:t>
          </a:r>
          <a:endParaRPr lang="pl-PL" sz="1400" dirty="0">
            <a:solidFill>
              <a:srgbClr val="006600"/>
            </a:solidFill>
            <a:latin typeface="Calibri"/>
            <a:ea typeface="+mn-ea"/>
            <a:cs typeface="+mn-cs"/>
          </a:endParaRPr>
        </a:p>
      </dgm:t>
    </dgm:pt>
    <dgm:pt modelId="{A4F87A60-1892-421E-9956-FC6C69983CD8}" type="parTrans" cxnId="{70A52CDC-D677-4F2D-8516-ECE0DB4E8D98}">
      <dgm:prSet/>
      <dgm:spPr>
        <a:xfrm>
          <a:off x="5387811" y="572657"/>
          <a:ext cx="366112" cy="479544"/>
        </a:xfrm>
        <a:custGeom>
          <a:avLst/>
          <a:gdLst/>
          <a:ahLst/>
          <a:cxnLst/>
          <a:rect l="0" t="0" r="0" b="0"/>
          <a:pathLst>
            <a:path>
              <a:moveTo>
                <a:pt x="0" y="0"/>
              </a:moveTo>
              <a:lnTo>
                <a:pt x="0" y="605483"/>
              </a:lnTo>
              <a:lnTo>
                <a:pt x="389346" y="605483"/>
              </a:lnTo>
            </a:path>
          </a:pathLst>
        </a:custGeom>
      </dgm:spPr>
      <dgm:t>
        <a:bodyPr/>
        <a:lstStyle/>
        <a:p>
          <a:endParaRPr lang="pl-PL"/>
        </a:p>
      </dgm:t>
    </dgm:pt>
    <dgm:pt modelId="{EEAB61B8-36B0-4795-B6FC-6F4D3B1899F2}" type="sibTrans" cxnId="{70A52CDC-D677-4F2D-8516-ECE0DB4E8D98}">
      <dgm:prSet/>
      <dgm:spPr/>
      <dgm:t>
        <a:bodyPr/>
        <a:lstStyle/>
        <a:p>
          <a:endParaRPr lang="pl-PL"/>
        </a:p>
      </dgm:t>
    </dgm:pt>
    <dgm:pt modelId="{FCC620A4-06EA-4C31-BE6A-3AFF84AD8AF7}">
      <dgm:prSet phldrT="[Tekst]" custT="1"/>
      <dgm:spPr>
        <a:xfrm>
          <a:off x="5753923" y="1531746"/>
          <a:ext cx="2784456" cy="649891"/>
        </a:xfrm>
        <a:prstGeom prst="roundRect">
          <a:avLst>
            <a:gd name="adj" fmla="val 10000"/>
          </a:avLst>
        </a:prstGeom>
        <a:ln>
          <a:solidFill>
            <a:srgbClr val="33CC33"/>
          </a:solidFill>
        </a:ln>
      </dgm:spPr>
      <dgm:t>
        <a:bodyPr/>
        <a:lstStyle/>
        <a:p>
          <a:pPr>
            <a:buNone/>
          </a:pPr>
          <a:r>
            <a:rPr lang="pl-PL" sz="1400" b="1" dirty="0">
              <a:solidFill>
                <a:srgbClr val="006600"/>
              </a:solidFill>
              <a:latin typeface="Calibri"/>
              <a:ea typeface="+mn-ea"/>
              <a:cs typeface="+mn-cs"/>
            </a:rPr>
            <a:t>badanie ilościowe</a:t>
          </a:r>
          <a:endParaRPr lang="pl-PL" sz="1400" dirty="0">
            <a:solidFill>
              <a:srgbClr val="006600"/>
            </a:solidFill>
            <a:latin typeface="Calibri"/>
            <a:ea typeface="+mn-ea"/>
            <a:cs typeface="+mn-cs"/>
          </a:endParaRPr>
        </a:p>
      </dgm:t>
    </dgm:pt>
    <dgm:pt modelId="{313B0C0F-E97F-47B8-B372-18FFE330F89C}" type="parTrans" cxnId="{3D7811F0-AF41-4925-BA9D-261162B55BF8}">
      <dgm:prSet/>
      <dgm:spPr>
        <a:xfrm>
          <a:off x="5387811" y="572657"/>
          <a:ext cx="366112" cy="1284034"/>
        </a:xfrm>
        <a:custGeom>
          <a:avLst/>
          <a:gdLst/>
          <a:ahLst/>
          <a:cxnLst/>
          <a:rect l="0" t="0" r="0" b="0"/>
          <a:pathLst>
            <a:path>
              <a:moveTo>
                <a:pt x="0" y="0"/>
              </a:moveTo>
              <a:lnTo>
                <a:pt x="0" y="1614622"/>
              </a:lnTo>
              <a:lnTo>
                <a:pt x="389346" y="1614622"/>
              </a:lnTo>
            </a:path>
          </a:pathLst>
        </a:custGeom>
      </dgm:spPr>
      <dgm:t>
        <a:bodyPr/>
        <a:lstStyle/>
        <a:p>
          <a:endParaRPr lang="pl-PL">
            <a:solidFill>
              <a:schemeClr val="accent1">
                <a:lumMod val="75000"/>
              </a:schemeClr>
            </a:solidFill>
          </a:endParaRPr>
        </a:p>
      </dgm:t>
    </dgm:pt>
    <dgm:pt modelId="{BD8DEB72-94B9-4BB4-AB93-2DE8D5886DFE}" type="sibTrans" cxnId="{3D7811F0-AF41-4925-BA9D-261162B55BF8}">
      <dgm:prSet/>
      <dgm:spPr/>
      <dgm:t>
        <a:bodyPr/>
        <a:lstStyle/>
        <a:p>
          <a:endParaRPr lang="pl-PL"/>
        </a:p>
      </dgm:t>
    </dgm:pt>
    <dgm:pt modelId="{67E880A8-11C0-4D68-8731-7213531402F4}" type="pres">
      <dgm:prSet presAssocID="{BD252753-82A3-424D-9752-E4AF4261ACA0}" presName="diagram" presStyleCnt="0">
        <dgm:presLayoutVars>
          <dgm:chPref val="1"/>
          <dgm:dir/>
          <dgm:animOne val="branch"/>
          <dgm:animLvl val="lvl"/>
          <dgm:resizeHandles/>
        </dgm:presLayoutVars>
      </dgm:prSet>
      <dgm:spPr/>
    </dgm:pt>
    <dgm:pt modelId="{57E3505A-8AD1-4E80-9B69-D84CA1B8076E}" type="pres">
      <dgm:prSet presAssocID="{F051197D-D67C-45B8-A8E4-3ADEF5534EF7}" presName="root" presStyleCnt="0"/>
      <dgm:spPr/>
    </dgm:pt>
    <dgm:pt modelId="{EA23093E-39FE-4DFD-92C4-C799E5BA5748}" type="pres">
      <dgm:prSet presAssocID="{F051197D-D67C-45B8-A8E4-3ADEF5534EF7}" presName="rootComposite" presStyleCnt="0"/>
      <dgm:spPr/>
    </dgm:pt>
    <dgm:pt modelId="{05B85158-87E8-420D-9ADF-8B8366BF501B}" type="pres">
      <dgm:prSet presAssocID="{F051197D-D67C-45B8-A8E4-3ADEF5534EF7}" presName="rootText" presStyleLbl="node1" presStyleIdx="0" presStyleCnt="2" custScaleX="329345" custScaleY="83765"/>
      <dgm:spPr>
        <a:prstGeom prst="roundRect">
          <a:avLst>
            <a:gd name="adj" fmla="val 10000"/>
          </a:avLst>
        </a:prstGeom>
      </dgm:spPr>
    </dgm:pt>
    <dgm:pt modelId="{D98A1A0F-34B9-4AA3-81DE-63725A1A9F79}" type="pres">
      <dgm:prSet presAssocID="{F051197D-D67C-45B8-A8E4-3ADEF5534EF7}" presName="rootConnector" presStyleLbl="node1" presStyleIdx="0" presStyleCnt="2"/>
      <dgm:spPr/>
    </dgm:pt>
    <dgm:pt modelId="{613BAF5E-EECD-4B5C-BFD5-B9A20460BB0B}" type="pres">
      <dgm:prSet presAssocID="{F051197D-D67C-45B8-A8E4-3ADEF5534EF7}" presName="childShape" presStyleCnt="0"/>
      <dgm:spPr/>
    </dgm:pt>
    <dgm:pt modelId="{89C09D8E-1AFF-4717-BA20-C5F888B72E20}" type="pres">
      <dgm:prSet presAssocID="{1C808CA4-5A79-42E7-8A14-107C33742E76}" presName="Name13" presStyleLbl="parChTrans1D2" presStyleIdx="0" presStyleCnt="4"/>
      <dgm:spPr>
        <a:custGeom>
          <a:avLst/>
          <a:gdLst/>
          <a:ahLst/>
          <a:cxnLst/>
          <a:rect l="0" t="0" r="0" b="0"/>
          <a:pathLst>
            <a:path>
              <a:moveTo>
                <a:pt x="0" y="0"/>
              </a:moveTo>
              <a:lnTo>
                <a:pt x="0" y="597063"/>
              </a:lnTo>
              <a:lnTo>
                <a:pt x="394423" y="597063"/>
              </a:lnTo>
            </a:path>
          </a:pathLst>
        </a:custGeom>
      </dgm:spPr>
    </dgm:pt>
    <dgm:pt modelId="{9B224057-47DB-4B64-9EA8-30B2F011237C}" type="pres">
      <dgm:prSet presAssocID="{992A96F1-D877-41E0-BF51-7676FC1F36DA}" presName="childText" presStyleLbl="bgAcc1" presStyleIdx="0" presStyleCnt="4" custScaleX="298461" custLinFactNeighborX="-6754" custLinFactNeighborY="35301">
        <dgm:presLayoutVars>
          <dgm:bulletEnabled val="1"/>
        </dgm:presLayoutVars>
      </dgm:prSet>
      <dgm:spPr>
        <a:prstGeom prst="roundRect">
          <a:avLst>
            <a:gd name="adj" fmla="val 10000"/>
          </a:avLst>
        </a:prstGeom>
      </dgm:spPr>
    </dgm:pt>
    <dgm:pt modelId="{DC72B44E-2B80-4833-A970-6A83137E90B6}" type="pres">
      <dgm:prSet presAssocID="{996603C1-9ECE-4A88-9A9D-0274C1AE6975}" presName="Name13" presStyleLbl="parChTrans1D2" presStyleIdx="1" presStyleCnt="4"/>
      <dgm:spPr>
        <a:custGeom>
          <a:avLst/>
          <a:gdLst/>
          <a:ahLst/>
          <a:cxnLst/>
          <a:rect l="0" t="0" r="0" b="0"/>
          <a:pathLst>
            <a:path>
              <a:moveTo>
                <a:pt x="0" y="0"/>
              </a:moveTo>
              <a:lnTo>
                <a:pt x="0" y="1614622"/>
              </a:lnTo>
              <a:lnTo>
                <a:pt x="391620" y="1614622"/>
              </a:lnTo>
            </a:path>
          </a:pathLst>
        </a:custGeom>
      </dgm:spPr>
    </dgm:pt>
    <dgm:pt modelId="{4FA3A146-EF4F-484A-A86C-999DE6FE6842}" type="pres">
      <dgm:prSet presAssocID="{36093E97-5E65-41CF-B217-F05DB7F34CFB}" presName="childText" presStyleLbl="bgAcc1" presStyleIdx="1" presStyleCnt="4" custScaleX="303197" custScaleY="130109" custLinFactNeighborX="860" custLinFactNeighborY="58073">
        <dgm:presLayoutVars>
          <dgm:bulletEnabled val="1"/>
        </dgm:presLayoutVars>
      </dgm:prSet>
      <dgm:spPr>
        <a:prstGeom prst="roundRect">
          <a:avLst>
            <a:gd name="adj" fmla="val 10000"/>
          </a:avLst>
        </a:prstGeom>
      </dgm:spPr>
    </dgm:pt>
    <dgm:pt modelId="{22927E1B-AB75-450C-92AE-5BDEDF4C3CC7}" type="pres">
      <dgm:prSet presAssocID="{D8354A32-8E4E-4FB1-A921-11BB75DE5D25}" presName="root" presStyleCnt="0"/>
      <dgm:spPr/>
    </dgm:pt>
    <dgm:pt modelId="{15941F6D-8752-4662-B100-E2D61D84E208}" type="pres">
      <dgm:prSet presAssocID="{D8354A32-8E4E-4FB1-A921-11BB75DE5D25}" presName="rootComposite" presStyleCnt="0"/>
      <dgm:spPr/>
    </dgm:pt>
    <dgm:pt modelId="{FF793E4A-2C97-482F-BD67-6A6AE4582B98}" type="pres">
      <dgm:prSet presAssocID="{D8354A32-8E4E-4FB1-A921-11BB75DE5D25}" presName="rootText" presStyleLbl="node1" presStyleIdx="1" presStyleCnt="2" custScaleX="286297" custScaleY="89451"/>
      <dgm:spPr>
        <a:prstGeom prst="roundRect">
          <a:avLst>
            <a:gd name="adj" fmla="val 10000"/>
          </a:avLst>
        </a:prstGeom>
      </dgm:spPr>
    </dgm:pt>
    <dgm:pt modelId="{12FF5712-2C23-4287-807C-5F2C37E52409}" type="pres">
      <dgm:prSet presAssocID="{D8354A32-8E4E-4FB1-A921-11BB75DE5D25}" presName="rootConnector" presStyleLbl="node1" presStyleIdx="1" presStyleCnt="2"/>
      <dgm:spPr/>
    </dgm:pt>
    <dgm:pt modelId="{3937CEEC-ED92-4094-B6D7-2B43B1EB489B}" type="pres">
      <dgm:prSet presAssocID="{D8354A32-8E4E-4FB1-A921-11BB75DE5D25}" presName="childShape" presStyleCnt="0"/>
      <dgm:spPr/>
    </dgm:pt>
    <dgm:pt modelId="{305F90B1-E8F7-418A-8CE7-385673FF584C}" type="pres">
      <dgm:prSet presAssocID="{A4F87A60-1892-421E-9956-FC6C69983CD8}" presName="Name13" presStyleLbl="parChTrans1D2" presStyleIdx="2" presStyleCnt="4"/>
      <dgm:spPr>
        <a:custGeom>
          <a:avLst/>
          <a:gdLst/>
          <a:ahLst/>
          <a:cxnLst/>
          <a:rect l="0" t="0" r="0" b="0"/>
          <a:pathLst>
            <a:path>
              <a:moveTo>
                <a:pt x="0" y="0"/>
              </a:moveTo>
              <a:lnTo>
                <a:pt x="0" y="605483"/>
              </a:lnTo>
              <a:lnTo>
                <a:pt x="389346" y="605483"/>
              </a:lnTo>
            </a:path>
          </a:pathLst>
        </a:custGeom>
      </dgm:spPr>
    </dgm:pt>
    <dgm:pt modelId="{F1F1D7D9-D633-40A6-B4FC-5D962EA3F13E}" type="pres">
      <dgm:prSet presAssocID="{DE13897C-4989-49A2-B88E-865CA7052131}" presName="childText" presStyleLbl="bgAcc1" presStyleIdx="2" presStyleCnt="4" custScaleX="263097" custLinFactNeighborX="760" custLinFactNeighborY="29615">
        <dgm:presLayoutVars>
          <dgm:bulletEnabled val="1"/>
        </dgm:presLayoutVars>
      </dgm:prSet>
      <dgm:spPr>
        <a:prstGeom prst="roundRect">
          <a:avLst>
            <a:gd name="adj" fmla="val 10000"/>
          </a:avLst>
        </a:prstGeom>
      </dgm:spPr>
    </dgm:pt>
    <dgm:pt modelId="{4DA398E4-FBEE-423C-BFA7-1C7AB0091539}" type="pres">
      <dgm:prSet presAssocID="{313B0C0F-E97F-47B8-B372-18FFE330F89C}" presName="Name13" presStyleLbl="parChTrans1D2" presStyleIdx="3" presStyleCnt="4"/>
      <dgm:spPr>
        <a:custGeom>
          <a:avLst/>
          <a:gdLst/>
          <a:ahLst/>
          <a:cxnLst/>
          <a:rect l="0" t="0" r="0" b="0"/>
          <a:pathLst>
            <a:path>
              <a:moveTo>
                <a:pt x="0" y="0"/>
              </a:moveTo>
              <a:lnTo>
                <a:pt x="0" y="1614622"/>
              </a:lnTo>
              <a:lnTo>
                <a:pt x="389346" y="1614622"/>
              </a:lnTo>
            </a:path>
          </a:pathLst>
        </a:custGeom>
      </dgm:spPr>
    </dgm:pt>
    <dgm:pt modelId="{D2C3BE55-CB72-4791-8092-24B688F28275}" type="pres">
      <dgm:prSet presAssocID="{FCC620A4-06EA-4C31-BE6A-3AFF84AD8AF7}" presName="childText" presStyleLbl="bgAcc1" presStyleIdx="3" presStyleCnt="4" custScaleX="272178" custScaleY="101642" custLinFactNeighborX="-6821" custLinFactNeighborY="64517">
        <dgm:presLayoutVars>
          <dgm:bulletEnabled val="1"/>
        </dgm:presLayoutVars>
      </dgm:prSet>
      <dgm:spPr>
        <a:prstGeom prst="roundRect">
          <a:avLst>
            <a:gd name="adj" fmla="val 10000"/>
          </a:avLst>
        </a:prstGeom>
      </dgm:spPr>
    </dgm:pt>
  </dgm:ptLst>
  <dgm:cxnLst>
    <dgm:cxn modelId="{2B2C500C-772B-4758-8A15-9F058A622F56}" type="presOf" srcId="{BD252753-82A3-424D-9752-E4AF4261ACA0}" destId="{67E880A8-11C0-4D68-8731-7213531402F4}" srcOrd="0" destOrd="0" presId="urn:microsoft.com/office/officeart/2005/8/layout/hierarchy3"/>
    <dgm:cxn modelId="{86723B21-A15A-46E5-A28A-E90A1EF1ECAC}" type="presOf" srcId="{992A96F1-D877-41E0-BF51-7676FC1F36DA}" destId="{9B224057-47DB-4B64-9EA8-30B2F011237C}" srcOrd="0" destOrd="0" presId="urn:microsoft.com/office/officeart/2005/8/layout/hierarchy3"/>
    <dgm:cxn modelId="{2B90DE2B-CD7D-4B8F-BF65-8DE97008EE21}" srcId="{F051197D-D67C-45B8-A8E4-3ADEF5534EF7}" destId="{36093E97-5E65-41CF-B217-F05DB7F34CFB}" srcOrd="1" destOrd="0" parTransId="{996603C1-9ECE-4A88-9A9D-0274C1AE6975}" sibTransId="{79BC6B18-3C1C-45E1-9C26-68194857FC44}"/>
    <dgm:cxn modelId="{2934182C-749F-41D5-B828-B423ECE430C1}" type="presOf" srcId="{DE13897C-4989-49A2-B88E-865CA7052131}" destId="{F1F1D7D9-D633-40A6-B4FC-5D962EA3F13E}" srcOrd="0" destOrd="0" presId="urn:microsoft.com/office/officeart/2005/8/layout/hierarchy3"/>
    <dgm:cxn modelId="{8E775A36-77C6-48EA-A8EA-4E595B963CE0}" type="presOf" srcId="{1C808CA4-5A79-42E7-8A14-107C33742E76}" destId="{89C09D8E-1AFF-4717-BA20-C5F888B72E20}" srcOrd="0" destOrd="0" presId="urn:microsoft.com/office/officeart/2005/8/layout/hierarchy3"/>
    <dgm:cxn modelId="{8073493B-6BC7-4AA7-B01A-FD38E6D0F5BB}" type="presOf" srcId="{A4F87A60-1892-421E-9956-FC6C69983CD8}" destId="{305F90B1-E8F7-418A-8CE7-385673FF584C}" srcOrd="0" destOrd="0" presId="urn:microsoft.com/office/officeart/2005/8/layout/hierarchy3"/>
    <dgm:cxn modelId="{43DEFE66-7A97-4A73-A93B-03AE2A201D87}" type="presOf" srcId="{D8354A32-8E4E-4FB1-A921-11BB75DE5D25}" destId="{FF793E4A-2C97-482F-BD67-6A6AE4582B98}" srcOrd="0" destOrd="0" presId="urn:microsoft.com/office/officeart/2005/8/layout/hierarchy3"/>
    <dgm:cxn modelId="{84D6104C-E426-42CA-A7AD-930B572AECB2}" srcId="{BD252753-82A3-424D-9752-E4AF4261ACA0}" destId="{D8354A32-8E4E-4FB1-A921-11BB75DE5D25}" srcOrd="1" destOrd="0" parTransId="{FBACC14C-2EFB-45F3-8E6D-C7C759824B40}" sibTransId="{A64B2D1B-B703-46F0-AB00-7D4A9A19A503}"/>
    <dgm:cxn modelId="{CF55E879-ADBA-41CD-9AE9-02BBDECD935B}" type="presOf" srcId="{FCC620A4-06EA-4C31-BE6A-3AFF84AD8AF7}" destId="{D2C3BE55-CB72-4791-8092-24B688F28275}" srcOrd="0" destOrd="0" presId="urn:microsoft.com/office/officeart/2005/8/layout/hierarchy3"/>
    <dgm:cxn modelId="{BB7FE582-F20F-41E3-A4A7-8C90C0F480CE}" type="presOf" srcId="{F051197D-D67C-45B8-A8E4-3ADEF5534EF7}" destId="{05B85158-87E8-420D-9ADF-8B8366BF501B}" srcOrd="0" destOrd="0" presId="urn:microsoft.com/office/officeart/2005/8/layout/hierarchy3"/>
    <dgm:cxn modelId="{09DF8484-B73A-42FA-B8F1-9AFFA2916E6C}" type="presOf" srcId="{36093E97-5E65-41CF-B217-F05DB7F34CFB}" destId="{4FA3A146-EF4F-484A-A86C-999DE6FE6842}" srcOrd="0" destOrd="0" presId="urn:microsoft.com/office/officeart/2005/8/layout/hierarchy3"/>
    <dgm:cxn modelId="{ACEFA786-BD0F-4D98-84F9-F1FD2970AACB}" srcId="{F051197D-D67C-45B8-A8E4-3ADEF5534EF7}" destId="{992A96F1-D877-41E0-BF51-7676FC1F36DA}" srcOrd="0" destOrd="0" parTransId="{1C808CA4-5A79-42E7-8A14-107C33742E76}" sibTransId="{6AA633D4-7412-4EA5-95EB-C34880BEFD55}"/>
    <dgm:cxn modelId="{60D501AE-0697-4082-969C-02DBC530CCBA}" type="presOf" srcId="{996603C1-9ECE-4A88-9A9D-0274C1AE6975}" destId="{DC72B44E-2B80-4833-A970-6A83137E90B6}" srcOrd="0" destOrd="0" presId="urn:microsoft.com/office/officeart/2005/8/layout/hierarchy3"/>
    <dgm:cxn modelId="{41C9FCB6-A1C1-4477-9952-297BA027AC4F}" type="presOf" srcId="{F051197D-D67C-45B8-A8E4-3ADEF5534EF7}" destId="{D98A1A0F-34B9-4AA3-81DE-63725A1A9F79}" srcOrd="1" destOrd="0" presId="urn:microsoft.com/office/officeart/2005/8/layout/hierarchy3"/>
    <dgm:cxn modelId="{70A52CDC-D677-4F2D-8516-ECE0DB4E8D98}" srcId="{D8354A32-8E4E-4FB1-A921-11BB75DE5D25}" destId="{DE13897C-4989-49A2-B88E-865CA7052131}" srcOrd="0" destOrd="0" parTransId="{A4F87A60-1892-421E-9956-FC6C69983CD8}" sibTransId="{EEAB61B8-36B0-4795-B6FC-6F4D3B1899F2}"/>
    <dgm:cxn modelId="{FFC20BE6-5BA3-4D8A-BF5A-FC054448ADA1}" type="presOf" srcId="{D8354A32-8E4E-4FB1-A921-11BB75DE5D25}" destId="{12FF5712-2C23-4287-807C-5F2C37E52409}" srcOrd="1" destOrd="0" presId="urn:microsoft.com/office/officeart/2005/8/layout/hierarchy3"/>
    <dgm:cxn modelId="{50D7C8E7-5BAC-4514-8266-143C761AC714}" type="presOf" srcId="{313B0C0F-E97F-47B8-B372-18FFE330F89C}" destId="{4DA398E4-FBEE-423C-BFA7-1C7AB0091539}" srcOrd="0" destOrd="0" presId="urn:microsoft.com/office/officeart/2005/8/layout/hierarchy3"/>
    <dgm:cxn modelId="{63B67BEE-49E7-4990-AF9B-5AA45AD5D7B2}" srcId="{BD252753-82A3-424D-9752-E4AF4261ACA0}" destId="{F051197D-D67C-45B8-A8E4-3ADEF5534EF7}" srcOrd="0" destOrd="0" parTransId="{862B80A9-FB19-4995-B3F9-5E98CD2F808C}" sibTransId="{842D2AA6-2E0D-411F-90AA-6452C9D1C7EA}"/>
    <dgm:cxn modelId="{3D7811F0-AF41-4925-BA9D-261162B55BF8}" srcId="{D8354A32-8E4E-4FB1-A921-11BB75DE5D25}" destId="{FCC620A4-06EA-4C31-BE6A-3AFF84AD8AF7}" srcOrd="1" destOrd="0" parTransId="{313B0C0F-E97F-47B8-B372-18FFE330F89C}" sibTransId="{BD8DEB72-94B9-4BB4-AB93-2DE8D5886DFE}"/>
    <dgm:cxn modelId="{A6731F6C-80AB-409E-8F7D-6AD46B0F3F94}" type="presParOf" srcId="{67E880A8-11C0-4D68-8731-7213531402F4}" destId="{57E3505A-8AD1-4E80-9B69-D84CA1B8076E}" srcOrd="0" destOrd="0" presId="urn:microsoft.com/office/officeart/2005/8/layout/hierarchy3"/>
    <dgm:cxn modelId="{497BCFF1-F659-4102-8B64-573AA1159F71}" type="presParOf" srcId="{57E3505A-8AD1-4E80-9B69-D84CA1B8076E}" destId="{EA23093E-39FE-4DFD-92C4-C799E5BA5748}" srcOrd="0" destOrd="0" presId="urn:microsoft.com/office/officeart/2005/8/layout/hierarchy3"/>
    <dgm:cxn modelId="{81167DF3-7A4D-41FE-B7E4-64D002301AA4}" type="presParOf" srcId="{EA23093E-39FE-4DFD-92C4-C799E5BA5748}" destId="{05B85158-87E8-420D-9ADF-8B8366BF501B}" srcOrd="0" destOrd="0" presId="urn:microsoft.com/office/officeart/2005/8/layout/hierarchy3"/>
    <dgm:cxn modelId="{9CC519C4-A0B4-496F-9DAC-3C45AF61227E}" type="presParOf" srcId="{EA23093E-39FE-4DFD-92C4-C799E5BA5748}" destId="{D98A1A0F-34B9-4AA3-81DE-63725A1A9F79}" srcOrd="1" destOrd="0" presId="urn:microsoft.com/office/officeart/2005/8/layout/hierarchy3"/>
    <dgm:cxn modelId="{78A0426F-811D-4DC2-B772-FA47844E87D0}" type="presParOf" srcId="{57E3505A-8AD1-4E80-9B69-D84CA1B8076E}" destId="{613BAF5E-EECD-4B5C-BFD5-B9A20460BB0B}" srcOrd="1" destOrd="0" presId="urn:microsoft.com/office/officeart/2005/8/layout/hierarchy3"/>
    <dgm:cxn modelId="{159895E7-807C-4B85-9441-8710E6FDD0AC}" type="presParOf" srcId="{613BAF5E-EECD-4B5C-BFD5-B9A20460BB0B}" destId="{89C09D8E-1AFF-4717-BA20-C5F888B72E20}" srcOrd="0" destOrd="0" presId="urn:microsoft.com/office/officeart/2005/8/layout/hierarchy3"/>
    <dgm:cxn modelId="{795AEDE5-A2EE-402E-AEB7-BE00F6B3E881}" type="presParOf" srcId="{613BAF5E-EECD-4B5C-BFD5-B9A20460BB0B}" destId="{9B224057-47DB-4B64-9EA8-30B2F011237C}" srcOrd="1" destOrd="0" presId="urn:microsoft.com/office/officeart/2005/8/layout/hierarchy3"/>
    <dgm:cxn modelId="{2B55E6F9-8BFD-4DB6-9AB9-3673496EF9CE}" type="presParOf" srcId="{613BAF5E-EECD-4B5C-BFD5-B9A20460BB0B}" destId="{DC72B44E-2B80-4833-A970-6A83137E90B6}" srcOrd="2" destOrd="0" presId="urn:microsoft.com/office/officeart/2005/8/layout/hierarchy3"/>
    <dgm:cxn modelId="{68D70FC0-664A-4A96-84B5-197DF62612F7}" type="presParOf" srcId="{613BAF5E-EECD-4B5C-BFD5-B9A20460BB0B}" destId="{4FA3A146-EF4F-484A-A86C-999DE6FE6842}" srcOrd="3" destOrd="0" presId="urn:microsoft.com/office/officeart/2005/8/layout/hierarchy3"/>
    <dgm:cxn modelId="{F60B0D95-6B55-46B3-B1C4-80290EF3ECC3}" type="presParOf" srcId="{67E880A8-11C0-4D68-8731-7213531402F4}" destId="{22927E1B-AB75-450C-92AE-5BDEDF4C3CC7}" srcOrd="1" destOrd="0" presId="urn:microsoft.com/office/officeart/2005/8/layout/hierarchy3"/>
    <dgm:cxn modelId="{D2A0B96B-E7CD-411E-8E77-B2BCEE1A252F}" type="presParOf" srcId="{22927E1B-AB75-450C-92AE-5BDEDF4C3CC7}" destId="{15941F6D-8752-4662-B100-E2D61D84E208}" srcOrd="0" destOrd="0" presId="urn:microsoft.com/office/officeart/2005/8/layout/hierarchy3"/>
    <dgm:cxn modelId="{9C5589ED-840D-4479-BA19-0E0A5A4DADAD}" type="presParOf" srcId="{15941F6D-8752-4662-B100-E2D61D84E208}" destId="{FF793E4A-2C97-482F-BD67-6A6AE4582B98}" srcOrd="0" destOrd="0" presId="urn:microsoft.com/office/officeart/2005/8/layout/hierarchy3"/>
    <dgm:cxn modelId="{EDB41760-8D01-4711-85D7-2CA885A82481}" type="presParOf" srcId="{15941F6D-8752-4662-B100-E2D61D84E208}" destId="{12FF5712-2C23-4287-807C-5F2C37E52409}" srcOrd="1" destOrd="0" presId="urn:microsoft.com/office/officeart/2005/8/layout/hierarchy3"/>
    <dgm:cxn modelId="{0FC8956E-D4C9-4699-AD1E-02246913D667}" type="presParOf" srcId="{22927E1B-AB75-450C-92AE-5BDEDF4C3CC7}" destId="{3937CEEC-ED92-4094-B6D7-2B43B1EB489B}" srcOrd="1" destOrd="0" presId="urn:microsoft.com/office/officeart/2005/8/layout/hierarchy3"/>
    <dgm:cxn modelId="{31953D2A-6770-46D0-A0B5-2CD4CC02679B}" type="presParOf" srcId="{3937CEEC-ED92-4094-B6D7-2B43B1EB489B}" destId="{305F90B1-E8F7-418A-8CE7-385673FF584C}" srcOrd="0" destOrd="0" presId="urn:microsoft.com/office/officeart/2005/8/layout/hierarchy3"/>
    <dgm:cxn modelId="{C548E9F7-211F-4B78-8E8C-85D36F9641B7}" type="presParOf" srcId="{3937CEEC-ED92-4094-B6D7-2B43B1EB489B}" destId="{F1F1D7D9-D633-40A6-B4FC-5D962EA3F13E}" srcOrd="1" destOrd="0" presId="urn:microsoft.com/office/officeart/2005/8/layout/hierarchy3"/>
    <dgm:cxn modelId="{0BCD7154-D0DA-49F8-8889-C49AF8C35782}" type="presParOf" srcId="{3937CEEC-ED92-4094-B6D7-2B43B1EB489B}" destId="{4DA398E4-FBEE-423C-BFA7-1C7AB0091539}" srcOrd="2" destOrd="0" presId="urn:microsoft.com/office/officeart/2005/8/layout/hierarchy3"/>
    <dgm:cxn modelId="{411E1E3D-FAC0-423A-A86A-C826BC8FA29D}" type="presParOf" srcId="{3937CEEC-ED92-4094-B6D7-2B43B1EB489B}" destId="{D2C3BE55-CB72-4791-8092-24B688F28275}" srcOrd="3"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CCE189-585C-4AFE-BCB9-B1CED2DF0351}" type="doc">
      <dgm:prSet loTypeId="urn:microsoft.com/office/officeart/2005/8/layout/lProcess1" loCatId="process" qsTypeId="urn:microsoft.com/office/officeart/2005/8/quickstyle/3d1" qsCatId="3D" csTypeId="urn:microsoft.com/office/officeart/2005/8/colors/accent6_2" csCatId="accent6" phldr="1"/>
      <dgm:spPr/>
      <dgm:t>
        <a:bodyPr/>
        <a:lstStyle/>
        <a:p>
          <a:endParaRPr lang="pl-PL"/>
        </a:p>
      </dgm:t>
    </dgm:pt>
    <dgm:pt modelId="{EF46FE2E-642D-44D2-9BCA-04AD1F907250}">
      <dgm:prSet phldrT="[Tekst]" custT="1"/>
      <dgm:spPr>
        <a:xfrm>
          <a:off x="80009" y="0"/>
          <a:ext cx="2593117" cy="607539"/>
        </a:xfrm>
        <a:prstGeom prst="roundRect">
          <a:avLst>
            <a:gd name="adj" fmla="val 10000"/>
          </a:avLst>
        </a:prstGeom>
      </dgm:spPr>
      <dgm:t>
        <a:bodyPr/>
        <a:lstStyle/>
        <a:p>
          <a:r>
            <a:rPr lang="pl-PL" sz="1400" b="1" dirty="0">
              <a:solidFill>
                <a:schemeClr val="bg1"/>
              </a:solidFill>
            </a:rPr>
            <a:t>Analiza danych wtórnych</a:t>
          </a:r>
          <a:br>
            <a:rPr lang="pl-PL" sz="1400" b="1" dirty="0">
              <a:solidFill>
                <a:schemeClr val="bg1"/>
              </a:solidFill>
            </a:rPr>
          </a:br>
          <a:r>
            <a:rPr lang="pl-PL" sz="1100" b="1" dirty="0">
              <a:solidFill>
                <a:schemeClr val="bg1"/>
              </a:solidFill>
            </a:rPr>
            <a:t>(</a:t>
          </a:r>
          <a:r>
            <a:rPr lang="pl-PL" sz="1100" b="1" dirty="0" err="1">
              <a:solidFill>
                <a:schemeClr val="bg1"/>
              </a:solidFill>
            </a:rPr>
            <a:t>desk</a:t>
          </a:r>
          <a:r>
            <a:rPr lang="pl-PL" sz="1100" b="1" dirty="0">
              <a:solidFill>
                <a:schemeClr val="bg1"/>
              </a:solidFill>
            </a:rPr>
            <a:t> </a:t>
          </a:r>
          <a:r>
            <a:rPr lang="pl-PL" sz="1100" b="1" dirty="0" err="1">
              <a:solidFill>
                <a:schemeClr val="bg1"/>
              </a:solidFill>
            </a:rPr>
            <a:t>research</a:t>
          </a:r>
          <a:r>
            <a:rPr lang="pl-PL" sz="1100" b="1" dirty="0">
              <a:solidFill>
                <a:schemeClr val="bg1"/>
              </a:solidFill>
            </a:rPr>
            <a:t>) </a:t>
          </a:r>
        </a:p>
      </dgm:t>
    </dgm:pt>
    <dgm:pt modelId="{1B825B74-BD68-4A0C-9EE7-96A5736A7961}" type="parTrans" cxnId="{E23F822A-6223-4DE9-84BE-4592CF5A6A22}">
      <dgm:prSet/>
      <dgm:spPr/>
      <dgm:t>
        <a:bodyPr/>
        <a:lstStyle/>
        <a:p>
          <a:endParaRPr lang="pl-PL"/>
        </a:p>
      </dgm:t>
    </dgm:pt>
    <dgm:pt modelId="{A767EE80-4C6E-4BB9-8731-6F7980ABFB08}" type="sibTrans" cxnId="{E23F822A-6223-4DE9-84BE-4592CF5A6A22}">
      <dgm:prSet/>
      <dgm:spPr/>
      <dgm:t>
        <a:bodyPr/>
        <a:lstStyle/>
        <a:p>
          <a:endParaRPr lang="pl-PL"/>
        </a:p>
      </dgm:t>
    </dgm:pt>
    <dgm:pt modelId="{454A6C17-CF23-48C0-B49D-87DF7B218DDB}">
      <dgm:prSet phldrT="[Tekst]" custT="1"/>
      <dgm:spPr>
        <a:xfrm>
          <a:off x="324562" y="724010"/>
          <a:ext cx="2106108" cy="414880"/>
        </a:xfrm>
        <a:prstGeom prst="roundRect">
          <a:avLst>
            <a:gd name="adj" fmla="val 10000"/>
          </a:avLst>
        </a:prstGeom>
      </dgm:spPr>
      <dgm:t>
        <a:bodyPr/>
        <a:lstStyle/>
        <a:p>
          <a:r>
            <a:rPr lang="pl-PL" sz="1200" b="1" dirty="0">
              <a:solidFill>
                <a:srgbClr val="006600"/>
              </a:solidFill>
            </a:rPr>
            <a:t>dane statystyczne: GUS, BDR, powiatu, PUP </a:t>
          </a:r>
        </a:p>
      </dgm:t>
    </dgm:pt>
    <dgm:pt modelId="{AD4BB882-680F-49E5-870D-D24A442C2A0D}" type="parTrans" cxnId="{9DFE376F-6BE2-4FA2-B096-E1BEFA82EB26}">
      <dgm:prSet/>
      <dgm:spPr>
        <a:xfrm rot="5394256">
          <a:off x="1348054" y="636736"/>
          <a:ext cx="58235" cy="58076"/>
        </a:xfrm>
        <a:prstGeom prst="rightArrow">
          <a:avLst>
            <a:gd name="adj1" fmla="val 66700"/>
            <a:gd name="adj2" fmla="val 50000"/>
          </a:avLst>
        </a:prstGeom>
      </dgm:spPr>
      <dgm:t>
        <a:bodyPr/>
        <a:lstStyle/>
        <a:p>
          <a:endParaRPr lang="pl-PL"/>
        </a:p>
      </dgm:t>
    </dgm:pt>
    <dgm:pt modelId="{33B97B80-E34E-41AF-AC87-7300FC5900E8}" type="sibTrans" cxnId="{9DFE376F-6BE2-4FA2-B096-E1BEFA82EB26}">
      <dgm:prSet/>
      <dgm:spPr>
        <a:xfrm rot="5354226">
          <a:off x="1356440" y="1163538"/>
          <a:ext cx="49306" cy="58076"/>
        </a:xfrm>
        <a:prstGeom prst="rightArrow">
          <a:avLst>
            <a:gd name="adj1" fmla="val 66700"/>
            <a:gd name="adj2" fmla="val 50000"/>
          </a:avLst>
        </a:prstGeom>
      </dgm:spPr>
      <dgm:t>
        <a:bodyPr/>
        <a:lstStyle/>
        <a:p>
          <a:endParaRPr lang="pl-PL"/>
        </a:p>
      </dgm:t>
    </dgm:pt>
    <dgm:pt modelId="{B5EC7D97-4383-4C41-924F-E447035AD19A}">
      <dgm:prSet phldrT="[Tekst]" custT="1"/>
      <dgm:spPr>
        <a:xfrm>
          <a:off x="397805" y="2737922"/>
          <a:ext cx="1959622" cy="402591"/>
        </a:xfrm>
        <a:prstGeom prst="roundRect">
          <a:avLst>
            <a:gd name="adj" fmla="val 10000"/>
          </a:avLst>
        </a:prstGeom>
      </dgm:spPr>
      <dgm:t>
        <a:bodyPr/>
        <a:lstStyle/>
        <a:p>
          <a:r>
            <a:rPr lang="pl-PL" sz="1200" b="1" dirty="0">
              <a:solidFill>
                <a:srgbClr val="006600"/>
              </a:solidFill>
            </a:rPr>
            <a:t>literatura przedmiotu, dobre praktyki    </a:t>
          </a:r>
        </a:p>
      </dgm:t>
    </dgm:pt>
    <dgm:pt modelId="{768AB3A1-8D28-4972-A6A2-50C69EA15E22}" type="parTrans" cxnId="{98AA200E-65C4-4919-BA88-8256510109B8}">
      <dgm:prSet/>
      <dgm:spPr/>
      <dgm:t>
        <a:bodyPr/>
        <a:lstStyle/>
        <a:p>
          <a:endParaRPr lang="pl-PL"/>
        </a:p>
      </dgm:t>
    </dgm:pt>
    <dgm:pt modelId="{0301DB2C-EE51-4E00-A047-5C70DB4DD7F9}" type="sibTrans" cxnId="{98AA200E-65C4-4919-BA88-8256510109B8}">
      <dgm:prSet/>
      <dgm:spPr/>
      <dgm:t>
        <a:bodyPr/>
        <a:lstStyle/>
        <a:p>
          <a:endParaRPr lang="pl-PL"/>
        </a:p>
      </dgm:t>
    </dgm:pt>
    <dgm:pt modelId="{DE28BA95-5603-45EC-B988-1652D255DA15}">
      <dgm:prSet phldrT="[Tekst]" custT="1"/>
      <dgm:spPr>
        <a:xfrm>
          <a:off x="2860020" y="317"/>
          <a:ext cx="2760643" cy="659313"/>
        </a:xfrm>
        <a:prstGeom prst="roundRect">
          <a:avLst>
            <a:gd name="adj" fmla="val 10000"/>
          </a:avLst>
        </a:prstGeom>
      </dgm:spPr>
      <dgm:t>
        <a:bodyPr/>
        <a:lstStyle/>
        <a:p>
          <a:r>
            <a:rPr lang="pl-PL" sz="1400" b="1" dirty="0">
              <a:solidFill>
                <a:schemeClr val="bg1"/>
              </a:solidFill>
            </a:rPr>
            <a:t>Badania jakościowe  </a:t>
          </a:r>
          <a:r>
            <a:rPr lang="pl-PL" sz="1100" b="1" dirty="0">
              <a:solidFill>
                <a:schemeClr val="bg1"/>
              </a:solidFill>
            </a:rPr>
            <a:t>IDI </a:t>
          </a:r>
        </a:p>
      </dgm:t>
    </dgm:pt>
    <dgm:pt modelId="{20EAA753-5828-4294-B835-95BEB4DBDA2A}" type="parTrans" cxnId="{D42E35DB-AC23-4DCD-B942-A0CFA01D3C10}">
      <dgm:prSet/>
      <dgm:spPr/>
      <dgm:t>
        <a:bodyPr/>
        <a:lstStyle/>
        <a:p>
          <a:endParaRPr lang="pl-PL"/>
        </a:p>
      </dgm:t>
    </dgm:pt>
    <dgm:pt modelId="{7D273434-1BF3-4D31-97FD-4D3498182429}" type="sibTrans" cxnId="{D42E35DB-AC23-4DCD-B942-A0CFA01D3C10}">
      <dgm:prSet/>
      <dgm:spPr/>
      <dgm:t>
        <a:bodyPr/>
        <a:lstStyle/>
        <a:p>
          <a:endParaRPr lang="pl-PL"/>
        </a:p>
      </dgm:t>
    </dgm:pt>
    <dgm:pt modelId="{D53C3D4B-558E-4FD3-A8C6-6018A867A48E}">
      <dgm:prSet phldrT="[Tekst]" custT="1"/>
      <dgm:spPr>
        <a:xfrm>
          <a:off x="3141643" y="775784"/>
          <a:ext cx="2197398" cy="331867"/>
        </a:xfrm>
        <a:prstGeom prst="roundRect">
          <a:avLst>
            <a:gd name="adj" fmla="val 10000"/>
          </a:avLst>
        </a:prstGeom>
      </dgm:spPr>
      <dgm:t>
        <a:bodyPr/>
        <a:lstStyle/>
        <a:p>
          <a:r>
            <a:rPr lang="pl-PL" sz="1200" b="1" dirty="0">
              <a:solidFill>
                <a:srgbClr val="006600"/>
              </a:solidFill>
            </a:rPr>
            <a:t> wywiad z pracownikiem PUP (1)</a:t>
          </a:r>
        </a:p>
      </dgm:t>
    </dgm:pt>
    <dgm:pt modelId="{815D33B7-9DEB-4C43-BB10-F6917265AED7}" type="parTrans" cxnId="{0CB2FC7A-02DE-45EF-BF4B-EBB5A31BCFE8}">
      <dgm:prSet/>
      <dgm:spPr>
        <a:xfrm rot="5400000">
          <a:off x="4211304" y="688669"/>
          <a:ext cx="58076" cy="58076"/>
        </a:xfrm>
        <a:prstGeom prst="rightArrow">
          <a:avLst>
            <a:gd name="adj1" fmla="val 66700"/>
            <a:gd name="adj2" fmla="val 50000"/>
          </a:avLst>
        </a:prstGeom>
      </dgm:spPr>
      <dgm:t>
        <a:bodyPr/>
        <a:lstStyle/>
        <a:p>
          <a:endParaRPr lang="pl-PL"/>
        </a:p>
      </dgm:t>
    </dgm:pt>
    <dgm:pt modelId="{EF69A921-1AAB-496B-B06E-AF43465410A1}" type="sibTrans" cxnId="{0CB2FC7A-02DE-45EF-BF4B-EBB5A31BCFE8}">
      <dgm:prSet/>
      <dgm:spPr>
        <a:xfrm rot="5600861">
          <a:off x="4198101" y="1136690"/>
          <a:ext cx="58275" cy="58076"/>
        </a:xfrm>
        <a:prstGeom prst="rightArrow">
          <a:avLst>
            <a:gd name="adj1" fmla="val 66700"/>
            <a:gd name="adj2" fmla="val 50000"/>
          </a:avLst>
        </a:prstGeom>
      </dgm:spPr>
      <dgm:t>
        <a:bodyPr/>
        <a:lstStyle/>
        <a:p>
          <a:endParaRPr lang="pl-PL"/>
        </a:p>
      </dgm:t>
    </dgm:pt>
    <dgm:pt modelId="{13B4EE63-AA92-40D1-934A-D33C791CDE65}">
      <dgm:prSet phldrT="[Tekst]" custT="1"/>
      <dgm:spPr>
        <a:xfrm>
          <a:off x="5806510" y="317"/>
          <a:ext cx="2679216" cy="624945"/>
        </a:xfrm>
        <a:prstGeom prst="roundRect">
          <a:avLst>
            <a:gd name="adj" fmla="val 10000"/>
          </a:avLst>
        </a:prstGeom>
      </dgm:spPr>
      <dgm:t>
        <a:bodyPr/>
        <a:lstStyle/>
        <a:p>
          <a:r>
            <a:rPr lang="pl-PL" sz="1400" b="1" dirty="0">
              <a:solidFill>
                <a:schemeClr val="bg1"/>
              </a:solidFill>
            </a:rPr>
            <a:t>Badania ilościowe </a:t>
          </a:r>
          <a:br>
            <a:rPr lang="pl-PL" sz="1400" b="1" dirty="0">
              <a:solidFill>
                <a:schemeClr val="bg1"/>
              </a:solidFill>
            </a:rPr>
          </a:br>
          <a:r>
            <a:rPr lang="pl-PL" sz="1100" b="1" dirty="0">
              <a:solidFill>
                <a:schemeClr val="bg1"/>
              </a:solidFill>
            </a:rPr>
            <a:t>kwestionariuszowe PAPI </a:t>
          </a:r>
          <a:r>
            <a:rPr lang="pl-PL" sz="1100" b="1" dirty="0">
              <a:solidFill>
                <a:srgbClr val="006600"/>
              </a:solidFill>
            </a:rPr>
            <a:t>  </a:t>
          </a:r>
        </a:p>
      </dgm:t>
    </dgm:pt>
    <dgm:pt modelId="{C7A9CC5C-68C8-414C-8BBC-C2A46159090B}" type="parTrans" cxnId="{474BBE4C-2B6A-4451-901E-39A6EF4226AB}">
      <dgm:prSet/>
      <dgm:spPr/>
      <dgm:t>
        <a:bodyPr/>
        <a:lstStyle/>
        <a:p>
          <a:endParaRPr lang="pl-PL"/>
        </a:p>
      </dgm:t>
    </dgm:pt>
    <dgm:pt modelId="{91383C71-9DBF-4A2D-BB69-359E35A3A1B2}" type="sibTrans" cxnId="{474BBE4C-2B6A-4451-901E-39A6EF4226AB}">
      <dgm:prSet/>
      <dgm:spPr/>
      <dgm:t>
        <a:bodyPr/>
        <a:lstStyle/>
        <a:p>
          <a:endParaRPr lang="pl-PL"/>
        </a:p>
      </dgm:t>
    </dgm:pt>
    <dgm:pt modelId="{C3AE7B16-F3B4-455B-9C56-77B43D1848CA}">
      <dgm:prSet custT="1"/>
      <dgm:spPr>
        <a:xfrm>
          <a:off x="389667" y="2045188"/>
          <a:ext cx="2008446" cy="560304"/>
        </a:xfrm>
        <a:prstGeom prst="roundRect">
          <a:avLst>
            <a:gd name="adj" fmla="val 10000"/>
          </a:avLst>
        </a:prstGeom>
      </dgm:spPr>
      <dgm:t>
        <a:bodyPr/>
        <a:lstStyle/>
        <a:p>
          <a:r>
            <a:rPr lang="pl-PL" sz="1200" b="1" dirty="0">
              <a:solidFill>
                <a:srgbClr val="006600"/>
              </a:solidFill>
            </a:rPr>
            <a:t>dokumenty strategiczne: </a:t>
          </a:r>
          <a:r>
            <a:rPr lang="pl-PL" sz="1200" b="1" dirty="0" err="1">
              <a:solidFill>
                <a:srgbClr val="006600"/>
              </a:solidFill>
            </a:rPr>
            <a:t>MRPiPS</a:t>
          </a:r>
          <a:r>
            <a:rPr lang="pl-PL" sz="1200" b="1" dirty="0">
              <a:solidFill>
                <a:srgbClr val="006600"/>
              </a:solidFill>
            </a:rPr>
            <a:t>, KFS, UE, WUP, PUP w Pleszewie   </a:t>
          </a:r>
        </a:p>
      </dgm:t>
    </dgm:pt>
    <dgm:pt modelId="{585AF24E-5D62-4C24-91CA-36893067184A}" type="parTrans" cxnId="{A83A2E7B-DF7E-4045-8876-7CFC73231D45}">
      <dgm:prSet/>
      <dgm:spPr/>
      <dgm:t>
        <a:bodyPr/>
        <a:lstStyle/>
        <a:p>
          <a:endParaRPr lang="pl-PL"/>
        </a:p>
      </dgm:t>
    </dgm:pt>
    <dgm:pt modelId="{0A8CCE06-7F75-435A-9F7B-21E0AB36AF8C}" type="sibTrans" cxnId="{A83A2E7B-DF7E-4045-8876-7CFC73231D45}">
      <dgm:prSet/>
      <dgm:spPr>
        <a:xfrm rot="5491118">
          <a:off x="1347508" y="2642669"/>
          <a:ext cx="74399" cy="58076"/>
        </a:xfrm>
        <a:prstGeom prst="rightArrow">
          <a:avLst>
            <a:gd name="adj1" fmla="val 66700"/>
            <a:gd name="adj2" fmla="val 50000"/>
          </a:avLst>
        </a:prstGeom>
      </dgm:spPr>
      <dgm:t>
        <a:bodyPr/>
        <a:lstStyle/>
        <a:p>
          <a:endParaRPr lang="pl-PL"/>
        </a:p>
      </dgm:t>
    </dgm:pt>
    <dgm:pt modelId="{9EA398BD-24AF-433C-8218-C50BA07B3A69}">
      <dgm:prSet custT="1"/>
      <dgm:spPr>
        <a:xfrm>
          <a:off x="3178261" y="3118322"/>
          <a:ext cx="2124162" cy="478303"/>
        </a:xfrm>
        <a:prstGeom prst="roundRect">
          <a:avLst>
            <a:gd name="adj" fmla="val 10000"/>
          </a:avLst>
        </a:prstGeom>
      </dgm:spPr>
      <dgm:t>
        <a:bodyPr/>
        <a:lstStyle/>
        <a:p>
          <a:endParaRPr lang="pl-PL" sz="1200" b="1" dirty="0">
            <a:solidFill>
              <a:srgbClr val="006600"/>
            </a:solidFill>
          </a:endParaRPr>
        </a:p>
        <a:p>
          <a:r>
            <a:rPr lang="pl-PL" sz="1200" b="1" dirty="0">
              <a:solidFill>
                <a:srgbClr val="006600"/>
              </a:solidFill>
            </a:rPr>
            <a:t>wywiady z beneficjentami wsparcia (20) </a:t>
          </a:r>
        </a:p>
        <a:p>
          <a:endParaRPr lang="pl-PL" sz="1200" b="1" dirty="0">
            <a:solidFill>
              <a:srgbClr val="006600"/>
            </a:solidFill>
          </a:endParaRPr>
        </a:p>
      </dgm:t>
    </dgm:pt>
    <dgm:pt modelId="{3BEF3275-9647-4F25-B383-05386AAFDA70}" type="parTrans" cxnId="{1CDE58C4-8BF2-438A-8D6A-4E89B28445B1}">
      <dgm:prSet/>
      <dgm:spPr/>
      <dgm:t>
        <a:bodyPr/>
        <a:lstStyle/>
        <a:p>
          <a:endParaRPr lang="pl-PL"/>
        </a:p>
      </dgm:t>
    </dgm:pt>
    <dgm:pt modelId="{0478EBAD-BB60-4408-A3EE-99C94282901B}" type="sibTrans" cxnId="{1CDE58C4-8BF2-438A-8D6A-4E89B28445B1}">
      <dgm:prSet/>
      <dgm:spPr>
        <a:xfrm rot="5400000">
          <a:off x="4211304" y="3625664"/>
          <a:ext cx="58076" cy="58076"/>
        </a:xfrm>
        <a:prstGeom prst="rightArrow">
          <a:avLst>
            <a:gd name="adj1" fmla="val 66700"/>
            <a:gd name="adj2" fmla="val 50000"/>
          </a:avLst>
        </a:prstGeom>
      </dgm:spPr>
      <dgm:t>
        <a:bodyPr/>
        <a:lstStyle/>
        <a:p>
          <a:endParaRPr lang="pl-PL"/>
        </a:p>
      </dgm:t>
    </dgm:pt>
    <dgm:pt modelId="{D9AFBF8B-CBBF-419E-991B-441F8A837FCC}">
      <dgm:prSet custT="1"/>
      <dgm:spPr>
        <a:xfrm>
          <a:off x="3153968" y="3712779"/>
          <a:ext cx="2172747" cy="331867"/>
        </a:xfrm>
        <a:prstGeom prst="roundRect">
          <a:avLst>
            <a:gd name="adj" fmla="val 10000"/>
          </a:avLst>
        </a:prstGeom>
      </dgm:spPr>
      <dgm:t>
        <a:bodyPr/>
        <a:lstStyle/>
        <a:p>
          <a:r>
            <a:rPr lang="pl-PL" sz="1200" b="1" dirty="0">
              <a:solidFill>
                <a:srgbClr val="006600"/>
              </a:solidFill>
            </a:rPr>
            <a:t>wywiady z pracodawcami (20)</a:t>
          </a:r>
        </a:p>
      </dgm:t>
    </dgm:pt>
    <dgm:pt modelId="{2A187088-2259-4D01-93AB-4F35007408B4}" type="parTrans" cxnId="{B270B23C-FAD7-4FCB-A902-C32B559E51BB}">
      <dgm:prSet/>
      <dgm:spPr/>
      <dgm:t>
        <a:bodyPr/>
        <a:lstStyle/>
        <a:p>
          <a:endParaRPr lang="pl-PL"/>
        </a:p>
      </dgm:t>
    </dgm:pt>
    <dgm:pt modelId="{02AB406E-D3C1-4CCE-8310-27E4960A08EC}" type="sibTrans" cxnId="{B270B23C-FAD7-4FCB-A902-C32B559E51BB}">
      <dgm:prSet/>
      <dgm:spPr>
        <a:xfrm rot="5400000">
          <a:off x="4211304" y="4073684"/>
          <a:ext cx="58076" cy="58076"/>
        </a:xfrm>
        <a:prstGeom prst="rightArrow">
          <a:avLst>
            <a:gd name="adj1" fmla="val 66700"/>
            <a:gd name="adj2" fmla="val 50000"/>
          </a:avLst>
        </a:prstGeom>
      </dgm:spPr>
      <dgm:t>
        <a:bodyPr/>
        <a:lstStyle/>
        <a:p>
          <a:endParaRPr lang="pl-PL"/>
        </a:p>
      </dgm:t>
    </dgm:pt>
    <dgm:pt modelId="{4BAB02DC-E958-478C-983E-5C7B21ED530B}">
      <dgm:prSet custT="1"/>
      <dgm:spPr>
        <a:xfrm>
          <a:off x="6099270" y="1293832"/>
          <a:ext cx="2093696" cy="493705"/>
        </a:xfrm>
        <a:prstGeom prst="roundRect">
          <a:avLst>
            <a:gd name="adj" fmla="val 10000"/>
          </a:avLst>
        </a:prstGeom>
      </dgm:spPr>
      <dgm:t>
        <a:bodyPr/>
        <a:lstStyle/>
        <a:p>
          <a:r>
            <a:rPr lang="pl-PL" sz="1200" b="1" dirty="0">
              <a:solidFill>
                <a:srgbClr val="006600"/>
              </a:solidFill>
            </a:rPr>
            <a:t>wywiady kwestionariuszowe</a:t>
          </a:r>
          <a:br>
            <a:rPr lang="pl-PL" sz="1200" b="1" dirty="0">
              <a:solidFill>
                <a:srgbClr val="006600"/>
              </a:solidFill>
            </a:rPr>
          </a:br>
          <a:r>
            <a:rPr lang="pl-PL" sz="1200" b="1" dirty="0">
              <a:solidFill>
                <a:srgbClr val="006600"/>
              </a:solidFill>
            </a:rPr>
            <a:t> z pracodawcami (67)</a:t>
          </a:r>
        </a:p>
      </dgm:t>
    </dgm:pt>
    <dgm:pt modelId="{7CA0C716-2E36-43E6-B540-360A8C7CFC69}" type="sibTrans" cxnId="{277E6581-4339-45F2-B967-706C20581E8F}">
      <dgm:prSet/>
      <dgm:spPr>
        <a:xfrm rot="5400000">
          <a:off x="7117080" y="1816576"/>
          <a:ext cx="58076" cy="58076"/>
        </a:xfrm>
        <a:prstGeom prst="rightArrow">
          <a:avLst>
            <a:gd name="adj1" fmla="val 66700"/>
            <a:gd name="adj2" fmla="val 50000"/>
          </a:avLst>
        </a:prstGeom>
      </dgm:spPr>
      <dgm:t>
        <a:bodyPr/>
        <a:lstStyle/>
        <a:p>
          <a:endParaRPr lang="pl-PL"/>
        </a:p>
      </dgm:t>
    </dgm:pt>
    <dgm:pt modelId="{53090B53-8DC1-4F69-B035-9AECC74EA148}" type="parTrans" cxnId="{277E6581-4339-45F2-B967-706C20581E8F}">
      <dgm:prSet/>
      <dgm:spPr/>
      <dgm:t>
        <a:bodyPr/>
        <a:lstStyle/>
        <a:p>
          <a:endParaRPr lang="pl-PL"/>
        </a:p>
      </dgm:t>
    </dgm:pt>
    <dgm:pt modelId="{7D81F6EE-AB98-4445-9F43-072566FAA0E2}">
      <dgm:prSet custT="1"/>
      <dgm:spPr>
        <a:xfrm>
          <a:off x="6124200" y="741416"/>
          <a:ext cx="2043837" cy="436262"/>
        </a:xfrm>
        <a:prstGeom prst="roundRect">
          <a:avLst>
            <a:gd name="adj" fmla="val 10000"/>
          </a:avLst>
        </a:prstGeom>
      </dgm:spPr>
      <dgm:t>
        <a:bodyPr/>
        <a:lstStyle/>
        <a:p>
          <a:r>
            <a:rPr lang="pl-PL" sz="1200" b="1" dirty="0">
              <a:solidFill>
                <a:srgbClr val="006600"/>
              </a:solidFill>
            </a:rPr>
            <a:t>wywiady kwestionariuszowe            z beneficjentami wsparcia (302)</a:t>
          </a:r>
        </a:p>
      </dgm:t>
    </dgm:pt>
    <dgm:pt modelId="{C3BD8599-4BBE-450E-8C09-D004E197C772}" type="sibTrans" cxnId="{CA2D5113-165A-41AE-87B9-FFB6391ADA43}">
      <dgm:prSet/>
      <dgm:spPr>
        <a:xfrm rot="5400000">
          <a:off x="7117080" y="1206717"/>
          <a:ext cx="58076" cy="58076"/>
        </a:xfrm>
        <a:prstGeom prst="rightArrow">
          <a:avLst>
            <a:gd name="adj1" fmla="val 66700"/>
            <a:gd name="adj2" fmla="val 50000"/>
          </a:avLst>
        </a:prstGeom>
      </dgm:spPr>
      <dgm:t>
        <a:bodyPr/>
        <a:lstStyle/>
        <a:p>
          <a:endParaRPr lang="pl-PL"/>
        </a:p>
      </dgm:t>
    </dgm:pt>
    <dgm:pt modelId="{6E387ECF-9897-4B9E-82FB-3E6EDCEAA034}" type="parTrans" cxnId="{CA2D5113-165A-41AE-87B9-FFB6391ADA43}">
      <dgm:prSet/>
      <dgm:spPr>
        <a:xfrm rot="5400000">
          <a:off x="7117080" y="654301"/>
          <a:ext cx="58076" cy="58076"/>
        </a:xfrm>
        <a:prstGeom prst="rightArrow">
          <a:avLst>
            <a:gd name="adj1" fmla="val 66700"/>
            <a:gd name="adj2" fmla="val 50000"/>
          </a:avLst>
        </a:prstGeom>
      </dgm:spPr>
      <dgm:t>
        <a:bodyPr/>
        <a:lstStyle/>
        <a:p>
          <a:endParaRPr lang="pl-PL"/>
        </a:p>
      </dgm:t>
    </dgm:pt>
    <dgm:pt modelId="{54FC8F9B-616A-4C7E-8E08-1B1756315778}" type="pres">
      <dgm:prSet presAssocID="{58CCE189-585C-4AFE-BCB9-B1CED2DF0351}" presName="Name0" presStyleCnt="0">
        <dgm:presLayoutVars>
          <dgm:dir/>
          <dgm:animLvl val="lvl"/>
          <dgm:resizeHandles val="exact"/>
        </dgm:presLayoutVars>
      </dgm:prSet>
      <dgm:spPr/>
    </dgm:pt>
    <dgm:pt modelId="{79C02589-95DB-48FB-A1FE-74A5D4B6E01B}" type="pres">
      <dgm:prSet presAssocID="{EF46FE2E-642D-44D2-9BCA-04AD1F907250}" presName="vertFlow" presStyleCnt="0"/>
      <dgm:spPr/>
    </dgm:pt>
    <dgm:pt modelId="{E016ED49-83F1-48BC-BC47-996998EAB573}" type="pres">
      <dgm:prSet presAssocID="{EF46FE2E-642D-44D2-9BCA-04AD1F907250}" presName="header" presStyleLbl="node1" presStyleIdx="0" presStyleCnt="3" custScaleY="80317"/>
      <dgm:spPr/>
    </dgm:pt>
    <dgm:pt modelId="{DD2B1F8A-6497-4902-A9D1-2CE7E466D476}" type="pres">
      <dgm:prSet presAssocID="{AD4BB882-680F-49E5-870D-D24A442C2A0D}" presName="parTrans" presStyleLbl="sibTrans2D1" presStyleIdx="0" presStyleCnt="8"/>
      <dgm:spPr/>
    </dgm:pt>
    <dgm:pt modelId="{BE47E759-9E7A-437C-829C-260CF8E04384}" type="pres">
      <dgm:prSet presAssocID="{454A6C17-CF23-48C0-B49D-87DF7B218DDB}" presName="child" presStyleLbl="alignAccFollowNode1" presStyleIdx="0" presStyleCnt="8" custScaleY="74999">
        <dgm:presLayoutVars>
          <dgm:chMax val="0"/>
          <dgm:bulletEnabled val="1"/>
        </dgm:presLayoutVars>
      </dgm:prSet>
      <dgm:spPr/>
    </dgm:pt>
    <dgm:pt modelId="{9A38FA1E-A597-4414-8792-EAD8E6FDFB6B}" type="pres">
      <dgm:prSet presAssocID="{33B97B80-E34E-41AF-AC87-7300FC5900E8}" presName="sibTrans" presStyleLbl="sibTrans2D1" presStyleIdx="1" presStyleCnt="8"/>
      <dgm:spPr/>
    </dgm:pt>
    <dgm:pt modelId="{02D7AE72-90F4-47A8-8FCB-CEE1F6789F6C}" type="pres">
      <dgm:prSet presAssocID="{C3AE7B16-F3B4-455B-9C56-77B43D1848CA}" presName="child" presStyleLbl="alignAccFollowNode1" presStyleIdx="1" presStyleCnt="8" custScaleY="73468">
        <dgm:presLayoutVars>
          <dgm:chMax val="0"/>
          <dgm:bulletEnabled val="1"/>
        </dgm:presLayoutVars>
      </dgm:prSet>
      <dgm:spPr/>
    </dgm:pt>
    <dgm:pt modelId="{E7508D58-1A60-4665-A1FA-E9F02938C022}" type="pres">
      <dgm:prSet presAssocID="{0A8CCE06-7F75-435A-9F7B-21E0AB36AF8C}" presName="sibTrans" presStyleLbl="sibTrans2D1" presStyleIdx="2" presStyleCnt="8"/>
      <dgm:spPr/>
    </dgm:pt>
    <dgm:pt modelId="{20D74345-ADEC-4DFD-A92F-F0E6A2538B37}" type="pres">
      <dgm:prSet presAssocID="{B5EC7D97-4383-4C41-924F-E447035AD19A}" presName="child" presStyleLbl="alignAccFollowNode1" presStyleIdx="2" presStyleCnt="8" custScaleY="86704">
        <dgm:presLayoutVars>
          <dgm:chMax val="0"/>
          <dgm:bulletEnabled val="1"/>
        </dgm:presLayoutVars>
      </dgm:prSet>
      <dgm:spPr/>
    </dgm:pt>
    <dgm:pt modelId="{7179E69E-12D3-47FC-8695-8283997A47A7}" type="pres">
      <dgm:prSet presAssocID="{EF46FE2E-642D-44D2-9BCA-04AD1F907250}" presName="hSp" presStyleCnt="0"/>
      <dgm:spPr/>
    </dgm:pt>
    <dgm:pt modelId="{E4658E4F-90A6-4C8F-837D-26DF4D9E2DD6}" type="pres">
      <dgm:prSet presAssocID="{DE28BA95-5603-45EC-B988-1652D255DA15}" presName="vertFlow" presStyleCnt="0"/>
      <dgm:spPr/>
    </dgm:pt>
    <dgm:pt modelId="{B9E27EB7-89EF-44BD-8D50-4EB16C91F7CA}" type="pres">
      <dgm:prSet presAssocID="{DE28BA95-5603-45EC-B988-1652D255DA15}" presName="header" presStyleLbl="node1" presStyleIdx="1" presStyleCnt="3" custScaleY="79823"/>
      <dgm:spPr/>
    </dgm:pt>
    <dgm:pt modelId="{966335E6-F4D3-41B1-AFC3-2CD74CBA05C5}" type="pres">
      <dgm:prSet presAssocID="{815D33B7-9DEB-4C43-BB10-F6917265AED7}" presName="parTrans" presStyleLbl="sibTrans2D1" presStyleIdx="3" presStyleCnt="8"/>
      <dgm:spPr/>
    </dgm:pt>
    <dgm:pt modelId="{986F4FF8-8995-40EC-B3A8-A420ECE48F3C}" type="pres">
      <dgm:prSet presAssocID="{D53C3D4B-558E-4FD3-A8C6-6018A867A48E}" presName="child" presStyleLbl="alignAccFollowNode1" presStyleIdx="3" presStyleCnt="8" custScaleY="78883">
        <dgm:presLayoutVars>
          <dgm:chMax val="0"/>
          <dgm:bulletEnabled val="1"/>
        </dgm:presLayoutVars>
      </dgm:prSet>
      <dgm:spPr/>
    </dgm:pt>
    <dgm:pt modelId="{20457ADB-900C-4731-A22D-EE45912E7307}" type="pres">
      <dgm:prSet presAssocID="{EF69A921-1AAB-496B-B06E-AF43465410A1}" presName="sibTrans" presStyleLbl="sibTrans2D1" presStyleIdx="4" presStyleCnt="8"/>
      <dgm:spPr/>
    </dgm:pt>
    <dgm:pt modelId="{40A218CF-2B19-421C-8C84-42F7E54528DD}" type="pres">
      <dgm:prSet presAssocID="{9EA398BD-24AF-433C-8218-C50BA07B3A69}" presName="child" presStyleLbl="alignAccFollowNode1" presStyleIdx="4" presStyleCnt="8" custScaleY="75586">
        <dgm:presLayoutVars>
          <dgm:chMax val="0"/>
          <dgm:bulletEnabled val="1"/>
        </dgm:presLayoutVars>
      </dgm:prSet>
      <dgm:spPr/>
    </dgm:pt>
    <dgm:pt modelId="{E1F15CEC-4B06-48E4-9554-0518C49366D9}" type="pres">
      <dgm:prSet presAssocID="{0478EBAD-BB60-4408-A3EE-99C94282901B}" presName="sibTrans" presStyleLbl="sibTrans2D1" presStyleIdx="5" presStyleCnt="8"/>
      <dgm:spPr/>
    </dgm:pt>
    <dgm:pt modelId="{F6B2E3D6-4D05-4F08-B45B-20BD9724126E}" type="pres">
      <dgm:prSet presAssocID="{D9AFBF8B-CBBF-419E-991B-441F8A837FCC}" presName="child" presStyleLbl="alignAccFollowNode1" presStyleIdx="5" presStyleCnt="8" custScaleY="76346">
        <dgm:presLayoutVars>
          <dgm:chMax val="0"/>
          <dgm:bulletEnabled val="1"/>
        </dgm:presLayoutVars>
      </dgm:prSet>
      <dgm:spPr/>
    </dgm:pt>
    <dgm:pt modelId="{A3F786D9-4D33-4440-9E38-6F6466735BB5}" type="pres">
      <dgm:prSet presAssocID="{DE28BA95-5603-45EC-B988-1652D255DA15}" presName="hSp" presStyleCnt="0"/>
      <dgm:spPr/>
    </dgm:pt>
    <dgm:pt modelId="{4ADBA037-0000-4A05-ABDF-CE87EA14F375}" type="pres">
      <dgm:prSet presAssocID="{13B4EE63-AA92-40D1-934A-D33C791CDE65}" presName="vertFlow" presStyleCnt="0"/>
      <dgm:spPr/>
    </dgm:pt>
    <dgm:pt modelId="{12E056B8-2EA2-44D9-ADA4-AFCC83ABC3E8}" type="pres">
      <dgm:prSet presAssocID="{13B4EE63-AA92-40D1-934A-D33C791CDE65}" presName="header" presStyleLbl="node1" presStyleIdx="2" presStyleCnt="3" custScaleY="83383"/>
      <dgm:spPr/>
    </dgm:pt>
    <dgm:pt modelId="{BD68C252-325D-4BD0-AE2D-B5F317709AD9}" type="pres">
      <dgm:prSet presAssocID="{6E387ECF-9897-4B9E-82FB-3E6EDCEAA034}" presName="parTrans" presStyleLbl="sibTrans2D1" presStyleIdx="6" presStyleCnt="8"/>
      <dgm:spPr/>
    </dgm:pt>
    <dgm:pt modelId="{B50513B9-0BED-456D-82E0-3CA28E97DC75}" type="pres">
      <dgm:prSet presAssocID="{7D81F6EE-AB98-4445-9F43-072566FAA0E2}" presName="child" presStyleLbl="alignAccFollowNode1" presStyleIdx="6" presStyleCnt="8" custScaleY="78883">
        <dgm:presLayoutVars>
          <dgm:chMax val="0"/>
          <dgm:bulletEnabled val="1"/>
        </dgm:presLayoutVars>
      </dgm:prSet>
      <dgm:spPr/>
    </dgm:pt>
    <dgm:pt modelId="{BCF9B09F-99D4-4DBD-9AB0-8C80408931DE}" type="pres">
      <dgm:prSet presAssocID="{C3BD8599-4BBE-450E-8C09-D004E197C772}" presName="sibTrans" presStyleLbl="sibTrans2D1" presStyleIdx="7" presStyleCnt="8"/>
      <dgm:spPr/>
    </dgm:pt>
    <dgm:pt modelId="{BB3F3C6B-B485-42B1-A27A-D5A216AAFDA7}" type="pres">
      <dgm:prSet presAssocID="{4BAB02DC-E958-478C-983E-5C7B21ED530B}" presName="child" presStyleLbl="alignAccFollowNode1" presStyleIdx="7" presStyleCnt="8" custScaleY="89470">
        <dgm:presLayoutVars>
          <dgm:chMax val="0"/>
          <dgm:bulletEnabled val="1"/>
        </dgm:presLayoutVars>
      </dgm:prSet>
      <dgm:spPr/>
    </dgm:pt>
  </dgm:ptLst>
  <dgm:cxnLst>
    <dgm:cxn modelId="{345D2208-A262-4F13-AC95-D30D94FDEFDC}" type="presOf" srcId="{4BAB02DC-E958-478C-983E-5C7B21ED530B}" destId="{BB3F3C6B-B485-42B1-A27A-D5A216AAFDA7}" srcOrd="0" destOrd="0" presId="urn:microsoft.com/office/officeart/2005/8/layout/lProcess1"/>
    <dgm:cxn modelId="{98AA200E-65C4-4919-BA88-8256510109B8}" srcId="{EF46FE2E-642D-44D2-9BCA-04AD1F907250}" destId="{B5EC7D97-4383-4C41-924F-E447035AD19A}" srcOrd="2" destOrd="0" parTransId="{768AB3A1-8D28-4972-A6A2-50C69EA15E22}" sibTransId="{0301DB2C-EE51-4E00-A047-5C70DB4DD7F9}"/>
    <dgm:cxn modelId="{CA2D5113-165A-41AE-87B9-FFB6391ADA43}" srcId="{13B4EE63-AA92-40D1-934A-D33C791CDE65}" destId="{7D81F6EE-AB98-4445-9F43-072566FAA0E2}" srcOrd="0" destOrd="0" parTransId="{6E387ECF-9897-4B9E-82FB-3E6EDCEAA034}" sibTransId="{C3BD8599-4BBE-450E-8C09-D004E197C772}"/>
    <dgm:cxn modelId="{141B7719-F256-4C26-9FFB-CBAEB0D48CF8}" type="presOf" srcId="{DE28BA95-5603-45EC-B988-1652D255DA15}" destId="{B9E27EB7-89EF-44BD-8D50-4EB16C91F7CA}" srcOrd="0" destOrd="0" presId="urn:microsoft.com/office/officeart/2005/8/layout/lProcess1"/>
    <dgm:cxn modelId="{FA624D1D-6F08-40AB-93CA-0B5D6D7982FF}" type="presOf" srcId="{815D33B7-9DEB-4C43-BB10-F6917265AED7}" destId="{966335E6-F4D3-41B1-AFC3-2CD74CBA05C5}" srcOrd="0" destOrd="0" presId="urn:microsoft.com/office/officeart/2005/8/layout/lProcess1"/>
    <dgm:cxn modelId="{E23F822A-6223-4DE9-84BE-4592CF5A6A22}" srcId="{58CCE189-585C-4AFE-BCB9-B1CED2DF0351}" destId="{EF46FE2E-642D-44D2-9BCA-04AD1F907250}" srcOrd="0" destOrd="0" parTransId="{1B825B74-BD68-4A0C-9EE7-96A5736A7961}" sibTransId="{A767EE80-4C6E-4BB9-8731-6F7980ABFB08}"/>
    <dgm:cxn modelId="{2EE81F31-E302-4872-8145-F2B7D7BDAD03}" type="presOf" srcId="{454A6C17-CF23-48C0-B49D-87DF7B218DDB}" destId="{BE47E759-9E7A-437C-829C-260CF8E04384}" srcOrd="0" destOrd="0" presId="urn:microsoft.com/office/officeart/2005/8/layout/lProcess1"/>
    <dgm:cxn modelId="{B270B23C-FAD7-4FCB-A902-C32B559E51BB}" srcId="{DE28BA95-5603-45EC-B988-1652D255DA15}" destId="{D9AFBF8B-CBBF-419E-991B-441F8A837FCC}" srcOrd="2" destOrd="0" parTransId="{2A187088-2259-4D01-93AB-4F35007408B4}" sibTransId="{02AB406E-D3C1-4CCE-8310-27E4960A08EC}"/>
    <dgm:cxn modelId="{3310455E-E401-4630-84A6-768EA741A499}" type="presOf" srcId="{58CCE189-585C-4AFE-BCB9-B1CED2DF0351}" destId="{54FC8F9B-616A-4C7E-8E08-1B1756315778}" srcOrd="0" destOrd="0" presId="urn:microsoft.com/office/officeart/2005/8/layout/lProcess1"/>
    <dgm:cxn modelId="{DE17C941-E722-498C-8599-617549B4792F}" type="presOf" srcId="{6E387ECF-9897-4B9E-82FB-3E6EDCEAA034}" destId="{BD68C252-325D-4BD0-AE2D-B5F317709AD9}" srcOrd="0" destOrd="0" presId="urn:microsoft.com/office/officeart/2005/8/layout/lProcess1"/>
    <dgm:cxn modelId="{8D335062-E193-42CA-9DD0-BFEF1CCE2D6F}" type="presOf" srcId="{0A8CCE06-7F75-435A-9F7B-21E0AB36AF8C}" destId="{E7508D58-1A60-4665-A1FA-E9F02938C022}" srcOrd="0" destOrd="0" presId="urn:microsoft.com/office/officeart/2005/8/layout/lProcess1"/>
    <dgm:cxn modelId="{B4713566-5F0C-4E8F-9CA4-729272368D9D}" type="presOf" srcId="{33B97B80-E34E-41AF-AC87-7300FC5900E8}" destId="{9A38FA1E-A597-4414-8792-EAD8E6FDFB6B}" srcOrd="0" destOrd="0" presId="urn:microsoft.com/office/officeart/2005/8/layout/lProcess1"/>
    <dgm:cxn modelId="{77B66768-31A6-49A2-8FFD-1DDD345CFD8C}" type="presOf" srcId="{D9AFBF8B-CBBF-419E-991B-441F8A837FCC}" destId="{F6B2E3D6-4D05-4F08-B45B-20BD9724126E}" srcOrd="0" destOrd="0" presId="urn:microsoft.com/office/officeart/2005/8/layout/lProcess1"/>
    <dgm:cxn modelId="{BC9CDA48-BBA4-4182-9DA6-562F9E3845FD}" type="presOf" srcId="{EF46FE2E-642D-44D2-9BCA-04AD1F907250}" destId="{E016ED49-83F1-48BC-BC47-996998EAB573}" srcOrd="0" destOrd="0" presId="urn:microsoft.com/office/officeart/2005/8/layout/lProcess1"/>
    <dgm:cxn modelId="{474BBE4C-2B6A-4451-901E-39A6EF4226AB}" srcId="{58CCE189-585C-4AFE-BCB9-B1CED2DF0351}" destId="{13B4EE63-AA92-40D1-934A-D33C791CDE65}" srcOrd="2" destOrd="0" parTransId="{C7A9CC5C-68C8-414C-8BBC-C2A46159090B}" sibTransId="{91383C71-9DBF-4A2D-BB69-359E35A3A1B2}"/>
    <dgm:cxn modelId="{9DFE376F-6BE2-4FA2-B096-E1BEFA82EB26}" srcId="{EF46FE2E-642D-44D2-9BCA-04AD1F907250}" destId="{454A6C17-CF23-48C0-B49D-87DF7B218DDB}" srcOrd="0" destOrd="0" parTransId="{AD4BB882-680F-49E5-870D-D24A442C2A0D}" sibTransId="{33B97B80-E34E-41AF-AC87-7300FC5900E8}"/>
    <dgm:cxn modelId="{13BBEC52-B4BB-4323-A6E5-5E51D31F8F92}" type="presOf" srcId="{0478EBAD-BB60-4408-A3EE-99C94282901B}" destId="{E1F15CEC-4B06-48E4-9554-0518C49366D9}" srcOrd="0" destOrd="0" presId="urn:microsoft.com/office/officeart/2005/8/layout/lProcess1"/>
    <dgm:cxn modelId="{6AB46157-21AB-4B18-8309-89CCEE14BB46}" type="presOf" srcId="{13B4EE63-AA92-40D1-934A-D33C791CDE65}" destId="{12E056B8-2EA2-44D9-ADA4-AFCC83ABC3E8}" srcOrd="0" destOrd="0" presId="urn:microsoft.com/office/officeart/2005/8/layout/lProcess1"/>
    <dgm:cxn modelId="{0CB2FC7A-02DE-45EF-BF4B-EBB5A31BCFE8}" srcId="{DE28BA95-5603-45EC-B988-1652D255DA15}" destId="{D53C3D4B-558E-4FD3-A8C6-6018A867A48E}" srcOrd="0" destOrd="0" parTransId="{815D33B7-9DEB-4C43-BB10-F6917265AED7}" sibTransId="{EF69A921-1AAB-496B-B06E-AF43465410A1}"/>
    <dgm:cxn modelId="{DC4D0F7B-7FC0-4645-89EF-BAAE3D1ADFB5}" type="presOf" srcId="{AD4BB882-680F-49E5-870D-D24A442C2A0D}" destId="{DD2B1F8A-6497-4902-A9D1-2CE7E466D476}" srcOrd="0" destOrd="0" presId="urn:microsoft.com/office/officeart/2005/8/layout/lProcess1"/>
    <dgm:cxn modelId="{A83A2E7B-DF7E-4045-8876-7CFC73231D45}" srcId="{EF46FE2E-642D-44D2-9BCA-04AD1F907250}" destId="{C3AE7B16-F3B4-455B-9C56-77B43D1848CA}" srcOrd="1" destOrd="0" parTransId="{585AF24E-5D62-4C24-91CA-36893067184A}" sibTransId="{0A8CCE06-7F75-435A-9F7B-21E0AB36AF8C}"/>
    <dgm:cxn modelId="{D702507C-5C0E-45C0-B11E-781D8E94E0C3}" type="presOf" srcId="{D53C3D4B-558E-4FD3-A8C6-6018A867A48E}" destId="{986F4FF8-8995-40EC-B3A8-A420ECE48F3C}" srcOrd="0" destOrd="0" presId="urn:microsoft.com/office/officeart/2005/8/layout/lProcess1"/>
    <dgm:cxn modelId="{277E6581-4339-45F2-B967-706C20581E8F}" srcId="{13B4EE63-AA92-40D1-934A-D33C791CDE65}" destId="{4BAB02DC-E958-478C-983E-5C7B21ED530B}" srcOrd="1" destOrd="0" parTransId="{53090B53-8DC1-4F69-B035-9AECC74EA148}" sibTransId="{7CA0C716-2E36-43E6-B540-360A8C7CFC69}"/>
    <dgm:cxn modelId="{1CF8F391-2D23-46E2-B51F-FB10AD105AB6}" type="presOf" srcId="{EF69A921-1AAB-496B-B06E-AF43465410A1}" destId="{20457ADB-900C-4731-A22D-EE45912E7307}" srcOrd="0" destOrd="0" presId="urn:microsoft.com/office/officeart/2005/8/layout/lProcess1"/>
    <dgm:cxn modelId="{B3D9F691-A8EB-4ED5-B435-51DC0AA68B42}" type="presOf" srcId="{7D81F6EE-AB98-4445-9F43-072566FAA0E2}" destId="{B50513B9-0BED-456D-82E0-3CA28E97DC75}" srcOrd="0" destOrd="0" presId="urn:microsoft.com/office/officeart/2005/8/layout/lProcess1"/>
    <dgm:cxn modelId="{C42A3C98-6EF6-40DB-9626-6B9BC26707C7}" type="presOf" srcId="{C3AE7B16-F3B4-455B-9C56-77B43D1848CA}" destId="{02D7AE72-90F4-47A8-8FCB-CEE1F6789F6C}" srcOrd="0" destOrd="0" presId="urn:microsoft.com/office/officeart/2005/8/layout/lProcess1"/>
    <dgm:cxn modelId="{1CDE58C4-8BF2-438A-8D6A-4E89B28445B1}" srcId="{DE28BA95-5603-45EC-B988-1652D255DA15}" destId="{9EA398BD-24AF-433C-8218-C50BA07B3A69}" srcOrd="1" destOrd="0" parTransId="{3BEF3275-9647-4F25-B383-05386AAFDA70}" sibTransId="{0478EBAD-BB60-4408-A3EE-99C94282901B}"/>
    <dgm:cxn modelId="{D42E35DB-AC23-4DCD-B942-A0CFA01D3C10}" srcId="{58CCE189-585C-4AFE-BCB9-B1CED2DF0351}" destId="{DE28BA95-5603-45EC-B988-1652D255DA15}" srcOrd="1" destOrd="0" parTransId="{20EAA753-5828-4294-B835-95BEB4DBDA2A}" sibTransId="{7D273434-1BF3-4D31-97FD-4D3498182429}"/>
    <dgm:cxn modelId="{F79751EF-D96F-4D4F-BE9C-37CD6FF32236}" type="presOf" srcId="{C3BD8599-4BBE-450E-8C09-D004E197C772}" destId="{BCF9B09F-99D4-4DBD-9AB0-8C80408931DE}" srcOrd="0" destOrd="0" presId="urn:microsoft.com/office/officeart/2005/8/layout/lProcess1"/>
    <dgm:cxn modelId="{355052F9-5F6F-4E17-BA57-3F5AC37CECDF}" type="presOf" srcId="{9EA398BD-24AF-433C-8218-C50BA07B3A69}" destId="{40A218CF-2B19-421C-8C84-42F7E54528DD}" srcOrd="0" destOrd="0" presId="urn:microsoft.com/office/officeart/2005/8/layout/lProcess1"/>
    <dgm:cxn modelId="{26DFD0FA-A469-40C6-9D93-2251FB97DC7E}" type="presOf" srcId="{B5EC7D97-4383-4C41-924F-E447035AD19A}" destId="{20D74345-ADEC-4DFD-A92F-F0E6A2538B37}" srcOrd="0" destOrd="0" presId="urn:microsoft.com/office/officeart/2005/8/layout/lProcess1"/>
    <dgm:cxn modelId="{5675EDE3-A5D7-4C8F-AD04-6D40362C88EB}" type="presParOf" srcId="{54FC8F9B-616A-4C7E-8E08-1B1756315778}" destId="{79C02589-95DB-48FB-A1FE-74A5D4B6E01B}" srcOrd="0" destOrd="0" presId="urn:microsoft.com/office/officeart/2005/8/layout/lProcess1"/>
    <dgm:cxn modelId="{9F690714-B756-4C44-8D15-A935DA7CDB06}" type="presParOf" srcId="{79C02589-95DB-48FB-A1FE-74A5D4B6E01B}" destId="{E016ED49-83F1-48BC-BC47-996998EAB573}" srcOrd="0" destOrd="0" presId="urn:microsoft.com/office/officeart/2005/8/layout/lProcess1"/>
    <dgm:cxn modelId="{3D389EB6-939C-458E-AA79-F03BE067E647}" type="presParOf" srcId="{79C02589-95DB-48FB-A1FE-74A5D4B6E01B}" destId="{DD2B1F8A-6497-4902-A9D1-2CE7E466D476}" srcOrd="1" destOrd="0" presId="urn:microsoft.com/office/officeart/2005/8/layout/lProcess1"/>
    <dgm:cxn modelId="{AB4C7289-4AA5-4C4D-AA89-15F3EE2F27E8}" type="presParOf" srcId="{79C02589-95DB-48FB-A1FE-74A5D4B6E01B}" destId="{BE47E759-9E7A-437C-829C-260CF8E04384}" srcOrd="2" destOrd="0" presId="urn:microsoft.com/office/officeart/2005/8/layout/lProcess1"/>
    <dgm:cxn modelId="{45A5FA98-E499-4CB8-8BC0-82E1046FE1A4}" type="presParOf" srcId="{79C02589-95DB-48FB-A1FE-74A5D4B6E01B}" destId="{9A38FA1E-A597-4414-8792-EAD8E6FDFB6B}" srcOrd="3" destOrd="0" presId="urn:microsoft.com/office/officeart/2005/8/layout/lProcess1"/>
    <dgm:cxn modelId="{1474CFB9-FA74-40A8-AE62-3E5259108A19}" type="presParOf" srcId="{79C02589-95DB-48FB-A1FE-74A5D4B6E01B}" destId="{02D7AE72-90F4-47A8-8FCB-CEE1F6789F6C}" srcOrd="4" destOrd="0" presId="urn:microsoft.com/office/officeart/2005/8/layout/lProcess1"/>
    <dgm:cxn modelId="{E1416965-17C8-4710-B9A1-C8217FED2929}" type="presParOf" srcId="{79C02589-95DB-48FB-A1FE-74A5D4B6E01B}" destId="{E7508D58-1A60-4665-A1FA-E9F02938C022}" srcOrd="5" destOrd="0" presId="urn:microsoft.com/office/officeart/2005/8/layout/lProcess1"/>
    <dgm:cxn modelId="{9560942A-20C4-473B-8050-583FEC77C017}" type="presParOf" srcId="{79C02589-95DB-48FB-A1FE-74A5D4B6E01B}" destId="{20D74345-ADEC-4DFD-A92F-F0E6A2538B37}" srcOrd="6" destOrd="0" presId="urn:microsoft.com/office/officeart/2005/8/layout/lProcess1"/>
    <dgm:cxn modelId="{C26D2835-C404-4D9C-B18D-DAADE23D7040}" type="presParOf" srcId="{54FC8F9B-616A-4C7E-8E08-1B1756315778}" destId="{7179E69E-12D3-47FC-8695-8283997A47A7}" srcOrd="1" destOrd="0" presId="urn:microsoft.com/office/officeart/2005/8/layout/lProcess1"/>
    <dgm:cxn modelId="{B3D5077F-D256-4AE8-BFDB-1401F30CA264}" type="presParOf" srcId="{54FC8F9B-616A-4C7E-8E08-1B1756315778}" destId="{E4658E4F-90A6-4C8F-837D-26DF4D9E2DD6}" srcOrd="2" destOrd="0" presId="urn:microsoft.com/office/officeart/2005/8/layout/lProcess1"/>
    <dgm:cxn modelId="{6524907A-DA85-4A36-B7F6-01A57A450AF1}" type="presParOf" srcId="{E4658E4F-90A6-4C8F-837D-26DF4D9E2DD6}" destId="{B9E27EB7-89EF-44BD-8D50-4EB16C91F7CA}" srcOrd="0" destOrd="0" presId="urn:microsoft.com/office/officeart/2005/8/layout/lProcess1"/>
    <dgm:cxn modelId="{C3868EFB-6542-4566-9C69-E0398815C550}" type="presParOf" srcId="{E4658E4F-90A6-4C8F-837D-26DF4D9E2DD6}" destId="{966335E6-F4D3-41B1-AFC3-2CD74CBA05C5}" srcOrd="1" destOrd="0" presId="urn:microsoft.com/office/officeart/2005/8/layout/lProcess1"/>
    <dgm:cxn modelId="{D5CAAC62-622D-4671-A1A6-721D7BA8BF67}" type="presParOf" srcId="{E4658E4F-90A6-4C8F-837D-26DF4D9E2DD6}" destId="{986F4FF8-8995-40EC-B3A8-A420ECE48F3C}" srcOrd="2" destOrd="0" presId="urn:microsoft.com/office/officeart/2005/8/layout/lProcess1"/>
    <dgm:cxn modelId="{B84584D2-183D-4462-A608-2F00C29CB0B1}" type="presParOf" srcId="{E4658E4F-90A6-4C8F-837D-26DF4D9E2DD6}" destId="{20457ADB-900C-4731-A22D-EE45912E7307}" srcOrd="3" destOrd="0" presId="urn:microsoft.com/office/officeart/2005/8/layout/lProcess1"/>
    <dgm:cxn modelId="{7E557338-340C-4586-90A9-310BA253C16A}" type="presParOf" srcId="{E4658E4F-90A6-4C8F-837D-26DF4D9E2DD6}" destId="{40A218CF-2B19-421C-8C84-42F7E54528DD}" srcOrd="4" destOrd="0" presId="urn:microsoft.com/office/officeart/2005/8/layout/lProcess1"/>
    <dgm:cxn modelId="{15C18AA7-E346-4F3E-9D7A-6A02C2584E90}" type="presParOf" srcId="{E4658E4F-90A6-4C8F-837D-26DF4D9E2DD6}" destId="{E1F15CEC-4B06-48E4-9554-0518C49366D9}" srcOrd="5" destOrd="0" presId="urn:microsoft.com/office/officeart/2005/8/layout/lProcess1"/>
    <dgm:cxn modelId="{28641696-047F-48F8-9BC3-9074870E03B1}" type="presParOf" srcId="{E4658E4F-90A6-4C8F-837D-26DF4D9E2DD6}" destId="{F6B2E3D6-4D05-4F08-B45B-20BD9724126E}" srcOrd="6" destOrd="0" presId="urn:microsoft.com/office/officeart/2005/8/layout/lProcess1"/>
    <dgm:cxn modelId="{0A198F62-DBAE-4C57-B8B1-6B7B476B70B1}" type="presParOf" srcId="{54FC8F9B-616A-4C7E-8E08-1B1756315778}" destId="{A3F786D9-4D33-4440-9E38-6F6466735BB5}" srcOrd="3" destOrd="0" presId="urn:microsoft.com/office/officeart/2005/8/layout/lProcess1"/>
    <dgm:cxn modelId="{C5EB92E7-6580-4CA6-8FDB-3A3749D5467A}" type="presParOf" srcId="{54FC8F9B-616A-4C7E-8E08-1B1756315778}" destId="{4ADBA037-0000-4A05-ABDF-CE87EA14F375}" srcOrd="4" destOrd="0" presId="urn:microsoft.com/office/officeart/2005/8/layout/lProcess1"/>
    <dgm:cxn modelId="{09498549-018D-43A5-86BE-34D56A5EB517}" type="presParOf" srcId="{4ADBA037-0000-4A05-ABDF-CE87EA14F375}" destId="{12E056B8-2EA2-44D9-ADA4-AFCC83ABC3E8}" srcOrd="0" destOrd="0" presId="urn:microsoft.com/office/officeart/2005/8/layout/lProcess1"/>
    <dgm:cxn modelId="{6CBA8081-4A11-434D-A07E-07E59A274F8F}" type="presParOf" srcId="{4ADBA037-0000-4A05-ABDF-CE87EA14F375}" destId="{BD68C252-325D-4BD0-AE2D-B5F317709AD9}" srcOrd="1" destOrd="0" presId="urn:microsoft.com/office/officeart/2005/8/layout/lProcess1"/>
    <dgm:cxn modelId="{6F5CA29D-FB78-4E61-9EA9-52C82680F789}" type="presParOf" srcId="{4ADBA037-0000-4A05-ABDF-CE87EA14F375}" destId="{B50513B9-0BED-456D-82E0-3CA28E97DC75}" srcOrd="2" destOrd="0" presId="urn:microsoft.com/office/officeart/2005/8/layout/lProcess1"/>
    <dgm:cxn modelId="{0797982A-7697-4A7B-99CD-FA35A82D4A36}" type="presParOf" srcId="{4ADBA037-0000-4A05-ABDF-CE87EA14F375}" destId="{BCF9B09F-99D4-4DBD-9AB0-8C80408931DE}" srcOrd="3" destOrd="0" presId="urn:microsoft.com/office/officeart/2005/8/layout/lProcess1"/>
    <dgm:cxn modelId="{BF8BE13C-B0FB-4E0E-BDED-B812338EE3BC}" type="presParOf" srcId="{4ADBA037-0000-4A05-ABDF-CE87EA14F375}" destId="{BB3F3C6B-B485-42B1-A27A-D5A216AAFDA7}"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85158-87E8-420D-9ADF-8B8366BF501B}">
      <dsp:nvSpPr>
        <dsp:cNvPr id="0" name=""/>
        <dsp:cNvSpPr/>
      </dsp:nvSpPr>
      <dsp:spPr>
        <a:xfrm>
          <a:off x="2134" y="360044"/>
          <a:ext cx="3910482" cy="497292"/>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b="1" kern="1200">
              <a:latin typeface="Calibri"/>
              <a:ea typeface="+mn-ea"/>
              <a:cs typeface="+mn-cs"/>
            </a:rPr>
            <a:t>Triangulacja źródeł danych</a:t>
          </a:r>
        </a:p>
      </dsp:txBody>
      <dsp:txXfrm>
        <a:off x="16699" y="374609"/>
        <a:ext cx="3881352" cy="468162"/>
      </dsp:txXfrm>
    </dsp:sp>
    <dsp:sp modelId="{89C09D8E-1AFF-4717-BA20-C5F888B72E20}">
      <dsp:nvSpPr>
        <dsp:cNvPr id="0" name=""/>
        <dsp:cNvSpPr/>
      </dsp:nvSpPr>
      <dsp:spPr>
        <a:xfrm>
          <a:off x="393182" y="857336"/>
          <a:ext cx="326893" cy="654830"/>
        </a:xfrm>
        <a:custGeom>
          <a:avLst/>
          <a:gdLst/>
          <a:ahLst/>
          <a:cxnLst/>
          <a:rect l="0" t="0" r="0" b="0"/>
          <a:pathLst>
            <a:path>
              <a:moveTo>
                <a:pt x="0" y="0"/>
              </a:moveTo>
              <a:lnTo>
                <a:pt x="0" y="597063"/>
              </a:lnTo>
              <a:lnTo>
                <a:pt x="394423" y="597063"/>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B224057-47DB-4B64-9EA8-30B2F011237C}">
      <dsp:nvSpPr>
        <dsp:cNvPr id="0" name=""/>
        <dsp:cNvSpPr/>
      </dsp:nvSpPr>
      <dsp:spPr>
        <a:xfrm>
          <a:off x="720076" y="1215329"/>
          <a:ext cx="2835024" cy="593675"/>
        </a:xfrm>
        <a:prstGeom prst="roundRect">
          <a:avLst>
            <a:gd name="adj" fmla="val 10000"/>
          </a:avLst>
        </a:prstGeom>
        <a:solidFill>
          <a:schemeClr val="lt1">
            <a:alpha val="90000"/>
            <a:hueOff val="0"/>
            <a:satOff val="0"/>
            <a:lumOff val="0"/>
            <a:alphaOff val="0"/>
          </a:schemeClr>
        </a:solidFill>
        <a:ln>
          <a:solidFill>
            <a:srgbClr val="33CC33"/>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ts val="0"/>
            </a:spcAft>
            <a:buNone/>
          </a:pPr>
          <a:r>
            <a:rPr lang="pl-PL" sz="1400" b="1" kern="1200" dirty="0">
              <a:solidFill>
                <a:srgbClr val="006600"/>
              </a:solidFill>
              <a:latin typeface="Calibri"/>
              <a:ea typeface="+mn-ea"/>
              <a:cs typeface="+mn-cs"/>
            </a:rPr>
            <a:t>dane zastane - wtórne</a:t>
          </a:r>
        </a:p>
      </dsp:txBody>
      <dsp:txXfrm>
        <a:off x="737464" y="1232717"/>
        <a:ext cx="2800248" cy="558899"/>
      </dsp:txXfrm>
    </dsp:sp>
    <dsp:sp modelId="{DC72B44E-2B80-4833-A970-6A83137E90B6}">
      <dsp:nvSpPr>
        <dsp:cNvPr id="0" name=""/>
        <dsp:cNvSpPr/>
      </dsp:nvSpPr>
      <dsp:spPr>
        <a:xfrm>
          <a:off x="393182" y="857336"/>
          <a:ext cx="399217" cy="1621491"/>
        </a:xfrm>
        <a:custGeom>
          <a:avLst/>
          <a:gdLst/>
          <a:ahLst/>
          <a:cxnLst/>
          <a:rect l="0" t="0" r="0" b="0"/>
          <a:pathLst>
            <a:path>
              <a:moveTo>
                <a:pt x="0" y="0"/>
              </a:moveTo>
              <a:lnTo>
                <a:pt x="0" y="1614622"/>
              </a:lnTo>
              <a:lnTo>
                <a:pt x="391620" y="1614622"/>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A3A146-EF4F-484A-A86C-999DE6FE6842}">
      <dsp:nvSpPr>
        <dsp:cNvPr id="0" name=""/>
        <dsp:cNvSpPr/>
      </dsp:nvSpPr>
      <dsp:spPr>
        <a:xfrm>
          <a:off x="792400" y="2092615"/>
          <a:ext cx="2880011" cy="772425"/>
        </a:xfrm>
        <a:prstGeom prst="roundRect">
          <a:avLst>
            <a:gd name="adj" fmla="val 10000"/>
          </a:avLst>
        </a:prstGeom>
        <a:solidFill>
          <a:schemeClr val="lt1">
            <a:alpha val="90000"/>
            <a:hueOff val="0"/>
            <a:satOff val="0"/>
            <a:lumOff val="0"/>
            <a:alphaOff val="0"/>
          </a:schemeClr>
        </a:solidFill>
        <a:ln>
          <a:solidFill>
            <a:srgbClr val="33CC33"/>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ts val="0"/>
            </a:spcAft>
            <a:buNone/>
          </a:pPr>
          <a:r>
            <a:rPr lang="pl-PL" sz="1300" b="1" i="0" kern="1200" dirty="0">
              <a:solidFill>
                <a:srgbClr val="006600"/>
              </a:solidFill>
              <a:latin typeface="Calibri"/>
              <a:ea typeface="+mn-ea"/>
              <a:cs typeface="+mn-cs"/>
            </a:rPr>
            <a:t>porównywanie badań prowadzonych na różnych populacjach, w różnych odcinkach czasowych oraz w różnych miejscach</a:t>
          </a:r>
          <a:endParaRPr lang="pl-PL" sz="1300" b="1" kern="1200" dirty="0">
            <a:solidFill>
              <a:srgbClr val="006600"/>
            </a:solidFill>
            <a:latin typeface="Calibri"/>
            <a:ea typeface="+mn-ea"/>
            <a:cs typeface="+mn-cs"/>
          </a:endParaRPr>
        </a:p>
      </dsp:txBody>
      <dsp:txXfrm>
        <a:off x="815024" y="2115239"/>
        <a:ext cx="2834763" cy="727177"/>
      </dsp:txXfrm>
    </dsp:sp>
    <dsp:sp modelId="{FF793E4A-2C97-482F-BD67-6A6AE4582B98}">
      <dsp:nvSpPr>
        <dsp:cNvPr id="0" name=""/>
        <dsp:cNvSpPr/>
      </dsp:nvSpPr>
      <dsp:spPr>
        <a:xfrm>
          <a:off x="4209454" y="360044"/>
          <a:ext cx="3399351" cy="531048"/>
        </a:xfrm>
        <a:prstGeom prst="roundRect">
          <a:avLst>
            <a:gd name="adj" fmla="val 10000"/>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pl-PL" sz="1800" b="1" kern="1200">
              <a:latin typeface="Calibri"/>
              <a:ea typeface="+mn-ea"/>
              <a:cs typeface="+mn-cs"/>
            </a:rPr>
            <a:t>Triangulacja metod badawczych</a:t>
          </a:r>
        </a:p>
      </dsp:txBody>
      <dsp:txXfrm>
        <a:off x="4225008" y="375598"/>
        <a:ext cx="3368243" cy="499940"/>
      </dsp:txXfrm>
    </dsp:sp>
    <dsp:sp modelId="{305F90B1-E8F7-418A-8CE7-385673FF584C}">
      <dsp:nvSpPr>
        <dsp:cNvPr id="0" name=""/>
        <dsp:cNvSpPr/>
      </dsp:nvSpPr>
      <dsp:spPr>
        <a:xfrm>
          <a:off x="4549390" y="891093"/>
          <a:ext cx="347154" cy="621073"/>
        </a:xfrm>
        <a:custGeom>
          <a:avLst/>
          <a:gdLst/>
          <a:ahLst/>
          <a:cxnLst/>
          <a:rect l="0" t="0" r="0" b="0"/>
          <a:pathLst>
            <a:path>
              <a:moveTo>
                <a:pt x="0" y="0"/>
              </a:moveTo>
              <a:lnTo>
                <a:pt x="0" y="605483"/>
              </a:lnTo>
              <a:lnTo>
                <a:pt x="389346" y="605483"/>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1F1D7D9-D633-40A6-B4FC-5D962EA3F13E}">
      <dsp:nvSpPr>
        <dsp:cNvPr id="0" name=""/>
        <dsp:cNvSpPr/>
      </dsp:nvSpPr>
      <dsp:spPr>
        <a:xfrm>
          <a:off x="4896544" y="1215329"/>
          <a:ext cx="2499108" cy="593675"/>
        </a:xfrm>
        <a:prstGeom prst="roundRect">
          <a:avLst>
            <a:gd name="adj" fmla="val 10000"/>
          </a:avLst>
        </a:prstGeom>
        <a:solidFill>
          <a:schemeClr val="lt1">
            <a:alpha val="90000"/>
            <a:hueOff val="0"/>
            <a:satOff val="0"/>
            <a:lumOff val="0"/>
            <a:alphaOff val="0"/>
          </a:schemeClr>
        </a:solidFill>
        <a:ln>
          <a:solidFill>
            <a:srgbClr val="33CC33"/>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rgbClr val="006600"/>
              </a:solidFill>
              <a:latin typeface="Calibri"/>
              <a:ea typeface="+mn-ea"/>
              <a:cs typeface="+mn-cs"/>
            </a:rPr>
            <a:t>badanie jakościowe</a:t>
          </a:r>
          <a:endParaRPr lang="pl-PL" sz="1400" kern="1200" dirty="0">
            <a:solidFill>
              <a:srgbClr val="006600"/>
            </a:solidFill>
            <a:latin typeface="Calibri"/>
            <a:ea typeface="+mn-ea"/>
            <a:cs typeface="+mn-cs"/>
          </a:endParaRPr>
        </a:p>
      </dsp:txBody>
      <dsp:txXfrm>
        <a:off x="4913932" y="1232717"/>
        <a:ext cx="2464332" cy="558899"/>
      </dsp:txXfrm>
    </dsp:sp>
    <dsp:sp modelId="{4DA398E4-FBEE-423C-BFA7-1C7AB0091539}">
      <dsp:nvSpPr>
        <dsp:cNvPr id="0" name=""/>
        <dsp:cNvSpPr/>
      </dsp:nvSpPr>
      <dsp:spPr>
        <a:xfrm>
          <a:off x="4549390" y="891093"/>
          <a:ext cx="275143" cy="1575247"/>
        </a:xfrm>
        <a:custGeom>
          <a:avLst/>
          <a:gdLst/>
          <a:ahLst/>
          <a:cxnLst/>
          <a:rect l="0" t="0" r="0" b="0"/>
          <a:pathLst>
            <a:path>
              <a:moveTo>
                <a:pt x="0" y="0"/>
              </a:moveTo>
              <a:lnTo>
                <a:pt x="0" y="1614622"/>
              </a:lnTo>
              <a:lnTo>
                <a:pt x="389346" y="1614622"/>
              </a:lnTo>
            </a:path>
          </a:pathLst>
        </a:custGeom>
        <a:noFill/>
        <a:ln w="25400" cap="flat" cmpd="sng" algn="ctr">
          <a:solidFill>
            <a:schemeClr val="accent6">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2C3BE55-CB72-4791-8092-24B688F28275}">
      <dsp:nvSpPr>
        <dsp:cNvPr id="0" name=""/>
        <dsp:cNvSpPr/>
      </dsp:nvSpPr>
      <dsp:spPr>
        <a:xfrm>
          <a:off x="4824533" y="2164628"/>
          <a:ext cx="2585367" cy="603423"/>
        </a:xfrm>
        <a:prstGeom prst="roundRect">
          <a:avLst>
            <a:gd name="adj" fmla="val 10000"/>
          </a:avLst>
        </a:prstGeom>
        <a:solidFill>
          <a:schemeClr val="lt1">
            <a:alpha val="90000"/>
            <a:hueOff val="0"/>
            <a:satOff val="0"/>
            <a:lumOff val="0"/>
            <a:alphaOff val="0"/>
          </a:schemeClr>
        </a:solidFill>
        <a:ln>
          <a:solidFill>
            <a:srgbClr val="33CC33"/>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rgbClr val="006600"/>
              </a:solidFill>
              <a:latin typeface="Calibri"/>
              <a:ea typeface="+mn-ea"/>
              <a:cs typeface="+mn-cs"/>
            </a:rPr>
            <a:t>badanie ilościowe</a:t>
          </a:r>
          <a:endParaRPr lang="pl-PL" sz="1400" kern="1200" dirty="0">
            <a:solidFill>
              <a:srgbClr val="006600"/>
            </a:solidFill>
            <a:latin typeface="Calibri"/>
            <a:ea typeface="+mn-ea"/>
            <a:cs typeface="+mn-cs"/>
          </a:endParaRPr>
        </a:p>
      </dsp:txBody>
      <dsp:txXfrm>
        <a:off x="4842207" y="2182302"/>
        <a:ext cx="2550019" cy="568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6ED49-83F1-48BC-BC47-996998EAB573}">
      <dsp:nvSpPr>
        <dsp:cNvPr id="0" name=""/>
        <dsp:cNvSpPr/>
      </dsp:nvSpPr>
      <dsp:spPr>
        <a:xfrm>
          <a:off x="825402" y="133"/>
          <a:ext cx="2328727" cy="46759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bg1"/>
              </a:solidFill>
            </a:rPr>
            <a:t>Analiza danych wtórnych</a:t>
          </a:r>
          <a:br>
            <a:rPr lang="pl-PL" sz="1400" b="1" kern="1200" dirty="0">
              <a:solidFill>
                <a:schemeClr val="bg1"/>
              </a:solidFill>
            </a:rPr>
          </a:br>
          <a:r>
            <a:rPr lang="pl-PL" sz="1100" b="1" kern="1200" dirty="0">
              <a:solidFill>
                <a:schemeClr val="bg1"/>
              </a:solidFill>
            </a:rPr>
            <a:t>(</a:t>
          </a:r>
          <a:r>
            <a:rPr lang="pl-PL" sz="1100" b="1" kern="1200" dirty="0" err="1">
              <a:solidFill>
                <a:schemeClr val="bg1"/>
              </a:solidFill>
            </a:rPr>
            <a:t>desk</a:t>
          </a:r>
          <a:r>
            <a:rPr lang="pl-PL" sz="1100" b="1" kern="1200" dirty="0">
              <a:solidFill>
                <a:schemeClr val="bg1"/>
              </a:solidFill>
            </a:rPr>
            <a:t> </a:t>
          </a:r>
          <a:r>
            <a:rPr lang="pl-PL" sz="1100" b="1" kern="1200" dirty="0" err="1">
              <a:solidFill>
                <a:schemeClr val="bg1"/>
              </a:solidFill>
            </a:rPr>
            <a:t>research</a:t>
          </a:r>
          <a:r>
            <a:rPr lang="pl-PL" sz="1100" b="1" kern="1200" dirty="0">
              <a:solidFill>
                <a:schemeClr val="bg1"/>
              </a:solidFill>
            </a:rPr>
            <a:t>) </a:t>
          </a:r>
        </a:p>
      </dsp:txBody>
      <dsp:txXfrm>
        <a:off x="839097" y="13828"/>
        <a:ext cx="2301337" cy="440201"/>
      </dsp:txXfrm>
    </dsp:sp>
    <dsp:sp modelId="{DD2B1F8A-6497-4902-A9D1-2CE7E466D476}">
      <dsp:nvSpPr>
        <dsp:cNvPr id="0" name=""/>
        <dsp:cNvSpPr/>
      </dsp:nvSpPr>
      <dsp:spPr>
        <a:xfrm rot="5400000">
          <a:off x="1938825" y="518665"/>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E47E759-9E7A-437C-829C-260CF8E04384}">
      <dsp:nvSpPr>
        <dsp:cNvPr id="0" name=""/>
        <dsp:cNvSpPr/>
      </dsp:nvSpPr>
      <dsp:spPr>
        <a:xfrm>
          <a:off x="825402" y="671488"/>
          <a:ext cx="2328727" cy="436630"/>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dane statystyczne: GUS, BDR, powiatu, PUP </a:t>
          </a:r>
        </a:p>
      </dsp:txBody>
      <dsp:txXfrm>
        <a:off x="838190" y="684276"/>
        <a:ext cx="2303151" cy="411054"/>
      </dsp:txXfrm>
    </dsp:sp>
    <dsp:sp modelId="{9A38FA1E-A597-4414-8792-EAD8E6FDFB6B}">
      <dsp:nvSpPr>
        <dsp:cNvPr id="0" name=""/>
        <dsp:cNvSpPr/>
      </dsp:nvSpPr>
      <dsp:spPr>
        <a:xfrm rot="5400000">
          <a:off x="1938825" y="1159059"/>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2D7AE72-90F4-47A8-8FCB-CEE1F6789F6C}">
      <dsp:nvSpPr>
        <dsp:cNvPr id="0" name=""/>
        <dsp:cNvSpPr/>
      </dsp:nvSpPr>
      <dsp:spPr>
        <a:xfrm>
          <a:off x="825402" y="1311882"/>
          <a:ext cx="2328727" cy="427717"/>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dokumenty strategiczne: </a:t>
          </a:r>
          <a:r>
            <a:rPr lang="pl-PL" sz="1200" b="1" kern="1200" dirty="0" err="1">
              <a:solidFill>
                <a:srgbClr val="006600"/>
              </a:solidFill>
            </a:rPr>
            <a:t>MRPiPS</a:t>
          </a:r>
          <a:r>
            <a:rPr lang="pl-PL" sz="1200" b="1" kern="1200" dirty="0">
              <a:solidFill>
                <a:srgbClr val="006600"/>
              </a:solidFill>
            </a:rPr>
            <a:t>, KFS, UE, WUP, PUP w Pleszewie   </a:t>
          </a:r>
        </a:p>
      </dsp:txBody>
      <dsp:txXfrm>
        <a:off x="837929" y="1324409"/>
        <a:ext cx="2303673" cy="402663"/>
      </dsp:txXfrm>
    </dsp:sp>
    <dsp:sp modelId="{E7508D58-1A60-4665-A1FA-E9F02938C022}">
      <dsp:nvSpPr>
        <dsp:cNvPr id="0" name=""/>
        <dsp:cNvSpPr/>
      </dsp:nvSpPr>
      <dsp:spPr>
        <a:xfrm rot="5400000">
          <a:off x="1938825" y="1790540"/>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0D74345-ADEC-4DFD-A92F-F0E6A2538B37}">
      <dsp:nvSpPr>
        <dsp:cNvPr id="0" name=""/>
        <dsp:cNvSpPr/>
      </dsp:nvSpPr>
      <dsp:spPr>
        <a:xfrm>
          <a:off x="825402" y="1943363"/>
          <a:ext cx="2328727" cy="504774"/>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literatura przedmiotu, dobre praktyki    </a:t>
          </a:r>
        </a:p>
      </dsp:txBody>
      <dsp:txXfrm>
        <a:off x="840186" y="1958147"/>
        <a:ext cx="2299159" cy="475206"/>
      </dsp:txXfrm>
    </dsp:sp>
    <dsp:sp modelId="{B9E27EB7-89EF-44BD-8D50-4EB16C91F7CA}">
      <dsp:nvSpPr>
        <dsp:cNvPr id="0" name=""/>
        <dsp:cNvSpPr/>
      </dsp:nvSpPr>
      <dsp:spPr>
        <a:xfrm>
          <a:off x="3480152" y="133"/>
          <a:ext cx="2328727" cy="464715"/>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bg1"/>
              </a:solidFill>
            </a:rPr>
            <a:t>Badania jakościowe  </a:t>
          </a:r>
          <a:r>
            <a:rPr lang="pl-PL" sz="1100" b="1" kern="1200" dirty="0">
              <a:solidFill>
                <a:schemeClr val="bg1"/>
              </a:solidFill>
            </a:rPr>
            <a:t>IDI </a:t>
          </a:r>
        </a:p>
      </dsp:txBody>
      <dsp:txXfrm>
        <a:off x="3493763" y="13744"/>
        <a:ext cx="2301505" cy="437493"/>
      </dsp:txXfrm>
    </dsp:sp>
    <dsp:sp modelId="{966335E6-F4D3-41B1-AFC3-2CD74CBA05C5}">
      <dsp:nvSpPr>
        <dsp:cNvPr id="0" name=""/>
        <dsp:cNvSpPr/>
      </dsp:nvSpPr>
      <dsp:spPr>
        <a:xfrm rot="5400000">
          <a:off x="4593575" y="515789"/>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86F4FF8-8995-40EC-B3A8-A420ECE48F3C}">
      <dsp:nvSpPr>
        <dsp:cNvPr id="0" name=""/>
        <dsp:cNvSpPr/>
      </dsp:nvSpPr>
      <dsp:spPr>
        <a:xfrm>
          <a:off x="3480152" y="668612"/>
          <a:ext cx="2328727" cy="459242"/>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 wywiad z pracownikiem PUP (1)</a:t>
          </a:r>
        </a:p>
      </dsp:txBody>
      <dsp:txXfrm>
        <a:off x="3493603" y="682063"/>
        <a:ext cx="2301825" cy="432340"/>
      </dsp:txXfrm>
    </dsp:sp>
    <dsp:sp modelId="{20457ADB-900C-4731-A22D-EE45912E7307}">
      <dsp:nvSpPr>
        <dsp:cNvPr id="0" name=""/>
        <dsp:cNvSpPr/>
      </dsp:nvSpPr>
      <dsp:spPr>
        <a:xfrm rot="5400000">
          <a:off x="4593575" y="1178795"/>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0A218CF-2B19-421C-8C84-42F7E54528DD}">
      <dsp:nvSpPr>
        <dsp:cNvPr id="0" name=""/>
        <dsp:cNvSpPr/>
      </dsp:nvSpPr>
      <dsp:spPr>
        <a:xfrm>
          <a:off x="3480152" y="1331618"/>
          <a:ext cx="2328727" cy="440047"/>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pl-PL" sz="1200" b="1" kern="1200" dirty="0">
            <a:solidFill>
              <a:srgbClr val="006600"/>
            </a:solidFill>
          </a:endParaRPr>
        </a:p>
        <a:p>
          <a:pPr marL="0" lvl="0" indent="0" algn="ctr" defTabSz="533400">
            <a:lnSpc>
              <a:spcPct val="90000"/>
            </a:lnSpc>
            <a:spcBef>
              <a:spcPct val="0"/>
            </a:spcBef>
            <a:spcAft>
              <a:spcPct val="35000"/>
            </a:spcAft>
            <a:buNone/>
          </a:pPr>
          <a:r>
            <a:rPr lang="pl-PL" sz="1200" b="1" kern="1200" dirty="0">
              <a:solidFill>
                <a:srgbClr val="006600"/>
              </a:solidFill>
            </a:rPr>
            <a:t>wywiady z beneficjentami wsparcia (20) </a:t>
          </a:r>
        </a:p>
        <a:p>
          <a:pPr marL="0" lvl="0" indent="0" algn="ctr" defTabSz="533400">
            <a:lnSpc>
              <a:spcPct val="90000"/>
            </a:lnSpc>
            <a:spcBef>
              <a:spcPct val="0"/>
            </a:spcBef>
            <a:spcAft>
              <a:spcPct val="35000"/>
            </a:spcAft>
            <a:buNone/>
          </a:pPr>
          <a:endParaRPr lang="pl-PL" sz="1200" b="1" kern="1200" dirty="0">
            <a:solidFill>
              <a:srgbClr val="006600"/>
            </a:solidFill>
          </a:endParaRPr>
        </a:p>
      </dsp:txBody>
      <dsp:txXfrm>
        <a:off x="3493041" y="1344507"/>
        <a:ext cx="2302949" cy="414269"/>
      </dsp:txXfrm>
    </dsp:sp>
    <dsp:sp modelId="{E1F15CEC-4B06-48E4-9554-0518C49366D9}">
      <dsp:nvSpPr>
        <dsp:cNvPr id="0" name=""/>
        <dsp:cNvSpPr/>
      </dsp:nvSpPr>
      <dsp:spPr>
        <a:xfrm rot="5400000">
          <a:off x="4593575" y="1822607"/>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6B2E3D6-4D05-4F08-B45B-20BD9724126E}">
      <dsp:nvSpPr>
        <dsp:cNvPr id="0" name=""/>
        <dsp:cNvSpPr/>
      </dsp:nvSpPr>
      <dsp:spPr>
        <a:xfrm>
          <a:off x="3480152" y="1975430"/>
          <a:ext cx="2328727" cy="444472"/>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wywiady z pracodawcami (20)</a:t>
          </a:r>
        </a:p>
      </dsp:txBody>
      <dsp:txXfrm>
        <a:off x="3493170" y="1988448"/>
        <a:ext cx="2302691" cy="418436"/>
      </dsp:txXfrm>
    </dsp:sp>
    <dsp:sp modelId="{12E056B8-2EA2-44D9-ADA4-AFCC83ABC3E8}">
      <dsp:nvSpPr>
        <dsp:cNvPr id="0" name=""/>
        <dsp:cNvSpPr/>
      </dsp:nvSpPr>
      <dsp:spPr>
        <a:xfrm>
          <a:off x="6134901" y="133"/>
          <a:ext cx="2328727" cy="48544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bg1"/>
              </a:solidFill>
            </a:rPr>
            <a:t>Badania ilościowe </a:t>
          </a:r>
          <a:br>
            <a:rPr lang="pl-PL" sz="1400" b="1" kern="1200" dirty="0">
              <a:solidFill>
                <a:schemeClr val="bg1"/>
              </a:solidFill>
            </a:rPr>
          </a:br>
          <a:r>
            <a:rPr lang="pl-PL" sz="1100" b="1" kern="1200" dirty="0">
              <a:solidFill>
                <a:schemeClr val="bg1"/>
              </a:solidFill>
            </a:rPr>
            <a:t>kwestionariuszowe PAPI </a:t>
          </a:r>
          <a:r>
            <a:rPr lang="pl-PL" sz="1100" b="1" kern="1200" dirty="0">
              <a:solidFill>
                <a:srgbClr val="006600"/>
              </a:solidFill>
            </a:rPr>
            <a:t>  </a:t>
          </a:r>
        </a:p>
      </dsp:txBody>
      <dsp:txXfrm>
        <a:off x="6149119" y="14351"/>
        <a:ext cx="2300291" cy="457004"/>
      </dsp:txXfrm>
    </dsp:sp>
    <dsp:sp modelId="{BD68C252-325D-4BD0-AE2D-B5F317709AD9}">
      <dsp:nvSpPr>
        <dsp:cNvPr id="0" name=""/>
        <dsp:cNvSpPr/>
      </dsp:nvSpPr>
      <dsp:spPr>
        <a:xfrm rot="5400000">
          <a:off x="7248324" y="536515"/>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50513B9-0BED-456D-82E0-3CA28E97DC75}">
      <dsp:nvSpPr>
        <dsp:cNvPr id="0" name=""/>
        <dsp:cNvSpPr/>
      </dsp:nvSpPr>
      <dsp:spPr>
        <a:xfrm>
          <a:off x="6134901" y="689337"/>
          <a:ext cx="2328727" cy="459242"/>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wywiady kwestionariuszowe            z beneficjentami wsparcia (302)</a:t>
          </a:r>
        </a:p>
      </dsp:txBody>
      <dsp:txXfrm>
        <a:off x="6148352" y="702788"/>
        <a:ext cx="2301825" cy="432340"/>
      </dsp:txXfrm>
    </dsp:sp>
    <dsp:sp modelId="{BCF9B09F-99D4-4DBD-9AB0-8C80408931DE}">
      <dsp:nvSpPr>
        <dsp:cNvPr id="0" name=""/>
        <dsp:cNvSpPr/>
      </dsp:nvSpPr>
      <dsp:spPr>
        <a:xfrm rot="5400000">
          <a:off x="7248324" y="1199521"/>
          <a:ext cx="101881" cy="101881"/>
        </a:xfrm>
        <a:prstGeom prst="rightArrow">
          <a:avLst>
            <a:gd name="adj1" fmla="val 667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B3F3C6B-B485-42B1-A27A-D5A216AAFDA7}">
      <dsp:nvSpPr>
        <dsp:cNvPr id="0" name=""/>
        <dsp:cNvSpPr/>
      </dsp:nvSpPr>
      <dsp:spPr>
        <a:xfrm>
          <a:off x="6134901" y="1352344"/>
          <a:ext cx="2328727" cy="520878"/>
        </a:xfrm>
        <a:prstGeom prst="roundRect">
          <a:avLst>
            <a:gd name="adj" fmla="val 10000"/>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l-PL" sz="1200" b="1" kern="1200" dirty="0">
              <a:solidFill>
                <a:srgbClr val="006600"/>
              </a:solidFill>
            </a:rPr>
            <a:t>wywiady kwestionariuszowe</a:t>
          </a:r>
          <a:br>
            <a:rPr lang="pl-PL" sz="1200" b="1" kern="1200" dirty="0">
              <a:solidFill>
                <a:srgbClr val="006600"/>
              </a:solidFill>
            </a:rPr>
          </a:br>
          <a:r>
            <a:rPr lang="pl-PL" sz="1200" b="1" kern="1200" dirty="0">
              <a:solidFill>
                <a:srgbClr val="006600"/>
              </a:solidFill>
            </a:rPr>
            <a:t> z pracodawcami (67)</a:t>
          </a:r>
        </a:p>
      </dsp:txBody>
      <dsp:txXfrm>
        <a:off x="6150157" y="1367600"/>
        <a:ext cx="2298215" cy="4903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0BB1942-2B58-4EF6-A18C-765CB5EEDDEF}" type="datetimeFigureOut">
              <a:rPr lang="pl-PL" smtClean="0"/>
              <a:pPr/>
              <a:t>27.09.2022</a:t>
            </a:fld>
            <a:endParaRPr lang="pl-PL"/>
          </a:p>
        </p:txBody>
      </p:sp>
      <p:sp>
        <p:nvSpPr>
          <p:cNvPr id="4" name="Symbol zastępczy stop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68ACEFD-B40F-4E71-917B-761852BBCDF2}" type="slidenum">
              <a:rPr lang="pl-PL" smtClean="0"/>
              <a:pPr/>
              <a:t>‹#›</a:t>
            </a:fld>
            <a:endParaRPr 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28289A1-ED09-4E99-B9BE-6967DA8852F7}" type="datetimeFigureOut">
              <a:rPr lang="pl-PL" smtClean="0"/>
              <a:pPr/>
              <a:t>27.09.2022</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10BD8A9-DB64-4DB9-8D3F-F5915C329F16}" type="slidenum">
              <a:rPr lang="pl-PL" smtClean="0"/>
              <a:pPr/>
              <a:t>‹#›</a:t>
            </a:fld>
            <a:endParaRPr lang="pl-PL"/>
          </a:p>
        </p:txBody>
      </p:sp>
    </p:spTree>
    <p:extLst>
      <p:ext uri="{BB962C8B-B14F-4D97-AF65-F5344CB8AC3E}">
        <p14:creationId xmlns:p14="http://schemas.microsoft.com/office/powerpoint/2010/main" val="66178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7" name="Picture 3" descr="F:\Projektowanie\Jan Ermanowicz\2022\Pleszew\Badanie efektywności wsparcia udzielonego pracodawcom w powiecie pleszewskim ze środków Krajowego Funduszu Szkoleniowego w 2021 roku\Grafika\KFS.png"/>
          <p:cNvPicPr>
            <a:picLocks noChangeAspect="1" noChangeArrowheads="1"/>
          </p:cNvPicPr>
          <p:nvPr userDrawn="1"/>
        </p:nvPicPr>
        <p:blipFill>
          <a:blip r:embed="rId3" cstate="print"/>
          <a:srcRect/>
          <a:stretch>
            <a:fillRect/>
          </a:stretch>
        </p:blipFill>
        <p:spPr bwMode="auto">
          <a:xfrm>
            <a:off x="1552235" y="274340"/>
            <a:ext cx="1152128" cy="376722"/>
          </a:xfrm>
          <a:prstGeom prst="rect">
            <a:avLst/>
          </a:prstGeom>
          <a:noFill/>
        </p:spPr>
      </p:pic>
      <p:pic>
        <p:nvPicPr>
          <p:cNvPr id="6" name="Obraz 4">
            <a:extLst>
              <a:ext uri="{FF2B5EF4-FFF2-40B4-BE49-F238E27FC236}">
                <a16:creationId xmlns:a16="http://schemas.microsoft.com/office/drawing/2014/main" id="{C1B7D363-F6A2-4A6C-8D09-87CFE53D27B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274341"/>
            <a:ext cx="370327" cy="44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upa 10"/>
          <p:cNvGrpSpPr/>
          <p:nvPr userDrawn="1"/>
        </p:nvGrpSpPr>
        <p:grpSpPr>
          <a:xfrm>
            <a:off x="755576" y="274340"/>
            <a:ext cx="718466" cy="488087"/>
            <a:chOff x="1043608" y="188640"/>
            <a:chExt cx="718466" cy="488087"/>
          </a:xfrm>
        </p:grpSpPr>
        <p:pic>
          <p:nvPicPr>
            <p:cNvPr id="12" name="Picture 4" descr="C:\Users\Dell 7501\Desktop\company_logo.png"/>
            <p:cNvPicPr>
              <a:picLocks noChangeAspect="1" noChangeArrowheads="1"/>
            </p:cNvPicPr>
            <p:nvPr userDrawn="1"/>
          </p:nvPicPr>
          <p:blipFill>
            <a:blip r:embed="rId5" cstate="print"/>
            <a:srcRect/>
            <a:stretch>
              <a:fillRect/>
            </a:stretch>
          </p:blipFill>
          <p:spPr bwMode="auto">
            <a:xfrm>
              <a:off x="1115616" y="188640"/>
              <a:ext cx="576064" cy="342216"/>
            </a:xfrm>
            <a:prstGeom prst="rect">
              <a:avLst/>
            </a:prstGeom>
            <a:noFill/>
          </p:spPr>
        </p:pic>
        <p:sp>
          <p:nvSpPr>
            <p:cNvPr id="13" name="pole tekstowe 12"/>
            <p:cNvSpPr txBox="1"/>
            <p:nvPr userDrawn="1"/>
          </p:nvSpPr>
          <p:spPr>
            <a:xfrm>
              <a:off x="1043608" y="476672"/>
              <a:ext cx="718466" cy="200055"/>
            </a:xfrm>
            <a:prstGeom prst="rect">
              <a:avLst/>
            </a:prstGeom>
            <a:noFill/>
          </p:spPr>
          <p:txBody>
            <a:bodyPr wrap="none" rtlCol="0">
              <a:spAutoFit/>
            </a:bodyPr>
            <a:lstStyle/>
            <a:p>
              <a:r>
                <a:rPr lang="pl-PL" sz="700" b="0" dirty="0">
                  <a:solidFill>
                    <a:schemeClr val="tx1"/>
                  </a:solidFill>
                </a:rPr>
                <a:t>URZĄD</a:t>
              </a:r>
              <a:r>
                <a:rPr lang="pl-PL" sz="700" b="0" baseline="0" dirty="0">
                  <a:solidFill>
                    <a:schemeClr val="tx1"/>
                  </a:solidFill>
                </a:rPr>
                <a:t> PRACY</a:t>
              </a:r>
              <a:endParaRPr lang="pl-PL" sz="700" b="0" dirty="0">
                <a:solidFill>
                  <a:schemeClr val="tx1"/>
                </a:solidFill>
              </a:endParaRPr>
            </a:p>
          </p:txBody>
        </p:sp>
      </p:grpSp>
    </p:spTree>
    <p:extLst>
      <p:ext uri="{BB962C8B-B14F-4D97-AF65-F5344CB8AC3E}">
        <p14:creationId xmlns:p14="http://schemas.microsoft.com/office/powerpoint/2010/main" val="393288286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ytuł i zawartość">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pic>
        <p:nvPicPr>
          <p:cNvPr id="4" name="Picture 3" descr="F:\Projektowanie\Jan Ermanowicz\2022\Pleszew\Badanie efektywności wsparcia udzielonego pracodawcom w powiecie pleszewskim ze środków Krajowego Funduszu Szkoleniowego w 2021 roku\Grafika\KFS.png"/>
          <p:cNvPicPr>
            <a:picLocks noChangeAspect="1" noChangeArrowheads="1"/>
          </p:cNvPicPr>
          <p:nvPr userDrawn="1"/>
        </p:nvPicPr>
        <p:blipFill>
          <a:blip r:embed="rId3" cstate="print"/>
          <a:srcRect/>
          <a:stretch>
            <a:fillRect/>
          </a:stretch>
        </p:blipFill>
        <p:spPr bwMode="auto">
          <a:xfrm>
            <a:off x="1041960" y="126069"/>
            <a:ext cx="859949" cy="281186"/>
          </a:xfrm>
          <a:prstGeom prst="rect">
            <a:avLst/>
          </a:prstGeom>
          <a:noFill/>
        </p:spPr>
      </p:pic>
      <p:pic>
        <p:nvPicPr>
          <p:cNvPr id="5" name="Obraz 4">
            <a:extLst>
              <a:ext uri="{FF2B5EF4-FFF2-40B4-BE49-F238E27FC236}">
                <a16:creationId xmlns:a16="http://schemas.microsoft.com/office/drawing/2014/main" id="{C1B7D363-F6A2-4A6C-8D09-87CFE53D27B7}"/>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1520" y="130325"/>
            <a:ext cx="241016" cy="28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F:\Projektowanie\Jan Ermanowicz\2022\Pleszew\Synergia doradztwa zawodowego w dostosowaniu kształcenia zawodowego do potrzeb rynku pracy\urzadpracy.png"/>
          <p:cNvPicPr>
            <a:picLocks noChangeAspect="1" noChangeArrowheads="1"/>
          </p:cNvPicPr>
          <p:nvPr userDrawn="1"/>
        </p:nvPicPr>
        <p:blipFill>
          <a:blip r:embed="rId5" cstate="print"/>
          <a:srcRect/>
          <a:stretch>
            <a:fillRect/>
          </a:stretch>
        </p:blipFill>
        <p:spPr bwMode="auto">
          <a:xfrm>
            <a:off x="526832" y="126923"/>
            <a:ext cx="526916" cy="360040"/>
          </a:xfrm>
          <a:prstGeom prst="rect">
            <a:avLst/>
          </a:prstGeom>
          <a:noFill/>
        </p:spPr>
      </p:pic>
    </p:spTree>
    <p:extLst>
      <p:ext uri="{BB962C8B-B14F-4D97-AF65-F5344CB8AC3E}">
        <p14:creationId xmlns:p14="http://schemas.microsoft.com/office/powerpoint/2010/main" val="406579501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13" name="Prostokąt 12"/>
          <p:cNvSpPr/>
          <p:nvPr/>
        </p:nvSpPr>
        <p:spPr>
          <a:xfrm>
            <a:off x="0" y="4594820"/>
            <a:ext cx="914400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4" name="Picture 1" descr="pracownia badań opiniii publicznej społeczności lokalnej"/>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2088" y="4738688"/>
            <a:ext cx="36798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pole tekstowe 5"/>
          <p:cNvSpPr txBox="1">
            <a:spLocks noChangeArrowheads="1"/>
          </p:cNvSpPr>
          <p:nvPr/>
        </p:nvSpPr>
        <p:spPr bwMode="auto">
          <a:xfrm>
            <a:off x="550863" y="4883150"/>
            <a:ext cx="8042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itchFamily="18" charset="0"/>
                <a:cs typeface="Arial" charset="0"/>
              </a:defRPr>
            </a:lvl1pPr>
            <a:lvl2pPr marL="742950" indent="-285750" eaLnBrk="0" hangingPunct="0">
              <a:defRPr sz="2800">
                <a:solidFill>
                  <a:schemeClr val="tx1"/>
                </a:solidFill>
                <a:latin typeface="Times New Roman" pitchFamily="18" charset="0"/>
                <a:cs typeface="Arial" charset="0"/>
              </a:defRPr>
            </a:lvl2pPr>
            <a:lvl3pPr marL="1143000" indent="-228600" eaLnBrk="0" hangingPunct="0">
              <a:defRPr sz="2800">
                <a:solidFill>
                  <a:schemeClr val="tx1"/>
                </a:solidFill>
                <a:latin typeface="Times New Roman" pitchFamily="18" charset="0"/>
                <a:cs typeface="Arial" charset="0"/>
              </a:defRPr>
            </a:lvl3pPr>
            <a:lvl4pPr marL="1600200" indent="-228600" eaLnBrk="0" hangingPunct="0">
              <a:defRPr sz="2800">
                <a:solidFill>
                  <a:schemeClr val="tx1"/>
                </a:solidFill>
                <a:latin typeface="Times New Roman" pitchFamily="18" charset="0"/>
                <a:cs typeface="Arial" charset="0"/>
              </a:defRPr>
            </a:lvl4pPr>
            <a:lvl5pPr marL="2057400" indent="-228600" eaLnBrk="0" hangingPunct="0">
              <a:defRPr sz="28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8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8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8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800">
                <a:solidFill>
                  <a:schemeClr val="tx1"/>
                </a:solidFill>
                <a:latin typeface="Times New Roman" pitchFamily="18" charset="0"/>
                <a:cs typeface="Arial" charset="0"/>
              </a:defRPr>
            </a:lvl9pPr>
          </a:lstStyle>
          <a:p>
            <a:pPr algn="ctr" eaLnBrk="1" hangingPunct="1"/>
            <a:r>
              <a:rPr lang="pl-PL" sz="800" dirty="0">
                <a:solidFill>
                  <a:srgbClr val="595959"/>
                </a:solidFill>
                <a:latin typeface="Arial" charset="0"/>
              </a:rPr>
              <a:t>63-200 Jarocin, ul. Zagrodowa 50, tel. 505 13 37 09, e-mail: </a:t>
            </a:r>
            <a:r>
              <a:rPr lang="pl-PL" sz="800" dirty="0" err="1">
                <a:solidFill>
                  <a:srgbClr val="595959"/>
                </a:solidFill>
                <a:latin typeface="Arial" charset="0"/>
              </a:rPr>
              <a:t>biuro@pracownia-ej.pl</a:t>
            </a:r>
            <a:r>
              <a:rPr lang="pl-PL" sz="800" dirty="0">
                <a:solidFill>
                  <a:srgbClr val="595959"/>
                </a:solidFill>
                <a:latin typeface="Arial" charset="0"/>
              </a:rPr>
              <a:t>, </a:t>
            </a:r>
            <a:r>
              <a:rPr lang="pl-PL" sz="800" dirty="0" err="1">
                <a:solidFill>
                  <a:srgbClr val="595959"/>
                </a:solidFill>
                <a:latin typeface="Arial" charset="0"/>
              </a:rPr>
              <a:t>www.pracownia-ej.pl</a:t>
            </a:r>
            <a:endParaRPr lang="pl-PL" sz="800" dirty="0">
              <a:solidFill>
                <a:srgbClr val="595959"/>
              </a:solidFill>
              <a:latin typeface="Arial" charset="0"/>
            </a:endParaRPr>
          </a:p>
        </p:txBody>
      </p:sp>
    </p:spTree>
    <p:extLst>
      <p:ext uri="{BB962C8B-B14F-4D97-AF65-F5344CB8AC3E}">
        <p14:creationId xmlns:p14="http://schemas.microsoft.com/office/powerpoint/2010/main" val="376290051"/>
      </p:ext>
    </p:extLst>
  </p:cSld>
  <p:clrMap bg1="lt1" tx1="dk1" bg2="lt2" tx2="dk2" accent1="accent1" accent2="accent2" accent3="accent3" accent4="accent4" accent5="accent5" accent6="accent6" hlink="hlink" folHlink="folHlink"/>
  <p:sldLayoutIdLst>
    <p:sldLayoutId id="2147483662" r:id="rId1"/>
    <p:sldLayoutId id="2147483663" r:id="rId2"/>
  </p:sldLayoutIdLst>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843808" y="195486"/>
            <a:ext cx="5940152" cy="1815882"/>
          </a:xfrm>
          <a:prstGeom prst="rect">
            <a:avLst/>
          </a:prstGeom>
          <a:noFill/>
        </p:spPr>
        <p:txBody>
          <a:bodyPr wrap="square" lIns="91440" tIns="45720" rIns="91440" bIns="45720">
            <a:spAutoFit/>
          </a:bodyPr>
          <a:lstStyle/>
          <a:p>
            <a:pPr algn="r"/>
            <a:r>
              <a:rPr lang="pl-PL" sz="2400" b="1" dirty="0">
                <a:ln w="18415" cmpd="sng">
                  <a:noFill/>
                  <a:prstDash val="solid"/>
                </a:ln>
                <a:solidFill>
                  <a:srgbClr val="FFFFFF"/>
                </a:solidFill>
                <a:effectLst>
                  <a:outerShdw blurRad="63500" dir="3600000" algn="tl" rotWithShape="0">
                    <a:srgbClr val="000000">
                      <a:alpha val="70000"/>
                    </a:srgbClr>
                  </a:outerShdw>
                </a:effectLst>
              </a:rPr>
              <a:t>Badanie efektywności wsparcia </a:t>
            </a:r>
          </a:p>
          <a:p>
            <a:pPr algn="r"/>
            <a:r>
              <a:rPr lang="pl-PL" sz="2400" b="1" dirty="0">
                <a:ln w="18415" cmpd="sng">
                  <a:noFill/>
                  <a:prstDash val="solid"/>
                </a:ln>
                <a:solidFill>
                  <a:srgbClr val="FFFFFF"/>
                </a:solidFill>
                <a:effectLst>
                  <a:outerShdw blurRad="63500" dir="3600000" algn="tl" rotWithShape="0">
                    <a:srgbClr val="000000">
                      <a:alpha val="70000"/>
                    </a:srgbClr>
                  </a:outerShdw>
                </a:effectLst>
              </a:rPr>
              <a:t>udzielonego pracodawcom w powiecie pleszewskim ze środków Krajowego </a:t>
            </a:r>
          </a:p>
          <a:p>
            <a:pPr algn="r"/>
            <a:r>
              <a:rPr lang="pl-PL" sz="2400" b="1" dirty="0">
                <a:ln w="18415" cmpd="sng">
                  <a:noFill/>
                  <a:prstDash val="solid"/>
                </a:ln>
                <a:solidFill>
                  <a:srgbClr val="FFFFFF"/>
                </a:solidFill>
                <a:effectLst>
                  <a:outerShdw blurRad="63500" dir="3600000" algn="tl" rotWithShape="0">
                    <a:srgbClr val="000000">
                      <a:alpha val="70000"/>
                    </a:srgbClr>
                  </a:outerShdw>
                </a:effectLst>
              </a:rPr>
              <a:t>Funduszu Szkoleniowego w 2021 roku </a:t>
            </a:r>
          </a:p>
          <a:p>
            <a:pPr algn="r"/>
            <a:r>
              <a:rPr lang="pl-PL" sz="1600" i="1" dirty="0">
                <a:ln w="18415" cmpd="sng">
                  <a:noFill/>
                  <a:prstDash val="solid"/>
                </a:ln>
                <a:solidFill>
                  <a:srgbClr val="FFFFFF"/>
                </a:solidFill>
                <a:effectLst>
                  <a:outerShdw blurRad="63500" dir="3600000" algn="tl" rotWithShape="0">
                    <a:srgbClr val="000000">
                      <a:alpha val="70000"/>
                    </a:srgbClr>
                  </a:outerShdw>
                </a:effectLst>
              </a:rPr>
              <a:t>Maj - Czerwiec 2022 roku</a:t>
            </a:r>
          </a:p>
        </p:txBody>
      </p:sp>
    </p:spTree>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6596911-5F36-3655-1C48-53BA66CA430C}"/>
              </a:ext>
            </a:extLst>
          </p:cNvPr>
          <p:cNvSpPr txBox="1"/>
          <p:nvPr/>
        </p:nvSpPr>
        <p:spPr>
          <a:xfrm>
            <a:off x="1799184" y="160352"/>
            <a:ext cx="7344816" cy="646331"/>
          </a:xfrm>
          <a:prstGeom prst="rect">
            <a:avLst/>
          </a:prstGeom>
          <a:noFill/>
        </p:spPr>
        <p:txBody>
          <a:bodyPr wrap="square">
            <a:spAutoFit/>
          </a:bodyPr>
          <a:lstStyle/>
          <a:p>
            <a:pPr algn="ctr"/>
            <a:r>
              <a:rPr lang="pl-PL" dirty="0">
                <a:solidFill>
                  <a:srgbClr val="006600"/>
                </a:solidFill>
              </a:rPr>
              <a:t>Schemat nr 2. Podejście metodologiczne badania efektywności wsparcia </a:t>
            </a:r>
            <a:br>
              <a:rPr lang="pl-PL" dirty="0">
                <a:solidFill>
                  <a:srgbClr val="006600"/>
                </a:solidFill>
              </a:rPr>
            </a:br>
            <a:r>
              <a:rPr lang="pl-PL" dirty="0">
                <a:solidFill>
                  <a:srgbClr val="006600"/>
                </a:solidFill>
              </a:rPr>
              <a:t>z KFS pracodawców w powiecie pleszewskim w 2021 roku  </a:t>
            </a:r>
          </a:p>
        </p:txBody>
      </p:sp>
      <p:graphicFrame>
        <p:nvGraphicFramePr>
          <p:cNvPr id="4" name="Diagram 3">
            <a:extLst>
              <a:ext uri="{FF2B5EF4-FFF2-40B4-BE49-F238E27FC236}">
                <a16:creationId xmlns:a16="http://schemas.microsoft.com/office/drawing/2014/main" id="{7E628872-11F8-301B-491E-1E23DF0B2596}"/>
              </a:ext>
            </a:extLst>
          </p:cNvPr>
          <p:cNvGraphicFramePr>
            <a:graphicFrameLocks/>
          </p:cNvGraphicFramePr>
          <p:nvPr>
            <p:extLst>
              <p:ext uri="{D42A27DB-BD31-4B8C-83A1-F6EECF244321}">
                <p14:modId xmlns:p14="http://schemas.microsoft.com/office/powerpoint/2010/main" val="2467922198"/>
              </p:ext>
            </p:extLst>
          </p:nvPr>
        </p:nvGraphicFramePr>
        <p:xfrm>
          <a:off x="107503" y="815058"/>
          <a:ext cx="928903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51C5A8C8-9C52-63E5-FB56-999FBB016843}"/>
              </a:ext>
            </a:extLst>
          </p:cNvPr>
          <p:cNvSpPr txBox="1"/>
          <p:nvPr/>
        </p:nvSpPr>
        <p:spPr>
          <a:xfrm>
            <a:off x="768611" y="3328705"/>
            <a:ext cx="7966817"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maj - czerwiec 2022 roku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5D21F9D5-279A-FE55-3AD5-B9CCFD3190C1}"/>
              </a:ext>
            </a:extLst>
          </p:cNvPr>
          <p:cNvSpPr txBox="1"/>
          <p:nvPr/>
        </p:nvSpPr>
        <p:spPr>
          <a:xfrm>
            <a:off x="539552" y="3451815"/>
            <a:ext cx="8280920" cy="1323439"/>
          </a:xfrm>
          <a:prstGeom prst="rect">
            <a:avLst/>
          </a:prstGeom>
          <a:noFill/>
        </p:spPr>
        <p:txBody>
          <a:bodyPr wrap="square" rtlCol="0">
            <a:spAutoFit/>
          </a:bodyPr>
          <a:lstStyle/>
          <a:p>
            <a:pPr algn="just"/>
            <a:r>
              <a:rPr lang="pl-PL" sz="1600" dirty="0">
                <a:solidFill>
                  <a:srgbClr val="006600"/>
                </a:solidFill>
              </a:rPr>
              <a:t>W celu sprecyzowania problemu i uporządkowania głównych wątków badania przeprowadzono wywiady swobodne ukierunkowane (IDI), które polegały na rozmowie moderatora                            z respondentem, pracodawcą i beneficjentem wsparcia KFS. Badania ilościowe zrealizowano techniką kwestionariusza rozesłanego do pracodawców, którzy skorzystali z KFS w powiecie pleszewskim w 2021 roku.</a:t>
            </a:r>
          </a:p>
        </p:txBody>
      </p:sp>
    </p:spTree>
    <p:extLst>
      <p:ext uri="{BB962C8B-B14F-4D97-AF65-F5344CB8AC3E}">
        <p14:creationId xmlns:p14="http://schemas.microsoft.com/office/powerpoint/2010/main" val="182407483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915728793"/>
              </p:ext>
            </p:extLst>
          </p:nvPr>
        </p:nvGraphicFramePr>
        <p:xfrm>
          <a:off x="403369" y="843558"/>
          <a:ext cx="8208911" cy="2232249"/>
        </p:xfrm>
        <a:graphic>
          <a:graphicData uri="http://schemas.openxmlformats.org/drawingml/2006/table">
            <a:tbl>
              <a:tblPr firstRow="1" firstCol="1" bandRow="1"/>
              <a:tblGrid>
                <a:gridCol w="288031">
                  <a:extLst>
                    <a:ext uri="{9D8B030D-6E8A-4147-A177-3AD203B41FA5}">
                      <a16:colId xmlns:a16="http://schemas.microsoft.com/office/drawing/2014/main" val="1131609012"/>
                    </a:ext>
                  </a:extLst>
                </a:gridCol>
                <a:gridCol w="4888712">
                  <a:extLst>
                    <a:ext uri="{9D8B030D-6E8A-4147-A177-3AD203B41FA5}">
                      <a16:colId xmlns:a16="http://schemas.microsoft.com/office/drawing/2014/main" val="3244979715"/>
                    </a:ext>
                  </a:extLst>
                </a:gridCol>
                <a:gridCol w="1080120">
                  <a:extLst>
                    <a:ext uri="{9D8B030D-6E8A-4147-A177-3AD203B41FA5}">
                      <a16:colId xmlns:a16="http://schemas.microsoft.com/office/drawing/2014/main" val="1242554256"/>
                    </a:ext>
                  </a:extLst>
                </a:gridCol>
                <a:gridCol w="1008112">
                  <a:extLst>
                    <a:ext uri="{9D8B030D-6E8A-4147-A177-3AD203B41FA5}">
                      <a16:colId xmlns:a16="http://schemas.microsoft.com/office/drawing/2014/main" val="2457106456"/>
                    </a:ext>
                  </a:extLst>
                </a:gridCol>
                <a:gridCol w="943936">
                  <a:extLst>
                    <a:ext uri="{9D8B030D-6E8A-4147-A177-3AD203B41FA5}">
                      <a16:colId xmlns:a16="http://schemas.microsoft.com/office/drawing/2014/main" val="661288344"/>
                    </a:ext>
                  </a:extLst>
                </a:gridCol>
              </a:tblGrid>
              <a:tr h="557570">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Wyszczególnienie  </a:t>
                      </a:r>
                      <a:endPar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Akceptacja </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4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Trudno powiedzieć</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Brak akceptacji</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491126">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6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Metody szkolenia pomogły osiągnąć cele szkolenia</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006600"/>
                          </a:solidFill>
                          <a:effectLst/>
                          <a:latin typeface="Calibri" panose="020F0502020204030204" pitchFamily="34" charset="0"/>
                        </a:rPr>
                        <a:t>88,1</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11,6</a:t>
                      </a:r>
                      <a:endParaRPr lang="pl-PL" sz="24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FF0000"/>
                          </a:solidFill>
                          <a:effectLst/>
                          <a:latin typeface="Calibri" panose="020F0502020204030204" pitchFamily="34" charset="0"/>
                        </a:rPr>
                        <a:t>0,3</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582025">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6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Czas trwania szkolenia był odpowiedni do uzyskania nowej wiedzy i umiejętności</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006600"/>
                          </a:solidFill>
                          <a:effectLst/>
                          <a:latin typeface="Calibri" panose="020F0502020204030204" pitchFamily="34" charset="0"/>
                        </a:rPr>
                        <a:t>87,4</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10,3</a:t>
                      </a:r>
                      <a:endParaRPr lang="pl-PL" sz="24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FF0000"/>
                          </a:solidFill>
                          <a:effectLst/>
                          <a:latin typeface="Calibri" panose="020F0502020204030204" pitchFamily="34" charset="0"/>
                        </a:rPr>
                        <a:t>2,3</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601528">
                <a:tc>
                  <a:txBody>
                    <a:bodyPr/>
                    <a:lstStyle/>
                    <a:p>
                      <a:pPr algn="ctr">
                        <a:lnSpc>
                          <a:spcPct val="115000"/>
                        </a:lnSpc>
                      </a:pPr>
                      <a:r>
                        <a:rPr lang="pl-PL" sz="12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b"/>
                      <a:r>
                        <a:rPr lang="pl-PL" sz="16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z KFS wpłynęło na mój dalszy rozwój zawodowy</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006600"/>
                          </a:solidFill>
                          <a:effectLst/>
                          <a:latin typeface="Calibri" panose="020F0502020204030204" pitchFamily="34" charset="0"/>
                        </a:rPr>
                        <a:t>65,2</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28,5</a:t>
                      </a:r>
                      <a:endParaRPr lang="pl-PL" sz="24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2400" b="1" i="0" u="none" strike="noStrike" dirty="0">
                          <a:solidFill>
                            <a:srgbClr val="FF0000"/>
                          </a:solidFill>
                          <a:effectLst/>
                          <a:latin typeface="Calibri" panose="020F0502020204030204" pitchFamily="34" charset="0"/>
                        </a:rPr>
                        <a:t>6,3</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979712" y="195486"/>
            <a:ext cx="66967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26. Hierarchia celów wsparcia z KFS dla beneficjentów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4. W jakim stopniu zgadza się Pan/i z następującymi stwierdzeniami?)  </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564474" y="3083537"/>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436905" y="3545486"/>
            <a:ext cx="813441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88,1% beneficjentów metody szkolenia pomogły osiągnąć cele szkolenia. Aż 87,4% ankietowanych zgodziło się z twierdzeniem,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czas trwania szkolenia był odpowiedni do uzyskania nowej wiedzy i umiejętności”  </a:t>
            </a:r>
            <a:r>
              <a:rPr kumimoji="0" lang="pl-PL" sz="1600" b="0" u="none" strike="noStrike" kern="1200" cap="none" spc="0" normalizeH="0" baseline="0" noProof="0" dirty="0">
                <a:ln>
                  <a:noFill/>
                </a:ln>
                <a:solidFill>
                  <a:srgbClr val="006600"/>
                </a:solidFill>
                <a:effectLst/>
                <a:uLnTx/>
                <a:uFillTx/>
                <a:latin typeface="Calibri"/>
                <a:ea typeface="+mn-ea"/>
                <a:cs typeface="+mn-cs"/>
              </a:rPr>
              <a:t>oraz prawie dwie trzecie (65,2%) respondentów uznało,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wsparcie z KFS wpłynęło na dalszy ich rozwój zawodowy</a:t>
            </a:r>
            <a:r>
              <a:rPr kumimoji="0" lang="pl-PL" sz="1600" b="0" u="none" strike="noStrike" kern="1200" cap="none" spc="0" normalizeH="0" baseline="0" noProof="0" dirty="0">
                <a:ln>
                  <a:noFill/>
                </a:ln>
                <a:solidFill>
                  <a:srgbClr val="006600"/>
                </a:solidFill>
                <a:effectLst/>
                <a:uLnTx/>
                <a:uFillTx/>
                <a:latin typeface="Calibri"/>
                <a:ea typeface="+mn-ea"/>
                <a:cs typeface="+mn-cs"/>
              </a:rPr>
              <a:t>”.</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p:txBody>
      </p:sp>
    </p:spTree>
    <p:extLst>
      <p:ext uri="{BB962C8B-B14F-4D97-AF65-F5344CB8AC3E}">
        <p14:creationId xmlns:p14="http://schemas.microsoft.com/office/powerpoint/2010/main" val="204061683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148086297"/>
              </p:ext>
            </p:extLst>
          </p:nvPr>
        </p:nvGraphicFramePr>
        <p:xfrm>
          <a:off x="827584" y="1059582"/>
          <a:ext cx="7632848" cy="2664296"/>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981728" y="123478"/>
            <a:ext cx="685641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36. Ocena stopnia wykorzystania zdobytej wiedzy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i umiejętności przez beneficjentów podczas wykonywania zawodowych obowiązków.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5. </a:t>
            </a:r>
            <a:r>
              <a:rPr kumimoji="0" lang="pl-PL" sz="1200" b="0" i="0" u="none" strike="noStrike" kern="1200" cap="none" spc="0" normalizeH="0" baseline="0" noProof="0" dirty="0">
                <a:ln>
                  <a:noFill/>
                </a:ln>
                <a:solidFill>
                  <a:srgbClr val="006600"/>
                </a:solidFill>
                <a:effectLst/>
                <a:uLnTx/>
                <a:uFillTx/>
                <a:latin typeface="Calibri"/>
                <a:ea typeface="+mn-ea"/>
                <a:cs typeface="+mn-cs"/>
              </a:rPr>
              <a:t>Czy wykorzystuje Pan/i zdobytą wiedzę i umiejętności podczas wykonywania swoich obowiązków zawodowych?)</a:t>
            </a: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95881" y="3428875"/>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584392" y="3828985"/>
            <a:ext cx="7975215"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Prawie wszyscy (99,3%) beneficjenci wsparcia z KFS wykorzystują zdobytą wiedzę                        i umiejętności podczas wykonywania swoich obowiązków zawodowych oraz dwóch (0,7%)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 wykorzystuje, ponieważ nie miało do tej pory takiej potrzeby”. </a:t>
            </a:r>
            <a:endParaRPr kumimoji="0" lang="pl-PL" sz="1600" b="0" i="1"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5307591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493076490"/>
              </p:ext>
            </p:extLst>
          </p:nvPr>
        </p:nvGraphicFramePr>
        <p:xfrm>
          <a:off x="358358" y="562598"/>
          <a:ext cx="8424937" cy="3034801"/>
        </p:xfrm>
        <a:graphic>
          <a:graphicData uri="http://schemas.openxmlformats.org/drawingml/2006/table">
            <a:tbl>
              <a:tblPr/>
              <a:tblGrid>
                <a:gridCol w="243689">
                  <a:extLst>
                    <a:ext uri="{9D8B030D-6E8A-4147-A177-3AD203B41FA5}">
                      <a16:colId xmlns:a16="http://schemas.microsoft.com/office/drawing/2014/main" val="92503945"/>
                    </a:ext>
                  </a:extLst>
                </a:gridCol>
                <a:gridCol w="3192188">
                  <a:extLst>
                    <a:ext uri="{9D8B030D-6E8A-4147-A177-3AD203B41FA5}">
                      <a16:colId xmlns:a16="http://schemas.microsoft.com/office/drawing/2014/main" val="377871899"/>
                    </a:ext>
                  </a:extLst>
                </a:gridCol>
                <a:gridCol w="504056">
                  <a:extLst>
                    <a:ext uri="{9D8B030D-6E8A-4147-A177-3AD203B41FA5}">
                      <a16:colId xmlns:a16="http://schemas.microsoft.com/office/drawing/2014/main" val="3179183315"/>
                    </a:ext>
                  </a:extLst>
                </a:gridCol>
                <a:gridCol w="576064">
                  <a:extLst>
                    <a:ext uri="{9D8B030D-6E8A-4147-A177-3AD203B41FA5}">
                      <a16:colId xmlns:a16="http://schemas.microsoft.com/office/drawing/2014/main" val="367910521"/>
                    </a:ext>
                  </a:extLst>
                </a:gridCol>
                <a:gridCol w="288032">
                  <a:extLst>
                    <a:ext uri="{9D8B030D-6E8A-4147-A177-3AD203B41FA5}">
                      <a16:colId xmlns:a16="http://schemas.microsoft.com/office/drawing/2014/main" val="3172523540"/>
                    </a:ext>
                  </a:extLst>
                </a:gridCol>
                <a:gridCol w="2592288">
                  <a:extLst>
                    <a:ext uri="{9D8B030D-6E8A-4147-A177-3AD203B41FA5}">
                      <a16:colId xmlns:a16="http://schemas.microsoft.com/office/drawing/2014/main" val="2284189881"/>
                    </a:ext>
                  </a:extLst>
                </a:gridCol>
                <a:gridCol w="432048">
                  <a:extLst>
                    <a:ext uri="{9D8B030D-6E8A-4147-A177-3AD203B41FA5}">
                      <a16:colId xmlns:a16="http://schemas.microsoft.com/office/drawing/2014/main" val="2909286992"/>
                    </a:ext>
                  </a:extLst>
                </a:gridCol>
                <a:gridCol w="596572">
                  <a:extLst>
                    <a:ext uri="{9D8B030D-6E8A-4147-A177-3AD203B41FA5}">
                      <a16:colId xmlns:a16="http://schemas.microsoft.com/office/drawing/2014/main" val="3803911534"/>
                    </a:ext>
                  </a:extLst>
                </a:gridCol>
              </a:tblGrid>
              <a:tr h="64768">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Kwalifikacje i kompetencje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Brak</a:t>
                      </a:r>
                    </a:p>
                  </a:txBody>
                  <a:tcPr marL="5851" marR="5851" marT="5851"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Uzyskano</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000" b="1" i="0" u="none" strike="noStrike" dirty="0">
                          <a:solidFill>
                            <a:srgbClr val="008000"/>
                          </a:solidFill>
                          <a:effectLst/>
                          <a:latin typeface="Calibri" panose="020F0502020204030204" pitchFamily="34" charset="0"/>
                        </a:rPr>
                        <a:t>Kwalifikacje i kompetencje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Brak</a:t>
                      </a:r>
                    </a:p>
                  </a:txBody>
                  <a:tcPr marL="5851" marR="5851" marT="5851"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Uzyskano</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Budowanie relacji z klientem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14,9</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30,1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spawanie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0,7</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28645">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kompetencji cyfrowych (w tym technologii teleinformatycznych ITC)</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19,5</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28,5</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specjalista ds. kadr i płac</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198221424"/>
                  </a:ext>
                </a:extLst>
              </a:tr>
              <a:tr h="19101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kompetencji związanych z rozwojem technologii  w firmie i</a:t>
                      </a: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zastosowaniem wprowadzanych przez firmę narzędzi pracy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15,2</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32,8</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17</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Zdobycie określonej wiedzy, znajomości przepisów prawnych potrzebnych na zajmowanym stanowisku</a:t>
                      </a: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5,3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36,4</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0">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umiejętności miękkich (np. radzenie sobie              w sytuacjach stresowych, negocjacje)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14,6</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33,1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18</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e-PUAP</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2,4</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Posługiwanie się językiem obcym (jakim?)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38,1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1,3</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19</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obsługa programu MS Excel</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1,0</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język migowy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obsługa wózka widłowego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Reklama, marketing</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34,8</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a:solidFill>
                            <a:srgbClr val="006600"/>
                          </a:solidFill>
                          <a:effectLst/>
                          <a:latin typeface="Calibri" panose="020F0502020204030204" pitchFamily="34" charset="0"/>
                          <a:ea typeface="Calibri" panose="020F0502020204030204" pitchFamily="34" charset="0"/>
                          <a:cs typeface="Calibri" panose="020F0502020204030204" pitchFamily="34" charset="0"/>
                        </a:rPr>
                        <a:t>4,6</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 obsługi urządzeń</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Ukończenie/rozpoczęcie studiów podyplomowych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31,8</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7,3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22</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praca z mieszkańcem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Uzyskanie uprawnień zawodowych (jakich?)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3,0</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z zakresu przedmiotów mechanicznych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do nauczania przedmiotów </a:t>
                      </a:r>
                      <a:r>
                        <a:rPr lang="pl-PL" sz="1000"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mechatronicznych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24</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 założenie igły do portu</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0,7</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0">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instruktor sportu</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25</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Wzrost umiejętności technicznych (jakich?)</a:t>
                      </a: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0,0</a:t>
                      </a: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5,3</a:t>
                      </a: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operator wózka widłowego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0,8</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26</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Zarządzanie personelem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21,2</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9,6</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66272">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palacz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27</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Zarządzanie własną pracą/czasem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9,9</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28,8</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32544">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 prowadzenie sprzedaży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ctr">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0,0</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28</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Żaden z powyższych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1755" marR="71755" marT="9525" marB="0" anchor="b">
                    <a:lnL w="3175" cap="flat" cmpd="sng" algn="ctr">
                      <a:solidFill>
                        <a:srgbClr val="0080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31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15,9</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715" marR="5715" marT="571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72192" y="3599674"/>
            <a:ext cx="849694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151112" y="39378"/>
            <a:ext cx="799288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27.  Kwalifikacje i kompetencje uzyskane w trakcie wsparcia w %.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i="0" u="none" strike="noStrike" kern="1200" cap="none" spc="0" normalizeH="0" baseline="0" noProof="0" dirty="0">
                <a:ln>
                  <a:noFill/>
                </a:ln>
                <a:solidFill>
                  <a:srgbClr val="006600"/>
                </a:solidFill>
                <a:effectLst/>
                <a:uLnTx/>
                <a:uFillTx/>
                <a:latin typeface="Calibri"/>
                <a:ea typeface="+mn-ea"/>
                <a:cs typeface="+mn-cs"/>
              </a:rPr>
              <a:t>(Pytanie 6.</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r>
              <a:rPr kumimoji="0" lang="pl-PL" sz="1200" b="0" i="0" u="none" strike="noStrike" kern="1200" cap="none" spc="0" normalizeH="0" baseline="0" noProof="0" dirty="0">
                <a:ln>
                  <a:noFill/>
                </a:ln>
                <a:solidFill>
                  <a:srgbClr val="006600"/>
                </a:solidFill>
                <a:effectLst/>
                <a:uLnTx/>
                <a:uFillTx/>
                <a:latin typeface="Calibri"/>
                <a:ea typeface="+mn-ea"/>
                <a:cs typeface="+mn-cs"/>
              </a:rPr>
              <a:t>Jakich kwalifikacji bądź kompetencji Panu/i brakowało, a jakie Pan/i uzyskał/a?) </a:t>
            </a:r>
          </a:p>
        </p:txBody>
      </p:sp>
      <p:sp>
        <p:nvSpPr>
          <p:cNvPr id="5" name="pole tekstowe 4">
            <a:extLst>
              <a:ext uri="{FF2B5EF4-FFF2-40B4-BE49-F238E27FC236}">
                <a16:creationId xmlns:a16="http://schemas.microsoft.com/office/drawing/2014/main" id="{83FF712C-3662-9666-ADC3-22A739BF9F5F}"/>
              </a:ext>
            </a:extLst>
          </p:cNvPr>
          <p:cNvSpPr txBox="1"/>
          <p:nvPr/>
        </p:nvSpPr>
        <p:spPr>
          <a:xfrm>
            <a:off x="258729" y="3939902"/>
            <a:ext cx="882164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400" b="0" u="none" strike="noStrike" kern="1200" cap="none" spc="0" normalizeH="0" baseline="0" noProof="0" dirty="0">
                <a:ln>
                  <a:noFill/>
                </a:ln>
                <a:solidFill>
                  <a:srgbClr val="006600"/>
                </a:solidFill>
                <a:effectLst/>
                <a:uLnTx/>
                <a:uFillTx/>
                <a:latin typeface="Calibri" pitchFamily="34" charset="0"/>
                <a:ea typeface="+mn-ea"/>
                <a:cs typeface="+mn-cs"/>
              </a:rPr>
              <a:t>Analiza tablicy 27 wskazuje, że beneficjenci  wsparcia w istotny sposób uzupełnili brakujące kwalifikacje i kompetencje zawodowe, przy czym największe przy posługiwaniu się językiem obcym i zdobyciu określonej wiedzy, znajomości przepisów prawnych potrzebnych na zajmowanym stanowisku. </a:t>
            </a:r>
            <a:endParaRPr kumimoji="0" lang="pl-PL" sz="1400" b="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31949091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F37E1010-99A2-E698-173D-AD6F93E413ED}"/>
              </a:ext>
            </a:extLst>
          </p:cNvPr>
          <p:cNvGraphicFramePr>
            <a:graphicFrameLocks noGrp="1"/>
          </p:cNvGraphicFramePr>
          <p:nvPr>
            <p:extLst>
              <p:ext uri="{D42A27DB-BD31-4B8C-83A1-F6EECF244321}">
                <p14:modId xmlns:p14="http://schemas.microsoft.com/office/powerpoint/2010/main" val="3742615716"/>
              </p:ext>
            </p:extLst>
          </p:nvPr>
        </p:nvGraphicFramePr>
        <p:xfrm>
          <a:off x="628650" y="911258"/>
          <a:ext cx="7886700" cy="1961540"/>
        </p:xfrm>
        <a:graphic>
          <a:graphicData uri="http://schemas.openxmlformats.org/drawingml/2006/table">
            <a:tbl>
              <a:tblPr firstRow="1" firstCol="1" bandRow="1" bandCol="1"/>
              <a:tblGrid>
                <a:gridCol w="270942">
                  <a:extLst>
                    <a:ext uri="{9D8B030D-6E8A-4147-A177-3AD203B41FA5}">
                      <a16:colId xmlns:a16="http://schemas.microsoft.com/office/drawing/2014/main" val="510996513"/>
                    </a:ext>
                  </a:extLst>
                </a:gridCol>
                <a:gridCol w="3518799">
                  <a:extLst>
                    <a:ext uri="{9D8B030D-6E8A-4147-A177-3AD203B41FA5}">
                      <a16:colId xmlns:a16="http://schemas.microsoft.com/office/drawing/2014/main" val="553180360"/>
                    </a:ext>
                  </a:extLst>
                </a:gridCol>
                <a:gridCol w="609094">
                  <a:extLst>
                    <a:ext uri="{9D8B030D-6E8A-4147-A177-3AD203B41FA5}">
                      <a16:colId xmlns:a16="http://schemas.microsoft.com/office/drawing/2014/main" val="4169180986"/>
                    </a:ext>
                  </a:extLst>
                </a:gridCol>
                <a:gridCol w="530553">
                  <a:extLst>
                    <a:ext uri="{9D8B030D-6E8A-4147-A177-3AD203B41FA5}">
                      <a16:colId xmlns:a16="http://schemas.microsoft.com/office/drawing/2014/main" val="470917401"/>
                    </a:ext>
                  </a:extLst>
                </a:gridCol>
                <a:gridCol w="530553">
                  <a:extLst>
                    <a:ext uri="{9D8B030D-6E8A-4147-A177-3AD203B41FA5}">
                      <a16:colId xmlns:a16="http://schemas.microsoft.com/office/drawing/2014/main" val="2005456488"/>
                    </a:ext>
                  </a:extLst>
                </a:gridCol>
                <a:gridCol w="530019">
                  <a:extLst>
                    <a:ext uri="{9D8B030D-6E8A-4147-A177-3AD203B41FA5}">
                      <a16:colId xmlns:a16="http://schemas.microsoft.com/office/drawing/2014/main" val="2033862843"/>
                    </a:ext>
                  </a:extLst>
                </a:gridCol>
                <a:gridCol w="454149">
                  <a:extLst>
                    <a:ext uri="{9D8B030D-6E8A-4147-A177-3AD203B41FA5}">
                      <a16:colId xmlns:a16="http://schemas.microsoft.com/office/drawing/2014/main" val="3609401143"/>
                    </a:ext>
                  </a:extLst>
                </a:gridCol>
                <a:gridCol w="609094">
                  <a:extLst>
                    <a:ext uri="{9D8B030D-6E8A-4147-A177-3AD203B41FA5}">
                      <a16:colId xmlns:a16="http://schemas.microsoft.com/office/drawing/2014/main" val="4027891534"/>
                    </a:ext>
                  </a:extLst>
                </a:gridCol>
                <a:gridCol w="833497">
                  <a:extLst>
                    <a:ext uri="{9D8B030D-6E8A-4147-A177-3AD203B41FA5}">
                      <a16:colId xmlns:a16="http://schemas.microsoft.com/office/drawing/2014/main" val="3572439542"/>
                    </a:ext>
                  </a:extLst>
                </a:gridCol>
              </a:tblGrid>
              <a:tr h="334267">
                <a:tc rowSpan="2">
                  <a:txBody>
                    <a:bodyPr/>
                    <a:lstStyle/>
                    <a:p>
                      <a:pPr>
                        <a:lnSpc>
                          <a:spcPct val="115000"/>
                        </a:lnSpc>
                      </a:pPr>
                      <a:r>
                        <a:rPr lang="pl-PL" sz="1200" dirty="0">
                          <a:solidFill>
                            <a:srgbClr val="006600"/>
                          </a:solidFill>
                          <a:effectLst/>
                          <a:latin typeface="Calibri-Light"/>
                          <a:ea typeface="Calibri" panose="020F0502020204030204" pitchFamily="34" charset="0"/>
                          <a:cs typeface="Calibri-Light"/>
                        </a:rPr>
                        <a:t>Lp. </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solidFill>
                      <a:srgbClr val="FFFFFF"/>
                    </a:solidFill>
                  </a:tcPr>
                </a:tc>
                <a:tc rowSpan="2">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Wyszczególnienie</a:t>
                      </a: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gridSpan="5">
                  <a:txBody>
                    <a:bodyPr/>
                    <a:lstStyle/>
                    <a:p>
                      <a:pPr algn="ctr">
                        <a:lnSpc>
                          <a:spcPct val="115000"/>
                        </a:lnSpc>
                      </a:pPr>
                      <a:r>
                        <a:rPr lang="pl-PL" sz="1400" b="1">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Skala ocen</a:t>
                      </a:r>
                      <a:endParaRPr lang="pl-PL" sz="14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ctr">
                        <a:lnSpc>
                          <a:spcPct val="115000"/>
                        </a:lnSpc>
                      </a:pPr>
                      <a:r>
                        <a:rPr lang="pl-PL" sz="12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Nie dotyczy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2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średnia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994583728"/>
                  </a:ext>
                </a:extLst>
              </a:tr>
              <a:tr h="290635">
                <a:tc vMerge="1">
                  <a:txBody>
                    <a:bodyPr/>
                    <a:lstStyle/>
                    <a:p>
                      <a:endParaRPr lang="pl-PL"/>
                    </a:p>
                  </a:txBody>
                  <a:tcPr/>
                </a:tc>
                <a:tc vMerge="1">
                  <a:txBody>
                    <a:bodyPr/>
                    <a:lstStyle/>
                    <a:p>
                      <a:endParaRPr lang="pl-PL"/>
                    </a:p>
                  </a:txBody>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381505385"/>
                  </a:ext>
                </a:extLst>
              </a:tr>
              <a:tr h="445546">
                <a:tc>
                  <a:txBody>
                    <a:bodyPr/>
                    <a:lstStyle/>
                    <a:p>
                      <a:pPr algn="ct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            </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solidFill>
                      <a:srgbClr val="FFFFFF"/>
                    </a:solidFill>
                  </a:tcPr>
                </a:tc>
                <a:tc>
                  <a:txBody>
                    <a:bodyPr/>
                    <a:lstStyle/>
                    <a:p>
                      <a:pPr>
                        <a:lnSpc>
                          <a:spcPct val="115000"/>
                        </a:lnSpc>
                      </a:pPr>
                      <a:r>
                        <a:rPr lang="pl-PL" sz="1400" dirty="0">
                          <a:solidFill>
                            <a:srgbClr val="006600"/>
                          </a:solidFill>
                          <a:effectLst/>
                          <a:latin typeface="+mn-lt"/>
                          <a:ea typeface="Calibri" panose="020F0502020204030204" pitchFamily="34" charset="0"/>
                          <a:cs typeface="Calibri-Light"/>
                        </a:rPr>
                        <a:t>Merytoryka/część teoretyczna N=289</a:t>
                      </a:r>
                      <a:endParaRPr lang="pl-PL" sz="1400" dirty="0">
                        <a:solidFill>
                          <a:srgbClr val="006600"/>
                        </a:solidFill>
                        <a:effectLst/>
                        <a:latin typeface="+mn-lt"/>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26</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116</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146</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13</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4,4</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91332692"/>
                  </a:ext>
                </a:extLst>
              </a:tr>
              <a:tr h="445546">
                <a:tc>
                  <a:txBody>
                    <a:bodyPr/>
                    <a:lstStyle/>
                    <a:p>
                      <a:pPr algn="ct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solidFill>
                      <a:srgbClr val="FFFFFF"/>
                    </a:solidFill>
                  </a:tcPr>
                </a:tc>
                <a:tc>
                  <a:txBody>
                    <a:bodyPr/>
                    <a:lstStyle/>
                    <a:p>
                      <a:pPr>
                        <a:lnSpc>
                          <a:spcPct val="115000"/>
                        </a:lnSpc>
                      </a:pPr>
                      <a:r>
                        <a:rPr lang="pl-PL" sz="1400" dirty="0">
                          <a:solidFill>
                            <a:srgbClr val="006600"/>
                          </a:solidFill>
                          <a:effectLst/>
                          <a:latin typeface="+mn-lt"/>
                          <a:ea typeface="Calibri" panose="020F0502020204030204" pitchFamily="34" charset="0"/>
                          <a:cs typeface="Calibri-Light"/>
                        </a:rPr>
                        <a:t>Otrzymane materiały (np. dydaktyczne) N=257</a:t>
                      </a:r>
                      <a:endParaRPr lang="pl-PL" sz="1400" dirty="0">
                        <a:solidFill>
                          <a:srgbClr val="006600"/>
                        </a:solidFill>
                        <a:effectLst/>
                        <a:latin typeface="+mn-lt"/>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18</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14</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26</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94</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105</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45</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4,0</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96745514"/>
                  </a:ext>
                </a:extLst>
              </a:tr>
              <a:tr h="445546">
                <a:tc>
                  <a:txBody>
                    <a:bodyPr/>
                    <a:lstStyle/>
                    <a:p>
                      <a:pPr algn="ct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solidFill>
                      <a:srgbClr val="FFFFFF"/>
                    </a:solidFill>
                  </a:tcPr>
                </a:tc>
                <a:tc>
                  <a:txBody>
                    <a:bodyPr/>
                    <a:lstStyle/>
                    <a:p>
                      <a:pPr>
                        <a:lnSpc>
                          <a:spcPct val="115000"/>
                        </a:lnSpc>
                      </a:pPr>
                      <a:r>
                        <a:rPr lang="pl-PL" sz="1400" dirty="0">
                          <a:solidFill>
                            <a:srgbClr val="006600"/>
                          </a:solidFill>
                          <a:effectLst/>
                          <a:latin typeface="+mn-lt"/>
                          <a:ea typeface="Lucida Sans Unicode" panose="020B0602030504020204" pitchFamily="34" charset="0"/>
                          <a:cs typeface="Arial" panose="020B0604020202020204" pitchFamily="34" charset="0"/>
                        </a:rPr>
                        <a:t>Część praktyczna N=262</a:t>
                      </a:r>
                      <a:endParaRPr lang="pl-PL" sz="1400" dirty="0">
                        <a:solidFill>
                          <a:srgbClr val="006600"/>
                        </a:solidFill>
                        <a:effectLst/>
                        <a:latin typeface="+mn-lt"/>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14</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5</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a:solidFill>
                            <a:srgbClr val="006600"/>
                          </a:solidFill>
                          <a:effectLst/>
                          <a:latin typeface="Calibri" panose="020F0502020204030204" pitchFamily="34" charset="0"/>
                          <a:ea typeface="Calibri" panose="020F0502020204030204" pitchFamily="34" charset="0"/>
                          <a:cs typeface="Calibri" panose="020F0502020204030204" pitchFamily="34" charset="0"/>
                        </a:rPr>
                        <a:t>40</a:t>
                      </a:r>
                      <a:endParaRPr lang="pl-PL" sz="16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86</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117</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40</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4,1</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918824827"/>
                  </a:ext>
                </a:extLst>
              </a:tr>
            </a:tbl>
          </a:graphicData>
        </a:graphic>
      </p:graphicFrame>
      <p:sp>
        <p:nvSpPr>
          <p:cNvPr id="5" name="pole tekstowe 4">
            <a:extLst>
              <a:ext uri="{FF2B5EF4-FFF2-40B4-BE49-F238E27FC236}">
                <a16:creationId xmlns:a16="http://schemas.microsoft.com/office/drawing/2014/main" id="{3FD7C234-96E4-3CBA-C160-03B4DD777E1F}"/>
              </a:ext>
            </a:extLst>
          </p:cNvPr>
          <p:cNvSpPr txBox="1"/>
          <p:nvPr/>
        </p:nvSpPr>
        <p:spPr>
          <a:xfrm>
            <a:off x="1979712" y="123478"/>
            <a:ext cx="6840760" cy="78778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Tablica nr 28. Jakość uzyskanego wsparcia z KFS w ocenie beneficjentów.</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(Pytanie 7. Jak ocenia Pan/i jakość uzyskanego wsparcia z KFS? Proszę dokonać oceny w skali od 1 do 5, gdzie 1 jest oceną najniższą, a 5 najwyższą. Proszę wziąć pod uwagę następujące kryteria:)</a:t>
            </a:r>
            <a:endPar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BBDE8CF1-0AD2-2942-1200-281A77F615E0}"/>
              </a:ext>
            </a:extLst>
          </p:cNvPr>
          <p:cNvSpPr txBox="1"/>
          <p:nvPr/>
        </p:nvSpPr>
        <p:spPr>
          <a:xfrm>
            <a:off x="628650" y="2872797"/>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9DC1FC16-8EE6-A45F-5981-4ED7AF79BF9D}"/>
              </a:ext>
            </a:extLst>
          </p:cNvPr>
          <p:cNvSpPr txBox="1"/>
          <p:nvPr/>
        </p:nvSpPr>
        <p:spPr>
          <a:xfrm>
            <a:off x="539551" y="3219822"/>
            <a:ext cx="8064898" cy="1477328"/>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Ankietowani bardzo wysoko ocenili wszystkie trzy elementy, które składają się na jakość otrzymanego wsparcia, średnio na poziomie 4,2 punktów (co daje akceptację w przeliczeniu na procenty 84 punkty procentowe). Należy odnotować, że najwyżej została oceniona część teoretyczna wsparcia na poziomie 4,4 punktów (co daje akceptację na poziomie 88 punktów procentowych). Natomiast część praktyczna została przez beneficjentów określona na poziomie 4,1 punktów (co daje akceptację na poziomie 82 punktów procentowych). </a:t>
            </a:r>
          </a:p>
        </p:txBody>
      </p:sp>
    </p:spTree>
    <p:extLst>
      <p:ext uri="{BB962C8B-B14F-4D97-AF65-F5344CB8AC3E}">
        <p14:creationId xmlns:p14="http://schemas.microsoft.com/office/powerpoint/2010/main" val="21535637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1858162750"/>
              </p:ext>
            </p:extLst>
          </p:nvPr>
        </p:nvGraphicFramePr>
        <p:xfrm>
          <a:off x="-108520" y="843559"/>
          <a:ext cx="8928992" cy="2736303"/>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241301" y="378088"/>
            <a:ext cx="75608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37. Inicjator działań na rzecz uzyskania wsparcia z KFS w 2021 roku N=290.</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8. Kto był Pana/i zdaniem inicjatorem podjęcia działań na rzecz uzyskania wsparcia z KFS w 2021 roku?)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FDD44B9-57FE-D62D-6296-0C1852B380B8}"/>
              </a:ext>
            </a:extLst>
          </p:cNvPr>
          <p:cNvSpPr txBox="1"/>
          <p:nvPr/>
        </p:nvSpPr>
        <p:spPr>
          <a:xfrm>
            <a:off x="545172" y="3626740"/>
            <a:ext cx="8312743"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539551" y="3922652"/>
            <a:ext cx="8064898" cy="784830"/>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W opinii prawie sześciu ósmych (74,8%) respondentów inicjatorami działań na rzecz uzyskania wsparcia z KFS w 2021 roku byli przede wszystkim pracodawcy oraz w dalszej kolejności była to wspólna inicjatywa pracownika i pracodawcy (19,3%).</a:t>
            </a:r>
          </a:p>
        </p:txBody>
      </p:sp>
    </p:spTree>
    <p:extLst>
      <p:ext uri="{BB962C8B-B14F-4D97-AF65-F5344CB8AC3E}">
        <p14:creationId xmlns:p14="http://schemas.microsoft.com/office/powerpoint/2010/main" val="172764185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7C2C0E4-6020-B0CE-D3CD-1D478FA1DE23}"/>
              </a:ext>
            </a:extLst>
          </p:cNvPr>
          <p:cNvGraphicFramePr>
            <a:graphicFrameLocks noGrp="1"/>
          </p:cNvGraphicFramePr>
          <p:nvPr>
            <p:extLst>
              <p:ext uri="{D42A27DB-BD31-4B8C-83A1-F6EECF244321}">
                <p14:modId xmlns:p14="http://schemas.microsoft.com/office/powerpoint/2010/main" val="1211935516"/>
              </p:ext>
            </p:extLst>
          </p:nvPr>
        </p:nvGraphicFramePr>
        <p:xfrm>
          <a:off x="467544" y="721639"/>
          <a:ext cx="8136904" cy="2570189"/>
        </p:xfrm>
        <a:graphic>
          <a:graphicData uri="http://schemas.openxmlformats.org/drawingml/2006/table">
            <a:tbl>
              <a:tblPr/>
              <a:tblGrid>
                <a:gridCol w="293222">
                  <a:extLst>
                    <a:ext uri="{9D8B030D-6E8A-4147-A177-3AD203B41FA5}">
                      <a16:colId xmlns:a16="http://schemas.microsoft.com/office/drawing/2014/main" val="424103897"/>
                    </a:ext>
                  </a:extLst>
                </a:gridCol>
                <a:gridCol w="7051594">
                  <a:extLst>
                    <a:ext uri="{9D8B030D-6E8A-4147-A177-3AD203B41FA5}">
                      <a16:colId xmlns:a16="http://schemas.microsoft.com/office/drawing/2014/main" val="1004290709"/>
                    </a:ext>
                  </a:extLst>
                </a:gridCol>
                <a:gridCol w="792088">
                  <a:extLst>
                    <a:ext uri="{9D8B030D-6E8A-4147-A177-3AD203B41FA5}">
                      <a16:colId xmlns:a16="http://schemas.microsoft.com/office/drawing/2014/main" val="3679901157"/>
                    </a:ext>
                  </a:extLst>
                </a:gridCol>
              </a:tblGrid>
              <a:tr h="280381">
                <a:tc>
                  <a:txBody>
                    <a:bodyPr/>
                    <a:lstStyle/>
                    <a:p>
                      <a:pPr algn="ctr" fontAlgn="b"/>
                      <a:r>
                        <a:rPr lang="pl-PL" sz="1200" b="0" i="0" u="none" strike="noStrike" dirty="0">
                          <a:solidFill>
                            <a:srgbClr val="006600"/>
                          </a:solidFill>
                          <a:effectLst/>
                          <a:latin typeface="Calibri" panose="020F0502020204030204" pitchFamily="34" charset="0"/>
                        </a:rPr>
                        <a:t> </a:t>
                      </a:r>
                      <a:r>
                        <a:rPr lang="pl-PL" sz="1200" b="1" i="0" u="none" strike="noStrike" dirty="0">
                          <a:solidFill>
                            <a:srgbClr val="006600"/>
                          </a:solidFill>
                          <a:effectLst/>
                          <a:latin typeface="Calibri" panose="020F0502020204030204" pitchFamily="34" charset="0"/>
                        </a:rPr>
                        <a:t>Lp.</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Powody skorzystania ze wsparcia  </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006600"/>
                          </a:solidFill>
                          <a:effectLst/>
                          <a:latin typeface="Calibri" panose="020F0502020204030204" pitchFamily="34" charset="0"/>
                        </a:rPr>
                        <a:t> w %</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8926262"/>
                  </a:ext>
                </a:extLst>
              </a:tr>
              <a:tr h="286226">
                <a:tc>
                  <a:txBody>
                    <a:bodyPr/>
                    <a:lstStyle/>
                    <a:p>
                      <a:pPr algn="ctr" fontAlgn="b"/>
                      <a:r>
                        <a:rPr lang="pl-PL" sz="1100" b="0" i="0" u="none" strike="noStrike" dirty="0">
                          <a:solidFill>
                            <a:srgbClr val="006600"/>
                          </a:solidFill>
                          <a:effectLst/>
                          <a:latin typeface="Calibri" panose="020F0502020204030204" pitchFamily="34" charset="0"/>
                        </a:rPr>
                        <a:t> 1</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podnieść dotychczasowe umiejętności i kompetencje</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70,5</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68263336"/>
                  </a:ext>
                </a:extLst>
              </a:tr>
              <a:tr h="286226">
                <a:tc>
                  <a:txBody>
                    <a:bodyPr/>
                    <a:lstStyle/>
                    <a:p>
                      <a:pPr algn="ctr" fontAlgn="b"/>
                      <a:r>
                        <a:rPr lang="pl-PL" sz="1100" b="0" i="0" u="none" strike="noStrike" dirty="0">
                          <a:solidFill>
                            <a:srgbClr val="006600"/>
                          </a:solidFill>
                          <a:effectLst/>
                          <a:latin typeface="Calibri" panose="020F0502020204030204" pitchFamily="34" charset="0"/>
                        </a:rPr>
                        <a:t> 2</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uzyskać nowe umiejętności i kompetencje</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59,9</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200253936"/>
                  </a:ext>
                </a:extLst>
              </a:tr>
              <a:tr h="286226">
                <a:tc>
                  <a:txBody>
                    <a:bodyPr/>
                    <a:lstStyle/>
                    <a:p>
                      <a:pPr algn="ctr" fontAlgn="b"/>
                      <a:r>
                        <a:rPr lang="pl-PL" sz="1100" b="0" i="0" u="none" strike="noStrike" dirty="0">
                          <a:solidFill>
                            <a:srgbClr val="006600"/>
                          </a:solidFill>
                          <a:effectLst/>
                          <a:latin typeface="Calibri" panose="020F0502020204030204" pitchFamily="34" charset="0"/>
                        </a:rPr>
                        <a:t> 3</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sformalizować już posiadane wiedzę i umiejętności</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24,8</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2852952"/>
                  </a:ext>
                </a:extLst>
              </a:tr>
              <a:tr h="286226">
                <a:tc>
                  <a:txBody>
                    <a:bodyPr/>
                    <a:lstStyle/>
                    <a:p>
                      <a:pPr algn="ctr" fontAlgn="b"/>
                      <a:r>
                        <a:rPr lang="pl-PL" sz="1100" b="0" i="0" u="none" strike="noStrike" dirty="0">
                          <a:solidFill>
                            <a:srgbClr val="006600"/>
                          </a:solidFill>
                          <a:effectLst/>
                          <a:latin typeface="Calibri" panose="020F0502020204030204" pitchFamily="34" charset="0"/>
                        </a:rPr>
                        <a:t> 4</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więcej zarabiać</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16,2</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046133411"/>
                  </a:ext>
                </a:extLst>
              </a:tr>
              <a:tr h="286226">
                <a:tc>
                  <a:txBody>
                    <a:bodyPr/>
                    <a:lstStyle/>
                    <a:p>
                      <a:pPr algn="ctr" fontAlgn="b"/>
                      <a:r>
                        <a:rPr lang="pl-PL" sz="1100" b="0" i="0" u="none" strike="noStrike" dirty="0">
                          <a:solidFill>
                            <a:srgbClr val="006600"/>
                          </a:solidFill>
                          <a:effectLst/>
                          <a:latin typeface="Calibri" panose="020F0502020204030204" pitchFamily="34" charset="0"/>
                        </a:rPr>
                        <a:t> 5</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wzmocnić swoją pozycję na rynku pracy, w przypadku chęci zmiany pracodawcy</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13,9</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9805499"/>
                  </a:ext>
                </a:extLst>
              </a:tr>
              <a:tr h="286226">
                <a:tc>
                  <a:txBody>
                    <a:bodyPr/>
                    <a:lstStyle/>
                    <a:p>
                      <a:pPr algn="ctr" fontAlgn="b"/>
                      <a:r>
                        <a:rPr lang="pl-PL" sz="1100" b="0" i="0" u="none" strike="noStrike" dirty="0">
                          <a:solidFill>
                            <a:srgbClr val="006600"/>
                          </a:solidFill>
                          <a:effectLst/>
                          <a:latin typeface="Calibri" panose="020F0502020204030204" pitchFamily="34" charset="0"/>
                        </a:rPr>
                        <a:t> 6</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Miało mi to umożliwić utrzymanie się na obecnym stanowisku pracy</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13,2</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240065799"/>
                  </a:ext>
                </a:extLst>
              </a:tr>
              <a:tr h="286226">
                <a:tc>
                  <a:txBody>
                    <a:bodyPr/>
                    <a:lstStyle/>
                    <a:p>
                      <a:pPr algn="ctr" fontAlgn="b"/>
                      <a:r>
                        <a:rPr lang="pl-PL" sz="1100" b="0" i="0" u="none" strike="noStrike" dirty="0">
                          <a:solidFill>
                            <a:srgbClr val="006600"/>
                          </a:solidFill>
                          <a:effectLst/>
                          <a:latin typeface="Calibri" panose="020F0502020204030204" pitchFamily="34" charset="0"/>
                        </a:rPr>
                        <a:t> 7</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Decyzję podjął mój przełożony, nie ja</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11,3</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5303314"/>
                  </a:ext>
                </a:extLst>
              </a:tr>
              <a:tr h="286226">
                <a:tc>
                  <a:txBody>
                    <a:bodyPr/>
                    <a:lstStyle/>
                    <a:p>
                      <a:pPr algn="ctr" fontAlgn="b"/>
                      <a:r>
                        <a:rPr lang="pl-PL" sz="1100" b="0" i="0" u="none" strike="noStrike" dirty="0">
                          <a:solidFill>
                            <a:srgbClr val="006600"/>
                          </a:solidFill>
                          <a:effectLst/>
                          <a:latin typeface="Calibri" panose="020F0502020204030204" pitchFamily="34" charset="0"/>
                        </a:rPr>
                        <a:t> 8</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Chciałem/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zmienić stanowisko pracy</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2,3</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41915034"/>
                  </a:ext>
                </a:extLst>
              </a:tr>
            </a:tbl>
          </a:graphicData>
        </a:graphic>
      </p:graphicFrame>
      <p:sp>
        <p:nvSpPr>
          <p:cNvPr id="4" name="pole tekstowe 3">
            <a:extLst>
              <a:ext uri="{FF2B5EF4-FFF2-40B4-BE49-F238E27FC236}">
                <a16:creationId xmlns:a16="http://schemas.microsoft.com/office/drawing/2014/main" id="{B2159F27-EBE8-A4B8-7AF2-CB2CF9ACBE80}"/>
              </a:ext>
            </a:extLst>
          </p:cNvPr>
          <p:cNvSpPr txBox="1"/>
          <p:nvPr/>
        </p:nvSpPr>
        <p:spPr>
          <a:xfrm>
            <a:off x="1979712" y="181309"/>
            <a:ext cx="66784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29. Ranking powodów skorzystania ze wsparcia z KFS.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9. Dlaczego zdecydował/a się Pan/i na skorzystanie z wsparcia KFS?)  </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6C64ED2D-0715-3E06-1BDC-54AFDA22AFE0}"/>
              </a:ext>
            </a:extLst>
          </p:cNvPr>
          <p:cNvSpPr txBox="1"/>
          <p:nvPr/>
        </p:nvSpPr>
        <p:spPr>
          <a:xfrm>
            <a:off x="431540" y="3291830"/>
            <a:ext cx="828092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wskazać dowolną liczbę odpowiedzi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D0E8884A-EE4A-D28D-2171-CEC92435C7FA}"/>
              </a:ext>
            </a:extLst>
          </p:cNvPr>
          <p:cNvSpPr txBox="1"/>
          <p:nvPr/>
        </p:nvSpPr>
        <p:spPr>
          <a:xfrm>
            <a:off x="377280" y="3795886"/>
            <a:ext cx="828092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Uczestnicy wsparcia do głównych powodów skorzystania ze wsparcia zaliczyli: chęć podniesienia dotychczasowych umiejętności i kompetencji (70,5%), uzyskanie nowych umiejętności                      i kompetencji (59,9%) oraz sformalizowanie posiadanej wiedzy i umiejętności (24,8%). </a:t>
            </a:r>
          </a:p>
        </p:txBody>
      </p:sp>
    </p:spTree>
    <p:extLst>
      <p:ext uri="{BB962C8B-B14F-4D97-AF65-F5344CB8AC3E}">
        <p14:creationId xmlns:p14="http://schemas.microsoft.com/office/powerpoint/2010/main" val="369479943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0382D8B3-DEFA-FC66-4760-EC6D4B87F4D5}"/>
              </a:ext>
            </a:extLst>
          </p:cNvPr>
          <p:cNvGraphicFramePr>
            <a:graphicFrameLocks noGrp="1"/>
          </p:cNvGraphicFramePr>
          <p:nvPr>
            <p:extLst>
              <p:ext uri="{D42A27DB-BD31-4B8C-83A1-F6EECF244321}">
                <p14:modId xmlns:p14="http://schemas.microsoft.com/office/powerpoint/2010/main" val="2454358989"/>
              </p:ext>
            </p:extLst>
          </p:nvPr>
        </p:nvGraphicFramePr>
        <p:xfrm>
          <a:off x="467544" y="821100"/>
          <a:ext cx="8244916" cy="1990976"/>
        </p:xfrm>
        <a:graphic>
          <a:graphicData uri="http://schemas.openxmlformats.org/drawingml/2006/table">
            <a:tbl>
              <a:tblPr/>
              <a:tblGrid>
                <a:gridCol w="333857">
                  <a:extLst>
                    <a:ext uri="{9D8B030D-6E8A-4147-A177-3AD203B41FA5}">
                      <a16:colId xmlns:a16="http://schemas.microsoft.com/office/drawing/2014/main" val="257436164"/>
                    </a:ext>
                  </a:extLst>
                </a:gridCol>
                <a:gridCol w="6727931">
                  <a:extLst>
                    <a:ext uri="{9D8B030D-6E8A-4147-A177-3AD203B41FA5}">
                      <a16:colId xmlns:a16="http://schemas.microsoft.com/office/drawing/2014/main" val="2729519210"/>
                    </a:ext>
                  </a:extLst>
                </a:gridCol>
                <a:gridCol w="591564">
                  <a:extLst>
                    <a:ext uri="{9D8B030D-6E8A-4147-A177-3AD203B41FA5}">
                      <a16:colId xmlns:a16="http://schemas.microsoft.com/office/drawing/2014/main" val="3486867338"/>
                    </a:ext>
                  </a:extLst>
                </a:gridCol>
                <a:gridCol w="591564">
                  <a:extLst>
                    <a:ext uri="{9D8B030D-6E8A-4147-A177-3AD203B41FA5}">
                      <a16:colId xmlns:a16="http://schemas.microsoft.com/office/drawing/2014/main" val="3486623043"/>
                    </a:ext>
                  </a:extLst>
                </a:gridCol>
              </a:tblGrid>
              <a:tr h="176832">
                <a:tc>
                  <a:txBody>
                    <a:bodyPr/>
                    <a:lstStyle/>
                    <a:p>
                      <a:pPr algn="ctr" fontAlgn="b"/>
                      <a:r>
                        <a:rPr lang="pl-PL" sz="1400" b="1" i="0" u="none" strike="noStrike" dirty="0">
                          <a:solidFill>
                            <a:srgbClr val="006600"/>
                          </a:solidFill>
                          <a:effectLst/>
                          <a:latin typeface="Calibri" panose="020F0502020204030204" pitchFamily="34" charset="0"/>
                        </a:rPr>
                        <a:t> Lp.</a:t>
                      </a:r>
                    </a:p>
                  </a:txBody>
                  <a:tcPr marL="8842" marR="8842" marT="8842" marB="0" anchor="b">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 Wyszczególnienie</a:t>
                      </a:r>
                    </a:p>
                  </a:txBody>
                  <a:tcPr marL="8842" marR="8842" marT="8842"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Tak</a:t>
                      </a:r>
                    </a:p>
                  </a:txBody>
                  <a:tcPr marL="8842" marR="8842" marT="8842"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Nie</a:t>
                      </a:r>
                    </a:p>
                  </a:txBody>
                  <a:tcPr marL="8842" marR="8842" marT="8842"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621024366"/>
                  </a:ext>
                </a:extLst>
              </a:tr>
              <a:tr h="176832">
                <a:tc>
                  <a:txBody>
                    <a:bodyPr/>
                    <a:lstStyle/>
                    <a:p>
                      <a:pPr algn="ctr" fontAlgn="ctr"/>
                      <a:r>
                        <a:rPr lang="pl-PL" sz="900" b="0" i="0" u="none" strike="noStrike" dirty="0">
                          <a:solidFill>
                            <a:srgbClr val="006600"/>
                          </a:solidFill>
                          <a:effectLst/>
                          <a:latin typeface="Calibri" panose="020F0502020204030204" pitchFamily="34" charset="0"/>
                        </a:rPr>
                        <a:t>1</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Współpracownicy docenili zdobytą przeze mnie wiedzę/kwalifikacje    </a:t>
                      </a:r>
                      <a:r>
                        <a:rPr lang="pl-PL" sz="1400" b="1" i="0" u="none" strike="noStrike" dirty="0">
                          <a:solidFill>
                            <a:srgbClr val="006600"/>
                          </a:solidFill>
                          <a:effectLst/>
                          <a:latin typeface="Calibri" panose="020F0502020204030204" pitchFamily="34" charset="0"/>
                          <a:cs typeface="Calibri" panose="020F0502020204030204" pitchFamily="34" charset="0"/>
                        </a:rPr>
                        <a:t>N=250</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49,6</a:t>
                      </a:r>
                      <a:endParaRPr lang="pl-PL" sz="1600" b="1"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50,4</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846118655"/>
                  </a:ext>
                </a:extLst>
              </a:tr>
              <a:tr h="176832">
                <a:tc>
                  <a:txBody>
                    <a:bodyPr/>
                    <a:lstStyle/>
                    <a:p>
                      <a:pPr algn="ctr" fontAlgn="ctr"/>
                      <a:r>
                        <a:rPr lang="pl-PL" sz="900" b="0" i="0" u="none" strike="noStrike" dirty="0">
                          <a:solidFill>
                            <a:srgbClr val="006600"/>
                          </a:solidFill>
                          <a:effectLst/>
                          <a:latin typeface="Calibri" panose="020F0502020204030204" pitchFamily="34" charset="0"/>
                        </a:rPr>
                        <a:t>2</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Uniknąłem/uniknęłam zwolnienia z pracy, pozostając na tym samym stanowisku?   </a:t>
                      </a:r>
                      <a:r>
                        <a:rPr lang="pl-PL" sz="1400" b="1" i="0" u="none" strike="noStrike" dirty="0">
                          <a:solidFill>
                            <a:srgbClr val="006600"/>
                          </a:solidFill>
                          <a:effectLst/>
                          <a:latin typeface="Calibri" panose="020F0502020204030204" pitchFamily="34" charset="0"/>
                          <a:cs typeface="Calibri" panose="020F0502020204030204" pitchFamily="34" charset="0"/>
                        </a:rPr>
                        <a:t>N=218</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13,3</a:t>
                      </a:r>
                      <a:endParaRPr lang="pl-PL" sz="1600" b="1"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86,7</a:t>
                      </a:r>
                      <a:endParaRPr lang="pl-PL" sz="1600" b="0" i="0" u="none" strike="noStrike">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425439899"/>
                  </a:ext>
                </a:extLst>
              </a:tr>
              <a:tr h="176832">
                <a:tc>
                  <a:txBody>
                    <a:bodyPr/>
                    <a:lstStyle/>
                    <a:p>
                      <a:pPr algn="ctr" fontAlgn="ctr"/>
                      <a:r>
                        <a:rPr lang="pl-PL" sz="900" b="0" i="0" u="none" strike="noStrike" dirty="0">
                          <a:solidFill>
                            <a:srgbClr val="006600"/>
                          </a:solidFill>
                          <a:effectLst/>
                          <a:latin typeface="Calibri" panose="020F0502020204030204" pitchFamily="34" charset="0"/>
                        </a:rPr>
                        <a:t>3</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Otrzymałem/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wyższe wynagrodzenie    </a:t>
                      </a:r>
                      <a:r>
                        <a:rPr lang="pl-PL" sz="1400" b="1" i="0" u="none" strike="noStrike" dirty="0">
                          <a:solidFill>
                            <a:srgbClr val="006600"/>
                          </a:solidFill>
                          <a:effectLst/>
                          <a:latin typeface="Calibri" panose="020F0502020204030204" pitchFamily="34" charset="0"/>
                          <a:cs typeface="Calibri" panose="020F0502020204030204" pitchFamily="34" charset="0"/>
                        </a:rPr>
                        <a:t>N=226</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10,2</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89,8</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319606223"/>
                  </a:ext>
                </a:extLst>
              </a:tr>
              <a:tr h="176832">
                <a:tc>
                  <a:txBody>
                    <a:bodyPr/>
                    <a:lstStyle/>
                    <a:p>
                      <a:pPr algn="ctr" fontAlgn="ctr"/>
                      <a:r>
                        <a:rPr lang="pl-PL" sz="900" b="0" i="0" u="none" strike="noStrike" dirty="0">
                          <a:solidFill>
                            <a:srgbClr val="006600"/>
                          </a:solidFill>
                          <a:effectLst/>
                          <a:latin typeface="Calibri" panose="020F0502020204030204" pitchFamily="34" charset="0"/>
                        </a:rPr>
                        <a:t>4</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Uzyskałem/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pożądane przeze mnie stanowisko?   </a:t>
                      </a:r>
                      <a:r>
                        <a:rPr lang="pl-PL" sz="1400" b="1" i="0" u="none" strike="noStrike" dirty="0">
                          <a:solidFill>
                            <a:srgbClr val="006600"/>
                          </a:solidFill>
                          <a:effectLst/>
                          <a:latin typeface="Calibri" panose="020F0502020204030204" pitchFamily="34" charset="0"/>
                          <a:cs typeface="Calibri" panose="020F0502020204030204" pitchFamily="34" charset="0"/>
                        </a:rPr>
                        <a:t>N=211</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7,6</a:t>
                      </a:r>
                      <a:endParaRPr lang="pl-PL" sz="1600" b="0" i="0" u="none" strike="noStrike">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92,4</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849951822"/>
                  </a:ext>
                </a:extLst>
              </a:tr>
              <a:tr h="176832">
                <a:tc>
                  <a:txBody>
                    <a:bodyPr/>
                    <a:lstStyle/>
                    <a:p>
                      <a:pPr algn="ctr" fontAlgn="ctr"/>
                      <a:r>
                        <a:rPr lang="pl-PL" sz="900" b="0" i="0" u="none" strike="noStrike" dirty="0">
                          <a:solidFill>
                            <a:srgbClr val="006600"/>
                          </a:solidFill>
                          <a:effectLst/>
                          <a:latin typeface="Calibri" panose="020F0502020204030204" pitchFamily="34" charset="0"/>
                        </a:rPr>
                        <a:t>5</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Uniknąłem/uniknęłam zwolnienia z pracy dzięki przeniesieniu na inne stanowisko?   </a:t>
                      </a:r>
                      <a:r>
                        <a:rPr lang="pl-PL" sz="1400" b="1" i="0" u="none" strike="noStrike" dirty="0">
                          <a:solidFill>
                            <a:srgbClr val="006600"/>
                          </a:solidFill>
                          <a:effectLst/>
                          <a:latin typeface="Calibri" panose="020F0502020204030204" pitchFamily="34" charset="0"/>
                          <a:cs typeface="Calibri" panose="020F0502020204030204" pitchFamily="34" charset="0"/>
                        </a:rPr>
                        <a:t>N=213</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4,2</a:t>
                      </a:r>
                      <a:endParaRPr lang="pl-PL" sz="1600" b="0" i="0" u="none" strike="noStrike">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95,8</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082602377"/>
                  </a:ext>
                </a:extLst>
              </a:tr>
              <a:tr h="176832">
                <a:tc>
                  <a:txBody>
                    <a:bodyPr/>
                    <a:lstStyle/>
                    <a:p>
                      <a:pPr algn="ctr" fontAlgn="ctr"/>
                      <a:r>
                        <a:rPr lang="pl-PL" sz="900" b="0" i="0" u="none" strike="noStrike" dirty="0">
                          <a:solidFill>
                            <a:srgbClr val="006600"/>
                          </a:solidFill>
                          <a:effectLst/>
                          <a:latin typeface="Calibri" panose="020F0502020204030204" pitchFamily="34" charset="0"/>
                        </a:rPr>
                        <a:t>6</a:t>
                      </a:r>
                    </a:p>
                  </a:txBody>
                  <a:tcPr marL="8842" marR="8842" marT="8842"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Otrzymałem/otrzymałam jednorazową nagrodę finansową   </a:t>
                      </a:r>
                      <a:r>
                        <a:rPr lang="pl-PL" sz="1400" b="1" i="0" u="none" strike="noStrike" dirty="0">
                          <a:solidFill>
                            <a:srgbClr val="006600"/>
                          </a:solidFill>
                          <a:effectLst/>
                          <a:latin typeface="Calibri" panose="020F0502020204030204" pitchFamily="34" charset="0"/>
                          <a:cs typeface="Calibri" panose="020F0502020204030204" pitchFamily="34" charset="0"/>
                        </a:rPr>
                        <a:t>N=220</a:t>
                      </a:r>
                      <a:endParaRPr lang="pl-PL" sz="1400" b="0" i="0" u="none" strike="noStrike" dirty="0">
                        <a:solidFill>
                          <a:srgbClr val="006600"/>
                        </a:solidFill>
                        <a:effectLst/>
                        <a:latin typeface="Calibri" panose="020F0502020204030204" pitchFamily="34" charset="0"/>
                      </a:endParaRPr>
                    </a:p>
                  </a:txBody>
                  <a:tcPr marL="72000" marR="72000"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2,3</a:t>
                      </a:r>
                      <a:endParaRPr lang="pl-PL" sz="1600" b="0" i="0" u="none" strike="noStrike">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97,7</a:t>
                      </a:r>
                      <a:endParaRPr lang="pl-PL" sz="1600" b="0" i="0" u="none" strike="noStrike" dirty="0">
                        <a:solidFill>
                          <a:srgbClr val="006600"/>
                        </a:solidFill>
                        <a:effectLst/>
                        <a:latin typeface="Calibri" panose="020F0502020204030204" pitchFamily="34" charset="0"/>
                      </a:endParaRPr>
                    </a:p>
                  </a:txBody>
                  <a:tcPr marL="8842" marR="8842" marT="8842"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210358624"/>
                  </a:ext>
                </a:extLst>
              </a:tr>
              <a:tr h="48186">
                <a:tc>
                  <a:txBody>
                    <a:bodyPr/>
                    <a:lstStyle/>
                    <a:p>
                      <a:pPr algn="ctr" fontAlgn="ctr"/>
                      <a:r>
                        <a:rPr lang="pl-PL" sz="900" b="0" i="0" u="none" strike="noStrike" dirty="0">
                          <a:solidFill>
                            <a:srgbClr val="006600"/>
                          </a:solidFill>
                          <a:effectLst/>
                          <a:latin typeface="Calibri" panose="020F0502020204030204" pitchFamily="34" charset="0"/>
                        </a:rPr>
                        <a:t>7</a:t>
                      </a:r>
                    </a:p>
                  </a:txBody>
                  <a:tcPr marL="8842" marR="8842" marT="8842" marB="0">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cs typeface="Calibri" panose="020F0502020204030204" pitchFamily="34" charset="0"/>
                        </a:rPr>
                        <a:t>Awansowałem/</a:t>
                      </a:r>
                      <a:r>
                        <a:rPr lang="pl-PL" sz="1400" b="0" i="0" u="none" strike="noStrike" dirty="0" err="1">
                          <a:solidFill>
                            <a:srgbClr val="006600"/>
                          </a:solidFill>
                          <a:effectLst/>
                          <a:latin typeface="Calibri" panose="020F0502020204030204" pitchFamily="34" charset="0"/>
                          <a:cs typeface="Calibri" panose="020F0502020204030204" pitchFamily="34" charset="0"/>
                        </a:rPr>
                        <a:t>am</a:t>
                      </a:r>
                      <a:r>
                        <a:rPr lang="pl-PL" sz="1400" b="0" i="0" u="none" strike="noStrike" dirty="0">
                          <a:solidFill>
                            <a:srgbClr val="006600"/>
                          </a:solidFill>
                          <a:effectLst/>
                          <a:latin typeface="Calibri" panose="020F0502020204030204" pitchFamily="34" charset="0"/>
                          <a:cs typeface="Calibri" panose="020F0502020204030204" pitchFamily="34" charset="0"/>
                        </a:rPr>
                        <a:t>?    </a:t>
                      </a:r>
                      <a:r>
                        <a:rPr lang="pl-PL" sz="1400" b="1" i="0" u="none" strike="noStrike" dirty="0">
                          <a:solidFill>
                            <a:srgbClr val="006600"/>
                          </a:solidFill>
                          <a:effectLst/>
                          <a:latin typeface="Calibri" panose="020F0502020204030204" pitchFamily="34" charset="0"/>
                          <a:cs typeface="Calibri" panose="020F0502020204030204" pitchFamily="34" charset="0"/>
                        </a:rPr>
                        <a:t>N=221</a:t>
                      </a:r>
                      <a:endParaRPr lang="pl-PL" sz="1400" b="0" i="0" u="none" strike="noStrike" dirty="0">
                        <a:solidFill>
                          <a:srgbClr val="006600"/>
                        </a:solidFill>
                        <a:effectLst/>
                        <a:latin typeface="Calibri" panose="020F0502020204030204" pitchFamily="34" charset="0"/>
                      </a:endParaRPr>
                    </a:p>
                  </a:txBody>
                  <a:tcPr marL="72000" marR="72000" marT="8842" marB="0">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1,8</a:t>
                      </a:r>
                      <a:endParaRPr lang="pl-PL" sz="900" b="0" i="0" u="none" strike="noStrike" dirty="0">
                        <a:solidFill>
                          <a:srgbClr val="000000"/>
                        </a:solidFill>
                        <a:effectLst/>
                        <a:latin typeface="Calibri" panose="020F0502020204030204" pitchFamily="34" charset="0"/>
                      </a:endParaRPr>
                    </a:p>
                  </a:txBody>
                  <a:tcPr marL="8842" marR="8842" marT="8842" marB="0">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98,2</a:t>
                      </a:r>
                      <a:r>
                        <a:rPr lang="pl-PL" sz="900" b="0" i="0" u="none" strike="noStrike" dirty="0">
                          <a:solidFill>
                            <a:srgbClr val="000000"/>
                          </a:solidFill>
                          <a:effectLst/>
                          <a:latin typeface="Calibri" panose="020F0502020204030204" pitchFamily="34" charset="0"/>
                        </a:rPr>
                        <a:t> </a:t>
                      </a:r>
                    </a:p>
                  </a:txBody>
                  <a:tcPr marL="8842" marR="8842" marT="8842" marB="0">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349479570"/>
                  </a:ext>
                </a:extLst>
              </a:tr>
            </a:tbl>
          </a:graphicData>
        </a:graphic>
      </p:graphicFrame>
      <p:sp>
        <p:nvSpPr>
          <p:cNvPr id="3" name="pole tekstowe 2">
            <a:extLst>
              <a:ext uri="{FF2B5EF4-FFF2-40B4-BE49-F238E27FC236}">
                <a16:creationId xmlns:a16="http://schemas.microsoft.com/office/drawing/2014/main" id="{07C41CDF-C8C8-623E-02F3-88FD561B6A18}"/>
              </a:ext>
            </a:extLst>
          </p:cNvPr>
          <p:cNvSpPr txBox="1"/>
          <p:nvPr/>
        </p:nvSpPr>
        <p:spPr>
          <a:xfrm>
            <a:off x="467544" y="2812076"/>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roku.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447BCBA1-5FCA-9024-3D03-AEDB2F12ADC6}"/>
              </a:ext>
            </a:extLst>
          </p:cNvPr>
          <p:cNvSpPr txBox="1"/>
          <p:nvPr/>
        </p:nvSpPr>
        <p:spPr>
          <a:xfrm>
            <a:off x="1547664" y="72061"/>
            <a:ext cx="738031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30. Ranking zmian w życiu zawodowym beneficjenta po skorzystaniu </a:t>
            </a:r>
            <a:b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ze wsparcia z KFS.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10.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Co Pana/i zdaniem zmieniło się w życiu zawodowym dzięki skorzystaniu</a:t>
            </a:r>
            <a:b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ze wsparcia KFS?) </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82FC629B-1B58-ECC7-E0B1-038FA9107F16}"/>
              </a:ext>
            </a:extLst>
          </p:cNvPr>
          <p:cNvSpPr txBox="1"/>
          <p:nvPr/>
        </p:nvSpPr>
        <p:spPr>
          <a:xfrm>
            <a:off x="413538" y="3201959"/>
            <a:ext cx="8388932"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Beneficjenci wsparcia najczęściej (49,6%) wskazywali na współpracowników jako tych, którzy docenili ich nowe kwalifikacje i umiejętności. Z kolei 13,3% ankietowanych przyznała, że dzięki skorzystaniu ze wsparcia z KFS uniknęła zwolnienia z pracy, pozostając na tym samym stanowisku oraz 4,2% uniknęło zwolnienia z pracy dzięki przeniesieniu na inne stanowisko. Natomiast co dziesiąty (10,2%) ankietowany otrzymał wyższe wynagrodzenie oraz 7,6% uzyskało pożądane stanowisko.  </a:t>
            </a:r>
          </a:p>
        </p:txBody>
      </p:sp>
    </p:spTree>
    <p:extLst>
      <p:ext uri="{BB962C8B-B14F-4D97-AF65-F5344CB8AC3E}">
        <p14:creationId xmlns:p14="http://schemas.microsoft.com/office/powerpoint/2010/main" val="363758817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F37E1010-99A2-E698-173D-AD6F93E413ED}"/>
              </a:ext>
            </a:extLst>
          </p:cNvPr>
          <p:cNvGraphicFramePr>
            <a:graphicFrameLocks noGrp="1"/>
          </p:cNvGraphicFramePr>
          <p:nvPr>
            <p:extLst>
              <p:ext uri="{D42A27DB-BD31-4B8C-83A1-F6EECF244321}">
                <p14:modId xmlns:p14="http://schemas.microsoft.com/office/powerpoint/2010/main" val="2666684787"/>
              </p:ext>
            </p:extLst>
          </p:nvPr>
        </p:nvGraphicFramePr>
        <p:xfrm>
          <a:off x="709203" y="1077585"/>
          <a:ext cx="7886700" cy="1928702"/>
        </p:xfrm>
        <a:graphic>
          <a:graphicData uri="http://schemas.openxmlformats.org/drawingml/2006/table">
            <a:tbl>
              <a:tblPr firstRow="1" firstCol="1" bandRow="1" bandCol="1"/>
              <a:tblGrid>
                <a:gridCol w="270942">
                  <a:extLst>
                    <a:ext uri="{9D8B030D-6E8A-4147-A177-3AD203B41FA5}">
                      <a16:colId xmlns:a16="http://schemas.microsoft.com/office/drawing/2014/main" val="510996513"/>
                    </a:ext>
                  </a:extLst>
                </a:gridCol>
                <a:gridCol w="2880320">
                  <a:extLst>
                    <a:ext uri="{9D8B030D-6E8A-4147-A177-3AD203B41FA5}">
                      <a16:colId xmlns:a16="http://schemas.microsoft.com/office/drawing/2014/main" val="553180360"/>
                    </a:ext>
                  </a:extLst>
                </a:gridCol>
                <a:gridCol w="638479">
                  <a:extLst>
                    <a:ext uri="{9D8B030D-6E8A-4147-A177-3AD203B41FA5}">
                      <a16:colId xmlns:a16="http://schemas.microsoft.com/office/drawing/2014/main" val="570583055"/>
                    </a:ext>
                  </a:extLst>
                </a:gridCol>
                <a:gridCol w="609094">
                  <a:extLst>
                    <a:ext uri="{9D8B030D-6E8A-4147-A177-3AD203B41FA5}">
                      <a16:colId xmlns:a16="http://schemas.microsoft.com/office/drawing/2014/main" val="4169180986"/>
                    </a:ext>
                  </a:extLst>
                </a:gridCol>
                <a:gridCol w="530553">
                  <a:extLst>
                    <a:ext uri="{9D8B030D-6E8A-4147-A177-3AD203B41FA5}">
                      <a16:colId xmlns:a16="http://schemas.microsoft.com/office/drawing/2014/main" val="470917401"/>
                    </a:ext>
                  </a:extLst>
                </a:gridCol>
                <a:gridCol w="530553">
                  <a:extLst>
                    <a:ext uri="{9D8B030D-6E8A-4147-A177-3AD203B41FA5}">
                      <a16:colId xmlns:a16="http://schemas.microsoft.com/office/drawing/2014/main" val="2005456488"/>
                    </a:ext>
                  </a:extLst>
                </a:gridCol>
                <a:gridCol w="530019">
                  <a:extLst>
                    <a:ext uri="{9D8B030D-6E8A-4147-A177-3AD203B41FA5}">
                      <a16:colId xmlns:a16="http://schemas.microsoft.com/office/drawing/2014/main" val="2033862843"/>
                    </a:ext>
                  </a:extLst>
                </a:gridCol>
                <a:gridCol w="454149">
                  <a:extLst>
                    <a:ext uri="{9D8B030D-6E8A-4147-A177-3AD203B41FA5}">
                      <a16:colId xmlns:a16="http://schemas.microsoft.com/office/drawing/2014/main" val="3609401143"/>
                    </a:ext>
                  </a:extLst>
                </a:gridCol>
                <a:gridCol w="875072">
                  <a:extLst>
                    <a:ext uri="{9D8B030D-6E8A-4147-A177-3AD203B41FA5}">
                      <a16:colId xmlns:a16="http://schemas.microsoft.com/office/drawing/2014/main" val="4027891534"/>
                    </a:ext>
                  </a:extLst>
                </a:gridCol>
                <a:gridCol w="567519">
                  <a:extLst>
                    <a:ext uri="{9D8B030D-6E8A-4147-A177-3AD203B41FA5}">
                      <a16:colId xmlns:a16="http://schemas.microsoft.com/office/drawing/2014/main" val="3572439542"/>
                    </a:ext>
                  </a:extLst>
                </a:gridCol>
              </a:tblGrid>
              <a:tr h="302481">
                <a:tc rowSpan="2">
                  <a:txBody>
                    <a:bodyPr/>
                    <a:lstStyle/>
                    <a:p>
                      <a:pPr>
                        <a:lnSpc>
                          <a:spcPct val="115000"/>
                        </a:lnSpc>
                      </a:pPr>
                      <a:r>
                        <a:rPr lang="pl-PL" sz="1200" dirty="0">
                          <a:solidFill>
                            <a:srgbClr val="006600"/>
                          </a:solidFill>
                          <a:effectLst/>
                          <a:latin typeface="Calibri-Light"/>
                          <a:ea typeface="Calibri" panose="020F0502020204030204" pitchFamily="34" charset="0"/>
                          <a:cs typeface="Calibri-Light"/>
                        </a:rPr>
                        <a:t>Lp. </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solidFill>
                      <a:srgbClr val="FFFFFF"/>
                    </a:solidFill>
                  </a:tcPr>
                </a:tc>
                <a:tc rowSpan="2">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Wyszczególnienie</a:t>
                      </a: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rowSpan="2">
                  <a:txBody>
                    <a:bodyPr/>
                    <a:lstStyle/>
                    <a:p>
                      <a:pPr algn="ctr">
                        <a:lnSpc>
                          <a:spcPct val="115000"/>
                        </a:lnSpc>
                      </a:pP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gridSpan="5">
                  <a:txBody>
                    <a:bodyPr/>
                    <a:lstStyle/>
                    <a:p>
                      <a:pPr algn="ctr">
                        <a:lnSpc>
                          <a:spcPct val="115000"/>
                        </a:lnSpc>
                      </a:pPr>
                      <a:r>
                        <a:rPr lang="pl-PL" sz="1400" b="1">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Skala ocen</a:t>
                      </a:r>
                      <a:endParaRPr lang="pl-PL" sz="14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średnia</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994583728"/>
                  </a:ext>
                </a:extLst>
              </a:tr>
              <a:tr h="301512">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1381505385"/>
                  </a:ext>
                </a:extLst>
              </a:tr>
              <a:tr h="309427">
                <a:tc rowSpan="2">
                  <a:txBody>
                    <a:bodyPr/>
                    <a:lstStyle/>
                    <a:p>
                      <a:pPr algn="ct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            </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solidFill>
                      <a:srgbClr val="FFFFFF"/>
                    </a:solidFill>
                  </a:tcPr>
                </a:tc>
                <a:tc rowSpan="2">
                  <a:txBody>
                    <a:bodyPr/>
                    <a:lstStyle/>
                    <a:p>
                      <a:pPr>
                        <a:lnSpc>
                          <a:spcPct val="115000"/>
                        </a:lnSpc>
                      </a:pPr>
                      <a:r>
                        <a:rPr lang="pl-PL" sz="14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Przed skorzystaniem z usług szkoleniowych N</a:t>
                      </a: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=275</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Częstość</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10</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29</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112</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96</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28</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6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3,4</a:t>
                      </a:r>
                      <a:endPar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67,4</a:t>
                      </a: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91332692"/>
                  </a:ext>
                </a:extLst>
              </a:tr>
              <a:tr h="344537">
                <a:tc vMerge="1">
                  <a:txBody>
                    <a:bodyPr/>
                    <a:lstStyle/>
                    <a:p>
                      <a:endParaRPr lang="pl-PL"/>
                    </a:p>
                  </a:txBody>
                  <a:tcPr/>
                </a:tc>
                <a:tc vMerge="1">
                  <a:txBody>
                    <a:bodyPr/>
                    <a:lstStyle/>
                    <a:p>
                      <a:endParaRPr lang="pl-PL"/>
                    </a:p>
                  </a:txBody>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10,5</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40,7</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34,9</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10,2</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vMerge="1">
                  <a:txBody>
                    <a:bodyPr/>
                    <a:lstStyle/>
                    <a:p>
                      <a:pPr algn="ctr">
                        <a:lnSpc>
                          <a:spcPct val="115000"/>
                        </a:lnSpc>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val="2951337091"/>
                  </a:ext>
                </a:extLst>
              </a:tr>
              <a:tr h="301512">
                <a:tc rowSpan="2">
                  <a:txBody>
                    <a:bodyPr/>
                    <a:lstStyle/>
                    <a:p>
                      <a:pPr algn="ct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321" marR="39321" marT="0"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solidFill>
                      <a:srgbClr val="FFFFFF"/>
                    </a:solidFill>
                  </a:tcPr>
                </a:tc>
                <a:tc rowSpan="2">
                  <a:txBody>
                    <a:bodyPr/>
                    <a:lstStyle/>
                    <a:p>
                      <a:pPr>
                        <a:lnSpc>
                          <a:spcPct val="115000"/>
                        </a:lnSpc>
                      </a:pPr>
                      <a:r>
                        <a:rPr lang="pl-PL" sz="14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Po skorzystaniu</a:t>
                      </a:r>
                      <a:r>
                        <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4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usług szkoleniowych N</a:t>
                      </a:r>
                      <a:r>
                        <a:rPr lang="pl-PL" sz="14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=276</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Częstość</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5</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42</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115</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15000"/>
                        </a:lnSpc>
                      </a:pPr>
                      <a:r>
                        <a:rPr lang="pl-PL" sz="14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111</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6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4,2</a:t>
                      </a:r>
                      <a:endPar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83,6</a:t>
                      </a:r>
                    </a:p>
                  </a:txBody>
                  <a:tcPr marL="39321" marR="39321" marT="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096745514"/>
                  </a:ext>
                </a:extLst>
              </a:tr>
              <a:tr h="369233">
                <a:tc vMerge="1">
                  <a:txBody>
                    <a:bodyPr/>
                    <a:lstStyle/>
                    <a:p>
                      <a:endParaRPr lang="pl-PL"/>
                    </a:p>
                  </a:txBody>
                  <a:tcPr/>
                </a:tc>
                <a:tc vMerge="1">
                  <a:txBody>
                    <a:bodyPr/>
                    <a:lstStyle/>
                    <a:p>
                      <a:pPr>
                        <a:lnSpc>
                          <a:spcPct val="115000"/>
                        </a:lnSpc>
                      </a:pP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noFill/>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15,2</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41,7</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40,2</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vMerge="1">
                  <a:txBody>
                    <a:bodyPr/>
                    <a:lstStyle/>
                    <a:p>
                      <a:pPr algn="ctr">
                        <a:lnSpc>
                          <a:spcPct val="115000"/>
                        </a:lnSpc>
                      </a:pP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vMerge="1">
                  <a:txBody>
                    <a:bodyPr/>
                    <a:lstStyle/>
                    <a:p>
                      <a:endParaRPr lang="pl-PL"/>
                    </a:p>
                  </a:txBody>
                  <a:tcPr/>
                </a:tc>
                <a:extLst>
                  <a:ext uri="{0D108BD9-81ED-4DB2-BD59-A6C34878D82A}">
                    <a16:rowId xmlns:a16="http://schemas.microsoft.com/office/drawing/2014/main" val="1658234693"/>
                  </a:ext>
                </a:extLst>
              </a:tr>
            </a:tbl>
          </a:graphicData>
        </a:graphic>
      </p:graphicFrame>
      <p:sp>
        <p:nvSpPr>
          <p:cNvPr id="5" name="pole tekstowe 4">
            <a:extLst>
              <a:ext uri="{FF2B5EF4-FFF2-40B4-BE49-F238E27FC236}">
                <a16:creationId xmlns:a16="http://schemas.microsoft.com/office/drawing/2014/main" id="{3FD7C234-96E4-3CBA-C160-03B4DD777E1F}"/>
              </a:ext>
            </a:extLst>
          </p:cNvPr>
          <p:cNvSpPr txBox="1"/>
          <p:nvPr/>
        </p:nvSpPr>
        <p:spPr>
          <a:xfrm>
            <a:off x="1907704" y="123478"/>
            <a:ext cx="6912768" cy="95410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Tablica nr 31. Stopień dopasowania kompetencji do potrzeb firmy w wyniku uzyskanego wsparcia z KFS.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(Pytanie 11.</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Proszę ocenić, w jakim stopniu Pana/i kompetencje były dopasowane do potrzeb rozwojowych firmy przed skorzystaniem ze wsparcia KFS, a w jakim obecnie? Proszę dokonać oceny w skali od 1 do 5, gdzie 1 oznacza niedopasowane, a 5 dopasowane.) </a:t>
            </a:r>
            <a:endPar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BBDE8CF1-0AD2-2942-1200-281A77F615E0}"/>
              </a:ext>
            </a:extLst>
          </p:cNvPr>
          <p:cNvSpPr txBox="1"/>
          <p:nvPr/>
        </p:nvSpPr>
        <p:spPr>
          <a:xfrm>
            <a:off x="548097" y="3021012"/>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93D82FB8-6C9E-ADAF-EDEE-E57D866C8865}"/>
              </a:ext>
            </a:extLst>
          </p:cNvPr>
          <p:cNvSpPr txBox="1"/>
          <p:nvPr/>
        </p:nvSpPr>
        <p:spPr>
          <a:xfrm>
            <a:off x="581108" y="3435846"/>
            <a:ext cx="830104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Beneficjenci wsparcia odnotowują lepsze dostosowanie kompetencji do potrzeb firmy po skorzystaniu ze wsparcia średnio o 16,2 punktów procentowych. Szczególnie widoczne jest to przy wyborach przez respondentów ocen dobrych (4) i bardzo dobrych (5) po skorzystaniu ze wsparcia, gdzie częstość wyborów wzrosła o 102 punkty. </a:t>
            </a:r>
            <a:endParaRPr lang="pl-PL" sz="1600" dirty="0">
              <a:solidFill>
                <a:srgbClr val="006600"/>
              </a:solidFill>
              <a:latin typeface="Calibri"/>
            </a:endParaRPr>
          </a:p>
        </p:txBody>
      </p:sp>
    </p:spTree>
    <p:extLst>
      <p:ext uri="{BB962C8B-B14F-4D97-AF65-F5344CB8AC3E}">
        <p14:creationId xmlns:p14="http://schemas.microsoft.com/office/powerpoint/2010/main" val="78113897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5DC92B05-23FE-9B13-47A5-D9BE23674F10}"/>
              </a:ext>
            </a:extLst>
          </p:cNvPr>
          <p:cNvGraphicFramePr>
            <a:graphicFrameLocks/>
          </p:cNvGraphicFramePr>
          <p:nvPr>
            <p:extLst>
              <p:ext uri="{D42A27DB-BD31-4B8C-83A1-F6EECF244321}">
                <p14:modId xmlns:p14="http://schemas.microsoft.com/office/powerpoint/2010/main" val="3446639809"/>
              </p:ext>
            </p:extLst>
          </p:nvPr>
        </p:nvGraphicFramePr>
        <p:xfrm>
          <a:off x="426705" y="944400"/>
          <a:ext cx="8290589" cy="2527327"/>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8FFF40B1-0578-392D-55FC-E5C40F87C19A}"/>
              </a:ext>
            </a:extLst>
          </p:cNvPr>
          <p:cNvSpPr txBox="1"/>
          <p:nvPr/>
        </p:nvSpPr>
        <p:spPr>
          <a:xfrm>
            <a:off x="611560" y="3363838"/>
            <a:ext cx="83901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6DE8D019-4CC3-876C-1261-DA8A79BE373D}"/>
              </a:ext>
            </a:extLst>
          </p:cNvPr>
          <p:cNvSpPr txBox="1"/>
          <p:nvPr/>
        </p:nvSpPr>
        <p:spPr>
          <a:xfrm>
            <a:off x="1979712" y="149549"/>
            <a:ext cx="71287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38. Ocena pozycji na rynku pracy po skorzystaniu ze wsparcia KFS.</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 </a:t>
            </a:r>
            <a:b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b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(Pytanie 12.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w przypadku utraty pracy bądź chęci zmiany pracodawcy, Pana/i pozycja na rynku pracy jest mocniejsza niż wcześniej (zanim skorzystał/a Pan/i ze wsparcia KFS?)</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41D1BE1D-730F-8D3D-D9B9-AFC91802FA31}"/>
              </a:ext>
            </a:extLst>
          </p:cNvPr>
          <p:cNvSpPr txBox="1"/>
          <p:nvPr/>
        </p:nvSpPr>
        <p:spPr>
          <a:xfrm>
            <a:off x="490951" y="3670512"/>
            <a:ext cx="8136904"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Więcej niż połowa (54,3%) ankietowanych jest zdania, że otrzymane wsparcie z KFS spowodowało, że pozycja na rynku pracy beneficjenta jest mocniejsza niż przed skorzystaniem ze wsparcia z KFS. Z kolei 13% ankietowanych nie podzieliło tej opinii oraz prawie jedna trzecia (32,7%) respondentów nie potrafiła zająć stanowiska w tej sprawie i wybrała odpowiedź „</a:t>
            </a:r>
            <a:r>
              <a:rPr kumimoji="0" lang="pl-PL" sz="1600" b="0" i="1" u="none" strike="noStrike" kern="1200" cap="none" spc="0" normalizeH="0" baseline="0" noProof="0" dirty="0">
                <a:ln>
                  <a:noFill/>
                </a:ln>
                <a:solidFill>
                  <a:srgbClr val="006600"/>
                </a:solidFill>
                <a:effectLst/>
                <a:uLnTx/>
                <a:uFillTx/>
                <a:latin typeface="Calibri"/>
                <a:ea typeface="+mn-ea"/>
                <a:cs typeface="+mn-cs"/>
              </a:rPr>
              <a:t>nie mam zdania”.  </a:t>
            </a:r>
          </a:p>
        </p:txBody>
      </p:sp>
    </p:spTree>
    <p:extLst>
      <p:ext uri="{BB962C8B-B14F-4D97-AF65-F5344CB8AC3E}">
        <p14:creationId xmlns:p14="http://schemas.microsoft.com/office/powerpoint/2010/main" val="302455598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3387113406"/>
              </p:ext>
            </p:extLst>
          </p:nvPr>
        </p:nvGraphicFramePr>
        <p:xfrm>
          <a:off x="3937693" y="594852"/>
          <a:ext cx="4970897" cy="1732793"/>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744302" y="71632"/>
            <a:ext cx="71642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39. Ocena satysfakcji z wykonywanej pracy po skończonym szkoleniu.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13.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po ukończeniu szkolenia Pana/i satysfakcja z wykonywanej pracy wzrosła? N=297)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4D70531B-744C-95BB-D68C-23D1A8DE089C}"/>
              </a:ext>
            </a:extLst>
          </p:cNvPr>
          <p:cNvSpPr txBox="1"/>
          <p:nvPr/>
        </p:nvSpPr>
        <p:spPr>
          <a:xfrm>
            <a:off x="465593" y="4325764"/>
            <a:ext cx="860085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467544" y="790469"/>
            <a:ext cx="4104456" cy="646331"/>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altLang="pl-PL" sz="2000" b="1" i="0" u="none" strike="noStrike" kern="1200" cap="none" spc="0" normalizeH="0" baseline="0" noProof="0" dirty="0">
                <a:ln>
                  <a:noFill/>
                </a:ln>
                <a:solidFill>
                  <a:srgbClr val="006600"/>
                </a:solidFill>
                <a:effectLst/>
                <a:uLnTx/>
                <a:uFillTx/>
                <a:latin typeface="Calibri" pitchFamily="34" charset="0"/>
                <a:ea typeface="+mn-ea"/>
                <a:cs typeface="+mn-cs"/>
              </a:rPr>
              <a:t>72,4%</a:t>
            </a:r>
            <a:r>
              <a:rPr kumimoji="0" lang="pl-PL" altLang="pl-PL" sz="1800" b="1"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beneficjentów</a:t>
            </a:r>
            <a:r>
              <a:rPr kumimoji="0" lang="pl-PL" altLang="pl-PL" sz="1600" b="1"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miało satysfakcję</a:t>
            </a:r>
            <a:b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z wykonywanej pracy po ukończeniu szkolenia. </a:t>
            </a:r>
            <a:endParaRPr kumimoji="0" lang="pl-PL" sz="1600" i="0" u="none" strike="noStrike" kern="1200" cap="none" spc="0" normalizeH="0" baseline="0" noProof="0" dirty="0">
              <a:ln>
                <a:noFill/>
              </a:ln>
              <a:solidFill>
                <a:srgbClr val="006600"/>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0159F82C-77BB-5FDF-12F2-5F89DFF52295}"/>
              </a:ext>
            </a:extLst>
          </p:cNvPr>
          <p:cNvSpPr txBox="1"/>
          <p:nvPr/>
        </p:nvSpPr>
        <p:spPr>
          <a:xfrm>
            <a:off x="355548" y="2066035"/>
            <a:ext cx="846492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40. Działania mające na celu identyfikację potrzeb szkoleniowych w firmie. </a:t>
            </a:r>
            <a:r>
              <a:rPr kumimoji="0" lang="pl-PL" sz="1100" i="0" u="none" strike="noStrike" kern="1200" cap="none" spc="0" normalizeH="0" baseline="0" noProof="0" dirty="0">
                <a:ln>
                  <a:noFill/>
                </a:ln>
                <a:solidFill>
                  <a:srgbClr val="006600"/>
                </a:solidFill>
                <a:effectLst/>
                <a:uLnTx/>
                <a:uFillTx/>
                <a:latin typeface="Calibri"/>
                <a:ea typeface="+mn-ea"/>
                <a:cs typeface="+mn-cs"/>
              </a:rPr>
              <a:t>(Pytanie 14.</a:t>
            </a:r>
            <a:br>
              <a:rPr kumimoji="0" lang="pl-PL" sz="1100" i="0" u="none" strike="noStrike" kern="1200" cap="none" spc="0" normalizeH="0" baseline="0" noProof="0" dirty="0">
                <a:ln>
                  <a:noFill/>
                </a:ln>
                <a:solidFill>
                  <a:srgbClr val="006600"/>
                </a:solidFill>
                <a:effectLst/>
                <a:uLnTx/>
                <a:uFillTx/>
                <a:latin typeface="Calibri"/>
                <a:ea typeface="+mn-ea"/>
                <a:cs typeface="+mn-cs"/>
              </a:rPr>
            </a:br>
            <a:r>
              <a:rPr kumimoji="0" lang="pl-PL" sz="1100" i="0" u="none" strike="noStrike" kern="1200" cap="none" spc="0" normalizeH="0" baseline="0" noProof="0" dirty="0">
                <a:ln>
                  <a:noFill/>
                </a:ln>
                <a:solidFill>
                  <a:srgbClr val="006600"/>
                </a:solidFill>
                <a:effectLst/>
                <a:uLnTx/>
                <a:uFillTx/>
                <a:latin typeface="Calibri"/>
                <a:ea typeface="+mn-ea"/>
                <a:cs typeface="+mn-cs"/>
              </a:rPr>
              <a:t>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w Pana/i firmie podejmowane są działania mające na celu identyfikację Pana/i potrzeb szkoleniowych? N=293)</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82E23F20-00EF-010E-95C0-445B5ED7C30D}"/>
              </a:ext>
            </a:extLst>
          </p:cNvPr>
          <p:cNvSpPr txBox="1"/>
          <p:nvPr/>
        </p:nvSpPr>
        <p:spPr>
          <a:xfrm>
            <a:off x="5724128" y="2734268"/>
            <a:ext cx="2928451" cy="138499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W opinii beneficjentów w </a:t>
            </a:r>
            <a:r>
              <a:rPr kumimoji="0" lang="pl-PL" altLang="pl-PL" sz="2000" b="1" i="0" u="none" strike="noStrike" kern="1200" cap="none" spc="0" normalizeH="0" baseline="0" noProof="0" dirty="0">
                <a:ln>
                  <a:noFill/>
                </a:ln>
                <a:solidFill>
                  <a:srgbClr val="006600"/>
                </a:solidFill>
                <a:effectLst/>
                <a:uLnTx/>
                <a:uFillTx/>
                <a:latin typeface="Calibri" pitchFamily="34" charset="0"/>
                <a:ea typeface="+mn-ea"/>
                <a:cs typeface="+mn-cs"/>
              </a:rPr>
              <a:t>70% </a:t>
            </a: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firm podejmowane są działania mające na celu identyfikację  potrzeb szkoleniowych pracowników.</a:t>
            </a:r>
            <a:endParaRPr kumimoji="0" lang="pl-PL" sz="160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11" name="Object 7">
            <a:extLst>
              <a:ext uri="{FF2B5EF4-FFF2-40B4-BE49-F238E27FC236}">
                <a16:creationId xmlns:a16="http://schemas.microsoft.com/office/drawing/2014/main" id="{02E4E101-A7BE-1878-A660-B7126C71E741}"/>
              </a:ext>
            </a:extLst>
          </p:cNvPr>
          <p:cNvGraphicFramePr>
            <a:graphicFrameLocks/>
          </p:cNvGraphicFramePr>
          <p:nvPr>
            <p:extLst>
              <p:ext uri="{D42A27DB-BD31-4B8C-83A1-F6EECF244321}">
                <p14:modId xmlns:p14="http://schemas.microsoft.com/office/powerpoint/2010/main" val="3913584640"/>
              </p:ext>
            </p:extLst>
          </p:nvPr>
        </p:nvGraphicFramePr>
        <p:xfrm>
          <a:off x="442560" y="2714398"/>
          <a:ext cx="4970897" cy="1732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917798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CAF4ADB-7DBE-510A-6098-A2140CFAB26F}"/>
              </a:ext>
            </a:extLst>
          </p:cNvPr>
          <p:cNvSpPr txBox="1"/>
          <p:nvPr/>
        </p:nvSpPr>
        <p:spPr>
          <a:xfrm>
            <a:off x="827584" y="699542"/>
            <a:ext cx="8064896" cy="3693319"/>
          </a:xfrm>
          <a:prstGeom prst="rect">
            <a:avLst/>
          </a:prstGeom>
          <a:noFill/>
        </p:spPr>
        <p:txBody>
          <a:bodyPr wrap="square">
            <a:spAutoFit/>
          </a:bodyPr>
          <a:lstStyle/>
          <a:p>
            <a:pPr algn="just">
              <a:tabLst>
                <a:tab pos="5373370" algn="l"/>
              </a:tabLst>
            </a:pPr>
            <a:r>
              <a:rPr lang="pl-PL" sz="1600" b="1" dirty="0">
                <a:solidFill>
                  <a:srgbClr val="006600"/>
                </a:solidFill>
                <a:effectLst/>
                <a:ea typeface="Times New Roman" panose="02020603050405020304" pitchFamily="18" charset="0"/>
              </a:rPr>
              <a:t>Moduł pierwszy. </a:t>
            </a:r>
            <a:r>
              <a:rPr lang="pl-PL" sz="1550" dirty="0">
                <a:solidFill>
                  <a:srgbClr val="006600"/>
                </a:solidFill>
                <a:effectLst/>
                <a:ea typeface="Times New Roman" panose="02020603050405020304" pitchFamily="18" charset="0"/>
              </a:rPr>
              <a:t>Kształcenie ustawiczne pracowników ze środków Krajowego Funduszu Szkoleniowego w powiecie pleszewskim - analiza danych wtórnych (</a:t>
            </a:r>
            <a:r>
              <a:rPr lang="pl-PL" sz="1550" dirty="0" err="1">
                <a:solidFill>
                  <a:srgbClr val="006600"/>
                </a:solidFill>
                <a:effectLst/>
                <a:ea typeface="Times New Roman" panose="02020603050405020304" pitchFamily="18" charset="0"/>
              </a:rPr>
              <a:t>desk</a:t>
            </a:r>
            <a:r>
              <a:rPr lang="pl-PL" sz="1550" dirty="0">
                <a:solidFill>
                  <a:srgbClr val="006600"/>
                </a:solidFill>
                <a:effectLst/>
                <a:ea typeface="Times New Roman" panose="02020603050405020304" pitchFamily="18" charset="0"/>
              </a:rPr>
              <a:t> </a:t>
            </a:r>
            <a:r>
              <a:rPr lang="pl-PL" sz="1550" dirty="0" err="1">
                <a:solidFill>
                  <a:srgbClr val="006600"/>
                </a:solidFill>
                <a:effectLst/>
                <a:ea typeface="Times New Roman" panose="02020603050405020304" pitchFamily="18" charset="0"/>
              </a:rPr>
              <a:t>research</a:t>
            </a:r>
            <a:r>
              <a:rPr lang="pl-PL" sz="1550" dirty="0">
                <a:solidFill>
                  <a:srgbClr val="006600"/>
                </a:solidFill>
                <a:effectLst/>
                <a:ea typeface="Times New Roman" panose="02020603050405020304" pitchFamily="18" charset="0"/>
              </a:rPr>
              <a:t>), czyli dokumentów zastanych Powiatowego Urzędu Pracy oraz priorytetami wskazanymi przez Ministra Rodziny, Pracy i Polityki Społecznej i Radę Rynku Pracy w 2021 roku w realizacji PUP w Pleszewie (w tym struktury badanych przedsiębiorstw, które w 2021 roku skorzystały ze wsparcia KFS według: </a:t>
            </a:r>
            <a:r>
              <a:rPr lang="pl-PL" sz="1550" b="1" dirty="0">
                <a:solidFill>
                  <a:srgbClr val="006600"/>
                </a:solidFill>
                <a:effectLst/>
                <a:ea typeface="Times New Roman" panose="02020603050405020304" pitchFamily="18" charset="0"/>
              </a:rPr>
              <a:t>wielkości firm, sekcji PKD działalności gospodarczej, formy prawnej podmiotów, rynku zbytu usług i produktów, zawodów pracowników itp. oraz rodzajów działań finansowych ze środków KFS.</a:t>
            </a:r>
          </a:p>
          <a:p>
            <a:pPr algn="just"/>
            <a:r>
              <a:rPr lang="pl-PL" sz="1600" b="1" dirty="0">
                <a:solidFill>
                  <a:srgbClr val="006600"/>
                </a:solidFill>
                <a:effectLst/>
                <a:ea typeface="Times New Roman" panose="02020603050405020304" pitchFamily="18" charset="0"/>
              </a:rPr>
              <a:t>Moduł drugi. </a:t>
            </a:r>
            <a:r>
              <a:rPr lang="pl-PL" sz="1550" dirty="0">
                <a:solidFill>
                  <a:srgbClr val="006600"/>
                </a:solidFill>
                <a:effectLst/>
                <a:ea typeface="Times New Roman" panose="02020603050405020304" pitchFamily="18" charset="0"/>
              </a:rPr>
              <a:t>Diagnoza i ocena efektywności rezultatów wsparcia w podmiotach korzystających ze środków Krajowego Funduszu Szkoleniowego w 2021 roku w powiecie pleszewskim </a:t>
            </a:r>
            <a:r>
              <a:rPr lang="pl-PL" sz="1550" b="1" dirty="0">
                <a:solidFill>
                  <a:srgbClr val="006600"/>
                </a:solidFill>
                <a:effectLst/>
                <a:ea typeface="Times New Roman" panose="02020603050405020304" pitchFamily="18" charset="0"/>
              </a:rPr>
              <a:t>z punktu widzenia poprawy kwalifikacji pracobiorców i pozycji firmy</a:t>
            </a:r>
            <a:r>
              <a:rPr lang="pl-PL" sz="1550" dirty="0">
                <a:solidFill>
                  <a:srgbClr val="006600"/>
                </a:solidFill>
                <a:effectLst/>
                <a:ea typeface="Times New Roman" panose="02020603050405020304" pitchFamily="18" charset="0"/>
              </a:rPr>
              <a:t> oraz oceny KFS jako narzędzia aktywnej polityki rynku pracy - badania ilościowe i jakościowe.  </a:t>
            </a:r>
          </a:p>
          <a:p>
            <a:pPr algn="just"/>
            <a:r>
              <a:rPr lang="pl-PL" sz="1600" b="1" dirty="0">
                <a:solidFill>
                  <a:srgbClr val="006600"/>
                </a:solidFill>
                <a:effectLst/>
                <a:ea typeface="Times New Roman" panose="02020603050405020304" pitchFamily="18" charset="0"/>
              </a:rPr>
              <a:t>Moduł trzeci. </a:t>
            </a:r>
            <a:r>
              <a:rPr lang="pl-PL" sz="1550" dirty="0">
                <a:solidFill>
                  <a:srgbClr val="006600"/>
                </a:solidFill>
                <a:effectLst/>
                <a:ea typeface="Times New Roman" panose="02020603050405020304" pitchFamily="18" charset="0"/>
              </a:rPr>
              <a:t>Diagnoza i ocena efektywności wsparcia ze środków Krajowego Funduszu Szkoleniowego w 2021 roku w powiecie pleszewskim </a:t>
            </a:r>
            <a:r>
              <a:rPr lang="pl-PL" sz="1550" b="1" dirty="0">
                <a:solidFill>
                  <a:srgbClr val="006600"/>
                </a:solidFill>
                <a:effectLst/>
                <a:ea typeface="Times New Roman" panose="02020603050405020304" pitchFamily="18" charset="0"/>
              </a:rPr>
              <a:t>z punktu widzenia poprawy pozycji pracowników na konkurencyjnym powiatowym rynku pracy</a:t>
            </a:r>
            <a:r>
              <a:rPr lang="pl-PL" sz="1550" dirty="0">
                <a:solidFill>
                  <a:srgbClr val="006600"/>
                </a:solidFill>
                <a:effectLst/>
                <a:ea typeface="Times New Roman" panose="02020603050405020304" pitchFamily="18" charset="0"/>
              </a:rPr>
              <a:t> - badania ilościowe i jakościowe. </a:t>
            </a:r>
          </a:p>
        </p:txBody>
      </p:sp>
    </p:spTree>
    <p:extLst>
      <p:ext uri="{BB962C8B-B14F-4D97-AF65-F5344CB8AC3E}">
        <p14:creationId xmlns:p14="http://schemas.microsoft.com/office/powerpoint/2010/main" val="10661972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2768987210"/>
              </p:ext>
            </p:extLst>
          </p:nvPr>
        </p:nvGraphicFramePr>
        <p:xfrm>
          <a:off x="3347864" y="740919"/>
          <a:ext cx="5400600" cy="1398783"/>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259632" y="100472"/>
            <a:ext cx="770485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41. Deklaracja korzystania z innych źródeł szkoleniowych niż KFS.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i="0" u="none" strike="noStrike" kern="1200" cap="none" spc="0" normalizeH="0" baseline="0" noProof="0" dirty="0">
                <a:ln>
                  <a:noFill/>
                </a:ln>
                <a:solidFill>
                  <a:srgbClr val="006600"/>
                </a:solidFill>
                <a:effectLst/>
                <a:uLnTx/>
                <a:uFillTx/>
                <a:latin typeface="Calibri"/>
                <a:ea typeface="+mn-ea"/>
                <a:cs typeface="+mn-cs"/>
              </a:rPr>
              <a:t>Pytanie 15.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do tej pory uczestniczył/a Pan/i w szkoleniach finansowanych z innych źródeł niż KFS?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4D70531B-744C-95BB-D68C-23D1A8DE089C}"/>
              </a:ext>
            </a:extLst>
          </p:cNvPr>
          <p:cNvSpPr txBox="1"/>
          <p:nvPr/>
        </p:nvSpPr>
        <p:spPr>
          <a:xfrm>
            <a:off x="251520" y="4376025"/>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331699" y="848093"/>
            <a:ext cx="302531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Więcej niż jedna trzecia (35,8%) ankietowanych zadeklarowała, że wcześniej korzystała ze szkoleń     z innych źródeł niż środki z KFS.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6" name="Object 7">
            <a:extLst>
              <a:ext uri="{FF2B5EF4-FFF2-40B4-BE49-F238E27FC236}">
                <a16:creationId xmlns:a16="http://schemas.microsoft.com/office/drawing/2014/main" id="{D1AD02AB-4FD4-37E2-ACC6-55E820FA9497}"/>
              </a:ext>
            </a:extLst>
          </p:cNvPr>
          <p:cNvGraphicFramePr>
            <a:graphicFrameLocks/>
          </p:cNvGraphicFramePr>
          <p:nvPr>
            <p:extLst>
              <p:ext uri="{D42A27DB-BD31-4B8C-83A1-F6EECF244321}">
                <p14:modId xmlns:p14="http://schemas.microsoft.com/office/powerpoint/2010/main" val="2430653394"/>
              </p:ext>
            </p:extLst>
          </p:nvPr>
        </p:nvGraphicFramePr>
        <p:xfrm>
          <a:off x="394562" y="2643758"/>
          <a:ext cx="5400600" cy="173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pole tekstowe 7">
            <a:extLst>
              <a:ext uri="{FF2B5EF4-FFF2-40B4-BE49-F238E27FC236}">
                <a16:creationId xmlns:a16="http://schemas.microsoft.com/office/drawing/2014/main" id="{EA4399AA-427A-B0C3-EC7C-303A8B0485A3}"/>
              </a:ext>
            </a:extLst>
          </p:cNvPr>
          <p:cNvSpPr txBox="1"/>
          <p:nvPr/>
        </p:nvSpPr>
        <p:spPr>
          <a:xfrm>
            <a:off x="85115" y="2073183"/>
            <a:ext cx="88569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42. Deklaracja brania udziału w działaniach oferowanych przez KFS w 2023 roku. </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16.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Pan chciałby, Pani chciałaby uczestniczyć w działaniach oferowanych przez KFS w 2023 roku?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6986502D-52BD-8FDA-3DDB-008CEA04FE72}"/>
              </a:ext>
            </a:extLst>
          </p:cNvPr>
          <p:cNvSpPr txBox="1"/>
          <p:nvPr/>
        </p:nvSpPr>
        <p:spPr>
          <a:xfrm>
            <a:off x="5148064" y="2617279"/>
            <a:ext cx="3744416"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Ponad dwie trzecie (66,9%) respondentów wyraziła gotowość brania udziału                w działaniach oferowanych przez KFS         w 2023 roku i tylko 2% ankietowanych odrzuciła taką możliwość, natomiast 31,1% nie była zdecydowana i wybrała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03923396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24120537"/>
              </p:ext>
            </p:extLst>
          </p:nvPr>
        </p:nvGraphicFramePr>
        <p:xfrm>
          <a:off x="375291" y="728617"/>
          <a:ext cx="8424937" cy="2685521"/>
        </p:xfrm>
        <a:graphic>
          <a:graphicData uri="http://schemas.openxmlformats.org/drawingml/2006/table">
            <a:tbl>
              <a:tblPr/>
              <a:tblGrid>
                <a:gridCol w="236269">
                  <a:extLst>
                    <a:ext uri="{9D8B030D-6E8A-4147-A177-3AD203B41FA5}">
                      <a16:colId xmlns:a16="http://schemas.microsoft.com/office/drawing/2014/main" val="92503945"/>
                    </a:ext>
                  </a:extLst>
                </a:gridCol>
                <a:gridCol w="3616160">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344280">
                  <a:extLst>
                    <a:ext uri="{9D8B030D-6E8A-4147-A177-3AD203B41FA5}">
                      <a16:colId xmlns:a16="http://schemas.microsoft.com/office/drawing/2014/main" val="3172523540"/>
                    </a:ext>
                  </a:extLst>
                </a:gridCol>
                <a:gridCol w="3445500">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150837">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100" b="1" i="0" u="none" strike="noStrike" dirty="0">
                          <a:solidFill>
                            <a:srgbClr val="008000"/>
                          </a:solidFill>
                          <a:effectLst/>
                          <a:latin typeface="Calibri" panose="020F0502020204030204" pitchFamily="34" charset="0"/>
                        </a:rPr>
                        <a:t>Kursy, szkolenia, zawody,  specjalności, studia,  egzaminy</a:t>
                      </a:r>
                      <a:r>
                        <a:rPr lang="pl-PL" sz="1200" b="1" i="0" u="none" strike="noStrike" dirty="0">
                          <a:solidFill>
                            <a:srgbClr val="008000"/>
                          </a:solidFill>
                          <a:effectLst/>
                          <a:latin typeface="Calibri" panose="020F0502020204030204" pitchFamily="34" charset="0"/>
                        </a:rPr>
                        <a:t>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100" b="1" i="0" u="none" strike="noStrike" dirty="0">
                          <a:solidFill>
                            <a:srgbClr val="008000"/>
                          </a:solidFill>
                          <a:effectLst/>
                          <a:latin typeface="Calibri" panose="020F0502020204030204" pitchFamily="34" charset="0"/>
                        </a:rPr>
                        <a:t>Kursy, szkolenia, zawody,  specjalności, studia,  egzaminy</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271920">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audyt systemów biegły do spraw zapobiegania, biegły do spraw zapobiegania i wykrywania przestępstw gospodarczych i korupcji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KPA - decyzje; ustawa o finansach publicznych - najnowsze zmiany; windykacja należności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dokształcanie opiekunów</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 opieka długoterminowa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dokształcanie opiekunów medycznych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EKG, RKO, leczenie ran</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e-commerce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endoskopowy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Excel dla zaawansowanych, studia podyplomowe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języka angielskiego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fizjoterapia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leczenia ran</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fryzjer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operatora ładowarki</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0">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HR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w dziedzinie BHP</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językowe - angielski; obsługa programu COREL</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23</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kursy językowe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językowe; kompetencje cyfrowe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24</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kursy z zakresu fizjoterapii </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0">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kolejne podniesienie kwalifikacji w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Autocad</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pod warunkiem zakupu oprogramowania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25</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kursy językowe; kurs dot. Rozliczania środków trwałych; kursy rachunkowości - w tym programów księgowych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koparki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26</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kursy związane z budowlanką</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58239">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księgowy</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kursy związane z księgowością</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0">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14</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księgowość budżetowa; języki obce (angielski)</a:t>
                      </a:r>
                    </a:p>
                  </a:txBody>
                  <a:tcPr marL="44450" marR="4445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kursy, szkolenia związane z księgowością</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19858" y="3414138"/>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375291" y="195486"/>
            <a:ext cx="85324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                          Tablica nr 32.1. Deklaracje korzystania z KFS w 2023 roku.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17.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W jakich zawodach i specjalnościach kursów, studiów i egzaminów Pan/i chciałaby uczestniczyć w 2023 roku w ramach wsparcia KFS?) </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319857" y="3723878"/>
            <a:ext cx="8587873"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Beneficjenci, którzy skorzystali ze wsparcia KFS w 2021 roku, mieli możliwość zadeklarowania, w jakich zawodach i specjalnościach kursów, studiów podyplomowych i egzaminów wzięliby udział w 2023 roku.  Znaczna część ankietowanych zapewne chciałaby kontynuować poszerzanie swych kompetencji w księgowości, zawodach i specjalnościach medycznych, budowlanych i spawalnictwa. </a:t>
            </a:r>
          </a:p>
        </p:txBody>
      </p:sp>
    </p:spTree>
    <p:extLst>
      <p:ext uri="{BB962C8B-B14F-4D97-AF65-F5344CB8AC3E}">
        <p14:creationId xmlns:p14="http://schemas.microsoft.com/office/powerpoint/2010/main" val="216009356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475679801"/>
              </p:ext>
            </p:extLst>
          </p:nvPr>
        </p:nvGraphicFramePr>
        <p:xfrm>
          <a:off x="375291" y="728617"/>
          <a:ext cx="8424937" cy="3067271"/>
        </p:xfrm>
        <a:graphic>
          <a:graphicData uri="http://schemas.openxmlformats.org/drawingml/2006/table">
            <a:tbl>
              <a:tblPr/>
              <a:tblGrid>
                <a:gridCol w="236269">
                  <a:extLst>
                    <a:ext uri="{9D8B030D-6E8A-4147-A177-3AD203B41FA5}">
                      <a16:colId xmlns:a16="http://schemas.microsoft.com/office/drawing/2014/main" val="92503945"/>
                    </a:ext>
                  </a:extLst>
                </a:gridCol>
                <a:gridCol w="3616160">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344280">
                  <a:extLst>
                    <a:ext uri="{9D8B030D-6E8A-4147-A177-3AD203B41FA5}">
                      <a16:colId xmlns:a16="http://schemas.microsoft.com/office/drawing/2014/main" val="3172523540"/>
                    </a:ext>
                  </a:extLst>
                </a:gridCol>
                <a:gridCol w="3445500">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204826">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100" b="1" i="0" u="none" strike="noStrike" dirty="0">
                          <a:solidFill>
                            <a:srgbClr val="008000"/>
                          </a:solidFill>
                          <a:effectLst/>
                          <a:latin typeface="Calibri" panose="020F0502020204030204" pitchFamily="34" charset="0"/>
                        </a:rPr>
                        <a:t>Kursy, szkolenia, zawody,  specjalności, studia,  egzaminy</a:t>
                      </a:r>
                      <a:r>
                        <a:rPr lang="pl-PL" sz="1200" b="1" i="0" u="none" strike="noStrike" dirty="0">
                          <a:solidFill>
                            <a:srgbClr val="008000"/>
                          </a:solidFill>
                          <a:effectLst/>
                          <a:latin typeface="Calibri" panose="020F0502020204030204" pitchFamily="34" charset="0"/>
                        </a:rPr>
                        <a:t>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100" b="1" i="0" u="none" strike="noStrike" dirty="0">
                          <a:solidFill>
                            <a:srgbClr val="008000"/>
                          </a:solidFill>
                          <a:effectLst/>
                          <a:latin typeface="Calibri" panose="020F0502020204030204" pitchFamily="34" charset="0"/>
                        </a:rPr>
                        <a:t>Kursy, szkolenia, zawody,  specjalności, studia,  egzaminy</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5397">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medyczne - położnicze, pielęgniarskie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prawo pracy, kadry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oze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prawo pracy, rozliczanie czasu pracy; projektowanie wnętrz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profilaktyka i terapia uzależnień - studia podyplomowe lub kurs</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33079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oligofrenopedagogika; grafik komputerowy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przygotowanie pielęgniarskie; opieka na chorym z zaburzeniami psychicznymi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33</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opieka nad chorym z zaburzeniami psychicznymi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rachunkowość budżetowa - studia podyplomowe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34</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opiekunka w domu pomocy społecznej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rachunkowość, kadry, płace</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35</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opracowanie ran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odleżynowych</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pielęgnacja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stomii</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jelitowej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rozliczenia kadrowo-płacowe; język angielski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5397">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36</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spawacz</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pielęgniarka, aspekty prawne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kadrowo-płacowych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pielęgniarka; psychiatria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social</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mediów; realizator techniki scenicznej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33079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pielęgniarstwo</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sposoby chronienia się przed wypaleniem zawodowym w pracy opiekuna; profilaktyka odleżyn</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33079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pielęgniarstwo operacyjne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stosowanie do potrzeb jednostki/ zakładu pracy, w której pracuję</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7173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podstawowe zagadnienia psychologiczne z procesu starzenia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studia podyplomowe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65397">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prawo jazdy kat. D</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szkolenia branżowe</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19858" y="3789815"/>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375291" y="195486"/>
            <a:ext cx="85324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                           Tablica nr 32.2. Deklaracje korzystania z KFS w 2023 roku.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W jakich zawodach i specjalnościach kursów, studiów i egzaminów Pan/i chciałaby uczestniczyć w 2023 roku w ramach wsparcia KFS?) </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295944" y="4164836"/>
            <a:ext cx="850428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Ponadto istotna grupa przyszłych beneficjentów wsparcia zamierza ukończyć studia podyplomowe, podnosić swoje umiejętności w administracji i pielęgniarstwie. </a:t>
            </a:r>
          </a:p>
        </p:txBody>
      </p:sp>
    </p:spTree>
    <p:extLst>
      <p:ext uri="{BB962C8B-B14F-4D97-AF65-F5344CB8AC3E}">
        <p14:creationId xmlns:p14="http://schemas.microsoft.com/office/powerpoint/2010/main" val="380964063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4183912800"/>
              </p:ext>
            </p:extLst>
          </p:nvPr>
        </p:nvGraphicFramePr>
        <p:xfrm>
          <a:off x="398685" y="695560"/>
          <a:ext cx="7989740" cy="2524257"/>
        </p:xfrm>
        <a:graphic>
          <a:graphicData uri="http://schemas.openxmlformats.org/drawingml/2006/table">
            <a:tbl>
              <a:tblPr/>
              <a:tblGrid>
                <a:gridCol w="317764">
                  <a:extLst>
                    <a:ext uri="{9D8B030D-6E8A-4147-A177-3AD203B41FA5}">
                      <a16:colId xmlns:a16="http://schemas.microsoft.com/office/drawing/2014/main" val="92503945"/>
                    </a:ext>
                  </a:extLst>
                </a:gridCol>
                <a:gridCol w="6573386">
                  <a:extLst>
                    <a:ext uri="{9D8B030D-6E8A-4147-A177-3AD203B41FA5}">
                      <a16:colId xmlns:a16="http://schemas.microsoft.com/office/drawing/2014/main" val="377871899"/>
                    </a:ext>
                  </a:extLst>
                </a:gridCol>
                <a:gridCol w="1098590">
                  <a:extLst>
                    <a:ext uri="{9D8B030D-6E8A-4147-A177-3AD203B41FA5}">
                      <a16:colId xmlns:a16="http://schemas.microsoft.com/office/drawing/2014/main" val="367910521"/>
                    </a:ext>
                  </a:extLst>
                </a:gridCol>
              </a:tblGrid>
              <a:tr h="199657">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szkolenia dla położnych (obsługa klienta etc.)</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szkolenia, kursy organizowane dla położnych, pracujących na bloku porodowym</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4309827"/>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szkolenie Solid Works;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Autocad</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GSTARCAD</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szkolenie z samoobrony; szkolenie o postępowaniu podczas ataku agresji u mieszkańca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szkolenie z zakresu wspomagania komputerowego w projektowaniu maszyn i urządzeń</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zakresie księgowości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walka z bólem ostrym, przewlekłym</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warsztaty/kurs - kodowanie świadczeń medycznych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wózki widłowe; uprawnienia C</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wprowadzanie nowych technologii cyfrowych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w ochronie zdrowia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7917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związane z budownictwem i przemysłem</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74524">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związane z moim stanowiskiem pracy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98685" y="3219817"/>
            <a:ext cx="805859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BCECA2DF-925B-C765-67C4-D67A8062F3EA}"/>
              </a:ext>
            </a:extLst>
          </p:cNvPr>
          <p:cNvSpPr txBox="1"/>
          <p:nvPr/>
        </p:nvSpPr>
        <p:spPr>
          <a:xfrm>
            <a:off x="467542" y="3651870"/>
            <a:ext cx="798973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Ankietowani w przyszłości zamierzają podwyższyć kategorie prawa jazdy, rozwijać kompetencje cyfrowe. W sumie zgłoszono ponad sto różnych zawodów, specjalności, kursów i szkoleń, które wpisują się w idee uczenia się przez całe życie.   </a:t>
            </a:r>
          </a:p>
        </p:txBody>
      </p:sp>
      <p:sp>
        <p:nvSpPr>
          <p:cNvPr id="8" name="pole tekstowe 7">
            <a:extLst>
              <a:ext uri="{FF2B5EF4-FFF2-40B4-BE49-F238E27FC236}">
                <a16:creationId xmlns:a16="http://schemas.microsoft.com/office/drawing/2014/main" id="{9DF58E7C-C597-490C-20F4-DD2A021D9993}"/>
              </a:ext>
            </a:extLst>
          </p:cNvPr>
          <p:cNvSpPr txBox="1"/>
          <p:nvPr/>
        </p:nvSpPr>
        <p:spPr>
          <a:xfrm>
            <a:off x="179512" y="172341"/>
            <a:ext cx="85658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                              Tablica nr 32.3. Deklaracje korzystania z KFS w 2023 roku.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17.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W jakich zawodach i specjalnościach kursów, studiów i egzaminów Pan/i chciałaby uczestniczyć w 2023 roku w ramach wsparcia KFS?) </a:t>
            </a:r>
          </a:p>
        </p:txBody>
      </p:sp>
    </p:spTree>
    <p:extLst>
      <p:ext uri="{BB962C8B-B14F-4D97-AF65-F5344CB8AC3E}">
        <p14:creationId xmlns:p14="http://schemas.microsoft.com/office/powerpoint/2010/main" val="117137778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1362416395"/>
              </p:ext>
            </p:extLst>
          </p:nvPr>
        </p:nvGraphicFramePr>
        <p:xfrm>
          <a:off x="465693" y="915566"/>
          <a:ext cx="8345096" cy="1872208"/>
        </p:xfrm>
        <a:graphic>
          <a:graphicData uri="http://schemas.openxmlformats.org/drawingml/2006/table">
            <a:tbl>
              <a:tblPr firstRow="1" firstCol="1" bandRow="1"/>
              <a:tblGrid>
                <a:gridCol w="280200">
                  <a:extLst>
                    <a:ext uri="{9D8B030D-6E8A-4147-A177-3AD203B41FA5}">
                      <a16:colId xmlns:a16="http://schemas.microsoft.com/office/drawing/2014/main" val="1131609012"/>
                    </a:ext>
                  </a:extLst>
                </a:gridCol>
                <a:gridCol w="5616624">
                  <a:extLst>
                    <a:ext uri="{9D8B030D-6E8A-4147-A177-3AD203B41FA5}">
                      <a16:colId xmlns:a16="http://schemas.microsoft.com/office/drawing/2014/main" val="3244979715"/>
                    </a:ext>
                  </a:extLst>
                </a:gridCol>
                <a:gridCol w="792088">
                  <a:extLst>
                    <a:ext uri="{9D8B030D-6E8A-4147-A177-3AD203B41FA5}">
                      <a16:colId xmlns:a16="http://schemas.microsoft.com/office/drawing/2014/main" val="1242554256"/>
                    </a:ext>
                  </a:extLst>
                </a:gridCol>
                <a:gridCol w="864096">
                  <a:extLst>
                    <a:ext uri="{9D8B030D-6E8A-4147-A177-3AD203B41FA5}">
                      <a16:colId xmlns:a16="http://schemas.microsoft.com/office/drawing/2014/main" val="2457106456"/>
                    </a:ext>
                  </a:extLst>
                </a:gridCol>
                <a:gridCol w="792088">
                  <a:extLst>
                    <a:ext uri="{9D8B030D-6E8A-4147-A177-3AD203B41FA5}">
                      <a16:colId xmlns:a16="http://schemas.microsoft.com/office/drawing/2014/main" val="661288344"/>
                    </a:ext>
                  </a:extLst>
                </a:gridCol>
              </a:tblGrid>
              <a:tr h="389030">
                <a:tc>
                  <a:txBody>
                    <a:bodyPr/>
                    <a:lstStyle/>
                    <a:p>
                      <a:pPr algn="ctr">
                        <a:lnSpc>
                          <a:spcPct val="100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Wyszczególnienie  </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2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Akceptacja </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00000"/>
                        </a:lnSpc>
                      </a:pPr>
                      <a:r>
                        <a:rPr lang="pl-PL" sz="12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Trudno powiedzieć</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00000"/>
                        </a:lnSpc>
                      </a:pPr>
                      <a:r>
                        <a:rPr lang="pl-PL"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Brak akceptacji</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447790">
                <a:tc>
                  <a:txBody>
                    <a:bodyPr/>
                    <a:lstStyle/>
                    <a:p>
                      <a:pPr algn="ctr">
                        <a:lnSpc>
                          <a:spcPct val="100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lnSpc>
                          <a:spcPct val="100000"/>
                        </a:lnSpc>
                      </a:pPr>
                      <a:r>
                        <a:rPr lang="pl-PL" sz="13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Uważam, że każda pracująca osoba powinna kształcić się, jeśli ma taką możliwość</a:t>
                      </a:r>
                      <a:endParaRPr lang="pl-PL" sz="135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1" i="0" u="none" strike="noStrike" dirty="0">
                          <a:solidFill>
                            <a:srgbClr val="006600"/>
                          </a:solidFill>
                          <a:effectLst/>
                          <a:latin typeface="Calibri" panose="020F0502020204030204" pitchFamily="34" charset="0"/>
                        </a:rPr>
                        <a:t>92,4</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6,3</a:t>
                      </a:r>
                      <a:endParaRPr lang="pl-PL" sz="175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0" i="0" u="none" strike="noStrike" dirty="0">
                          <a:solidFill>
                            <a:srgbClr val="FF0000"/>
                          </a:solidFill>
                          <a:effectLst/>
                          <a:latin typeface="Calibri" panose="020F0502020204030204" pitchFamily="34" charset="0"/>
                        </a:rPr>
                        <a:t>1,3</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447790">
                <a:tc>
                  <a:txBody>
                    <a:bodyPr/>
                    <a:lstStyle/>
                    <a:p>
                      <a:pPr algn="ctr">
                        <a:lnSpc>
                          <a:spcPct val="100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lnSpc>
                          <a:spcPct val="100000"/>
                        </a:lnSpc>
                      </a:pPr>
                      <a:r>
                        <a:rPr lang="pl-PL" sz="1350" b="0" i="0" u="none" strike="noStrike" dirty="0">
                          <a:solidFill>
                            <a:srgbClr val="006600"/>
                          </a:solidFill>
                          <a:effectLst/>
                          <a:latin typeface="Calibri" panose="020F0502020204030204" pitchFamily="34" charset="0"/>
                        </a:rPr>
                        <a:t>Decyzja o dalszym kształceniu powinna należeć wyłącznie do pracownika -pracodawca nie powinien narzucać takiego obowiązku</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1" i="0" u="none" strike="noStrike" dirty="0">
                          <a:solidFill>
                            <a:srgbClr val="006600"/>
                          </a:solidFill>
                          <a:effectLst/>
                          <a:latin typeface="Calibri" panose="020F0502020204030204" pitchFamily="34" charset="0"/>
                        </a:rPr>
                        <a:t>49,0</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32,5</a:t>
                      </a:r>
                      <a:endParaRPr lang="pl-PL" sz="175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0" i="0" u="none" strike="noStrike" dirty="0">
                          <a:solidFill>
                            <a:srgbClr val="FF0000"/>
                          </a:solidFill>
                          <a:effectLst/>
                          <a:latin typeface="Calibri" panose="020F0502020204030204" pitchFamily="34" charset="0"/>
                        </a:rPr>
                        <a:t>18,5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293799">
                <a:tc>
                  <a:txBody>
                    <a:bodyPr/>
                    <a:lstStyle/>
                    <a:p>
                      <a:pPr algn="ctr">
                        <a:lnSpc>
                          <a:spcPct val="100000"/>
                        </a:lnSpc>
                      </a:pPr>
                      <a:r>
                        <a:rPr lang="pl-PL" sz="12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lnSpc>
                          <a:spcPct val="100000"/>
                        </a:lnSpc>
                      </a:pPr>
                      <a:r>
                        <a:rPr lang="pl-PL" sz="13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Za dokształcanie pracowników powinien odpowiadać wyłącznie pracodawca</a:t>
                      </a:r>
                      <a:endParaRPr lang="pl-PL" sz="135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lnSpc>
                          <a:spcPct val="100000"/>
                        </a:lnSpc>
                      </a:pPr>
                      <a:r>
                        <a:rPr lang="pl-PL" sz="1750" b="0" i="0" u="none" strike="noStrike" dirty="0">
                          <a:solidFill>
                            <a:srgbClr val="006600"/>
                          </a:solidFill>
                          <a:effectLst/>
                          <a:latin typeface="Calibri" panose="020F0502020204030204" pitchFamily="34" charset="0"/>
                        </a:rPr>
                        <a:t>18,5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lnSpc>
                          <a:spcPct val="100000"/>
                        </a:lnSpc>
                      </a:pPr>
                      <a:r>
                        <a:rPr lang="pl-PL" sz="175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39,5</a:t>
                      </a:r>
                      <a:endParaRPr lang="pl-PL" sz="175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lnSpc>
                          <a:spcPct val="100000"/>
                        </a:lnSpc>
                      </a:pPr>
                      <a:r>
                        <a:rPr lang="pl-PL" sz="1750" b="1" i="0" u="none" strike="noStrike" dirty="0">
                          <a:solidFill>
                            <a:srgbClr val="FF0000"/>
                          </a:solidFill>
                          <a:effectLst/>
                          <a:latin typeface="Calibri" panose="020F0502020204030204" pitchFamily="34" charset="0"/>
                        </a:rPr>
                        <a:t>42,0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239693965"/>
                  </a:ext>
                </a:extLst>
              </a:tr>
              <a:tr h="293799">
                <a:tc>
                  <a:txBody>
                    <a:bodyPr/>
                    <a:lstStyle/>
                    <a:p>
                      <a:pPr algn="ctr">
                        <a:lnSpc>
                          <a:spcPct val="100000"/>
                        </a:lnSpc>
                      </a:pP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b">
                        <a:lnSpc>
                          <a:spcPct val="100000"/>
                        </a:lnSpc>
                      </a:pPr>
                      <a:r>
                        <a:rPr lang="pl-PL" sz="13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Uważam, że w pewnym wieku kształcenie nie przynosi już efektów</a:t>
                      </a:r>
                      <a:endParaRPr lang="pl-PL" sz="135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0" i="0" u="none" strike="noStrike" dirty="0">
                          <a:solidFill>
                            <a:srgbClr val="006600"/>
                          </a:solidFill>
                          <a:effectLst/>
                          <a:latin typeface="Calibri" panose="020F0502020204030204" pitchFamily="34" charset="0"/>
                        </a:rPr>
                        <a:t>11,9</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40,7</a:t>
                      </a:r>
                      <a:endParaRPr lang="pl-PL" sz="175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750" b="1" i="0" u="none" strike="noStrike" dirty="0">
                          <a:solidFill>
                            <a:srgbClr val="FF0000"/>
                          </a:solidFill>
                          <a:effectLst/>
                          <a:latin typeface="Calibri" panose="020F0502020204030204" pitchFamily="34" charset="0"/>
                        </a:rPr>
                        <a:t>47,4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734495370"/>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054450" y="146125"/>
            <a:ext cx="7848872"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33. Opinie beneficjentów wsparcia KFS o idei kształcenia osób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pracujących przez całe życie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18. Jakie jest Pana/i zdanie na temat idei kształcenia wśród osób pracujących?)  </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440219" y="2787774"/>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467544" y="3115876"/>
            <a:ext cx="8417104" cy="160043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6600"/>
                </a:solidFill>
                <a:effectLst/>
                <a:uLnTx/>
                <a:uFillTx/>
                <a:latin typeface="Calibri"/>
                <a:ea typeface="+mn-ea"/>
                <a:cs typeface="+mn-cs"/>
              </a:rPr>
              <a:t>92,4% </a:t>
            </a:r>
            <a:r>
              <a:rPr kumimoji="0" lang="pl-PL" sz="1400" b="0" i="0" u="none" strike="noStrike" kern="1200" cap="none" spc="0" normalizeH="0" baseline="0" noProof="0" dirty="0">
                <a:ln>
                  <a:noFill/>
                </a:ln>
                <a:solidFill>
                  <a:srgbClr val="006600"/>
                </a:solidFill>
                <a:effectLst/>
                <a:uLnTx/>
                <a:uFillTx/>
                <a:latin typeface="Calibri"/>
                <a:ea typeface="+mn-ea"/>
                <a:cs typeface="+mn-cs"/>
              </a:rPr>
              <a:t>beneficjentów wsparcia z KFS w 2021 roku zgadza się ze stwierdzeniem, że „</a:t>
            </a:r>
            <a:r>
              <a:rPr kumimoji="0" lang="pl-PL" sz="1400" b="0" i="1" u="none" strike="noStrike" kern="1200" cap="none" spc="0" normalizeH="0" baseline="0" noProof="0" dirty="0">
                <a:ln>
                  <a:noFill/>
                </a:ln>
                <a:solidFill>
                  <a:srgbClr val="006600"/>
                </a:solidFill>
                <a:effectLst/>
                <a:uLnTx/>
                <a:uFillTx/>
                <a:latin typeface="Calibri"/>
                <a:ea typeface="+mn-ea"/>
                <a:cs typeface="+mn-cs"/>
              </a:rPr>
              <a:t>każda pracująca osoba powinna kształcić się, jeśli ma taką możliwość</a:t>
            </a:r>
            <a:r>
              <a:rPr kumimoji="0" lang="pl-PL" sz="1400" b="0" i="0" u="none" strike="noStrike" kern="1200" cap="none" spc="0" normalizeH="0" baseline="0" noProof="0" dirty="0">
                <a:ln>
                  <a:noFill/>
                </a:ln>
                <a:solidFill>
                  <a:srgbClr val="006600"/>
                </a:solidFill>
                <a:effectLst/>
                <a:uLnTx/>
                <a:uFillTx/>
                <a:latin typeface="Calibri"/>
                <a:ea typeface="+mn-ea"/>
                <a:cs typeface="+mn-cs"/>
              </a:rPr>
              <a:t>”. Natomiast 49% ankietowanych jest zdania, że „</a:t>
            </a:r>
            <a:r>
              <a:rPr kumimoji="0" lang="pl-PL" sz="1400" b="0" i="1" u="none" strike="noStrike" kern="1200" cap="none" spc="0" normalizeH="0" baseline="0" noProof="0" dirty="0">
                <a:ln>
                  <a:noFill/>
                </a:ln>
                <a:solidFill>
                  <a:srgbClr val="006600"/>
                </a:solidFill>
                <a:effectLst/>
                <a:uLnTx/>
                <a:uFillTx/>
                <a:latin typeface="Calibri"/>
                <a:ea typeface="+mn-ea"/>
                <a:cs typeface="+mn-cs"/>
              </a:rPr>
              <a:t>decyzja o dalszym kształceniu powinna należeć wyłącznie do pracownika - pracodawca nie powinien narzucać takiego obowiązku</a:t>
            </a:r>
            <a:r>
              <a:rPr kumimoji="0" lang="pl-PL" sz="1400" b="0" i="0" u="none" strike="noStrike" kern="1200" cap="none" spc="0" normalizeH="0" baseline="0" noProof="0" dirty="0">
                <a:ln>
                  <a:noFill/>
                </a:ln>
                <a:solidFill>
                  <a:srgbClr val="006600"/>
                </a:solidFill>
                <a:effectLst/>
                <a:uLnTx/>
                <a:uFillTx/>
                <a:latin typeface="Calibri"/>
                <a:ea typeface="+mn-ea"/>
                <a:cs typeface="+mn-cs"/>
              </a:rPr>
              <a:t>”. Prawie połowa respondentów (47,4%) nie zgodziła się z twierdzeniem, że „</a:t>
            </a:r>
            <a:r>
              <a:rPr kumimoji="0" lang="pl-PL" sz="1400" b="0" i="1" u="none" strike="noStrike" kern="1200" cap="none" spc="0" normalizeH="0" baseline="0" noProof="0" dirty="0">
                <a:ln>
                  <a:noFill/>
                </a:ln>
                <a:solidFill>
                  <a:srgbClr val="006600"/>
                </a:solidFill>
                <a:effectLst/>
                <a:uLnTx/>
                <a:uFillTx/>
                <a:latin typeface="Calibri"/>
                <a:ea typeface="+mn-ea"/>
                <a:cs typeface="+mn-cs"/>
              </a:rPr>
              <a:t>w pewnym wieku kształcenie nie przynosi już efektów</a:t>
            </a:r>
            <a:r>
              <a:rPr kumimoji="0" lang="pl-PL" sz="1400" b="0" i="0" u="none" strike="noStrike" kern="1200" cap="none" spc="0" normalizeH="0" baseline="0" noProof="0" dirty="0">
                <a:ln>
                  <a:noFill/>
                </a:ln>
                <a:solidFill>
                  <a:srgbClr val="006600"/>
                </a:solidFill>
                <a:effectLst/>
                <a:uLnTx/>
                <a:uFillTx/>
                <a:latin typeface="Calibri"/>
                <a:ea typeface="+mn-ea"/>
                <a:cs typeface="+mn-cs"/>
              </a:rPr>
              <a:t>” oraz dwie piąte (40,7%) ankietowanych nie miała wyrobionego zdania w tej sprawie                i wybrała odpowiedź „</a:t>
            </a:r>
            <a:r>
              <a:rPr kumimoji="0" lang="pl-PL" sz="1400" b="0" i="1" u="none" strike="noStrike" kern="1200" cap="none" spc="0" normalizeH="0" baseline="0" noProof="0" dirty="0">
                <a:ln>
                  <a:noFill/>
                </a:ln>
                <a:solidFill>
                  <a:srgbClr val="006600"/>
                </a:solidFill>
                <a:effectLst/>
                <a:uLnTx/>
                <a:uFillTx/>
                <a:latin typeface="Calibri"/>
                <a:ea typeface="+mn-ea"/>
                <a:cs typeface="+mn-cs"/>
              </a:rPr>
              <a:t>trudno powiedzieć”. </a:t>
            </a:r>
            <a:r>
              <a:rPr kumimoji="0" lang="pl-PL" sz="1400" b="0" u="none" strike="noStrike" kern="1200" cap="none" spc="0" normalizeH="0" baseline="0" noProof="0" dirty="0">
                <a:ln>
                  <a:noFill/>
                </a:ln>
                <a:solidFill>
                  <a:srgbClr val="006600"/>
                </a:solidFill>
                <a:effectLst/>
                <a:uLnTx/>
                <a:uFillTx/>
                <a:latin typeface="Calibri"/>
                <a:ea typeface="+mn-ea"/>
                <a:cs typeface="+mn-cs"/>
              </a:rPr>
              <a:t>Warto odnotować, że 42% beneficjentów wsparcia nie zgodziło się         z twierdzeniem, że „</a:t>
            </a:r>
            <a:r>
              <a:rPr kumimoji="0" lang="pl-PL" sz="1400" b="0" i="1" u="none" strike="noStrike" kern="1200" cap="none" spc="0" normalizeH="0" baseline="0" noProof="0" dirty="0">
                <a:ln>
                  <a:noFill/>
                </a:ln>
                <a:solidFill>
                  <a:srgbClr val="006600"/>
                </a:solidFill>
                <a:effectLst/>
                <a:uLnTx/>
                <a:uFillTx/>
                <a:latin typeface="Calibri"/>
                <a:ea typeface="+mn-ea"/>
                <a:cs typeface="+mn-cs"/>
              </a:rPr>
              <a:t>za</a:t>
            </a:r>
            <a:r>
              <a:rPr kumimoji="0" lang="pl-PL" sz="1400" b="0" u="none" strike="noStrike" kern="1200" cap="none" spc="0" normalizeH="0" baseline="0" noProof="0" dirty="0">
                <a:ln>
                  <a:noFill/>
                </a:ln>
                <a:solidFill>
                  <a:srgbClr val="006600"/>
                </a:solidFill>
                <a:effectLst/>
                <a:uLnTx/>
                <a:uFillTx/>
                <a:latin typeface="Calibri"/>
                <a:ea typeface="+mn-ea"/>
                <a:cs typeface="+mn-cs"/>
              </a:rPr>
              <a:t> </a:t>
            </a:r>
            <a:r>
              <a:rPr kumimoji="0" lang="pl-PL" sz="1400" b="0" i="1" u="none" strike="noStrike" kern="1200" cap="none" spc="0" normalizeH="0" baseline="0" noProof="0" dirty="0">
                <a:ln>
                  <a:noFill/>
                </a:ln>
                <a:solidFill>
                  <a:srgbClr val="006600"/>
                </a:solidFill>
                <a:effectLst/>
                <a:uLnTx/>
                <a:uFillTx/>
                <a:latin typeface="Calibri"/>
                <a:ea typeface="+mn-ea"/>
                <a:cs typeface="+mn-cs"/>
              </a:rPr>
              <a:t>dokształcanie pracowników powinien odpowiadać wyłącznie pracodawca”. </a:t>
            </a:r>
            <a:endParaRPr kumimoji="0" lang="pl-PL" sz="14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37823654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77053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badanej próbie beneficjentów wsparcia z Krajowego Funduszu Szkoleniowego w 2021 roku zdecydowanie więcej było kobiet (78,8%) niż mężczyzn (21,2%).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Struktura beneficjentów wsparcia z KFS według miejsca zamieszkania miasto, wieś wskazuje, że w badanej próbie w 2021 roku ze wsparcia z Krajowego Funduszu Szkoleniowego prawie trzy piąte (59,3%) beneficjentów mieszkało na wsi oraz dwie piąte (40,7%) w miastach.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Według biorących udział w badaniu pracodawców (67 firm) w 2021 roku wsparcie uzyskało 714 osób, czyli w badaniu beneficjentów objęto 42,3% pracowników, którzy skorzystali ze wsparcia z 67 podmiotów gospodarczych.  Beneficjenci pracowali przede wszystkim w handlu (38,5%), kadrach (16,6%) oraz w produkcji (12,3%).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badanej próbie beneficjentów wsparcia najliczniejszą grupę stanowili: „</a:t>
            </a:r>
            <a:r>
              <a:rPr kumimoji="0" lang="pl-PL" sz="1600" b="0" i="1" u="none" strike="noStrike" kern="1200" cap="none" spc="0" normalizeH="0" baseline="0" noProof="0" dirty="0">
                <a:ln>
                  <a:noFill/>
                </a:ln>
                <a:solidFill>
                  <a:srgbClr val="006600"/>
                </a:solidFill>
                <a:effectLst/>
                <a:uLnTx/>
                <a:uFillTx/>
                <a:latin typeface="Calibri"/>
                <a:ea typeface="+mn-ea"/>
                <a:cs typeface="+mn-cs"/>
              </a:rPr>
              <a:t>technicy i inny średni personel</a:t>
            </a:r>
            <a:r>
              <a:rPr kumimoji="0" lang="pl-PL" sz="1600" b="0" i="0" u="none" strike="noStrike" kern="1200" cap="none" spc="0" normalizeH="0" baseline="0" noProof="0" dirty="0">
                <a:ln>
                  <a:noFill/>
                </a:ln>
                <a:solidFill>
                  <a:srgbClr val="006600"/>
                </a:solidFill>
                <a:effectLst/>
                <a:uLnTx/>
                <a:uFillTx/>
                <a:latin typeface="Calibri"/>
                <a:ea typeface="+mn-ea"/>
                <a:cs typeface="+mn-cs"/>
              </a:rPr>
              <a:t>” (23,6%), „</a:t>
            </a:r>
            <a:r>
              <a:rPr kumimoji="0" lang="pl-PL" sz="1600" b="0" i="1" u="none" strike="noStrike" kern="1200" cap="none" spc="0" normalizeH="0" baseline="0" noProof="0" dirty="0">
                <a:ln>
                  <a:noFill/>
                </a:ln>
                <a:solidFill>
                  <a:srgbClr val="006600"/>
                </a:solidFill>
                <a:effectLst/>
                <a:uLnTx/>
                <a:uFillTx/>
                <a:latin typeface="Calibri"/>
                <a:ea typeface="+mn-ea"/>
                <a:cs typeface="+mn-cs"/>
              </a:rPr>
              <a:t>pracownicy administracyjno-biurowi</a:t>
            </a:r>
            <a:r>
              <a:rPr kumimoji="0" lang="pl-PL" sz="1600" b="0" i="0" u="none" strike="noStrike" kern="1200" cap="none" spc="0" normalizeH="0" baseline="0" noProof="0" dirty="0">
                <a:ln>
                  <a:noFill/>
                </a:ln>
                <a:solidFill>
                  <a:srgbClr val="006600"/>
                </a:solidFill>
                <a:effectLst/>
                <a:uLnTx/>
                <a:uFillTx/>
                <a:latin typeface="Calibri"/>
                <a:ea typeface="+mn-ea"/>
                <a:cs typeface="+mn-cs"/>
              </a:rPr>
              <a:t>” (20,5%) oraz „</a:t>
            </a:r>
            <a:r>
              <a:rPr kumimoji="0" lang="pl-PL" sz="1600" b="0" i="1" u="none" strike="noStrike" kern="1200" cap="none" spc="0" normalizeH="0" baseline="0" noProof="0" dirty="0">
                <a:ln>
                  <a:noFill/>
                </a:ln>
                <a:solidFill>
                  <a:srgbClr val="006600"/>
                </a:solidFill>
                <a:effectLst/>
                <a:uLnTx/>
                <a:uFillTx/>
                <a:latin typeface="Calibri"/>
                <a:ea typeface="+mn-ea"/>
                <a:cs typeface="+mn-cs"/>
              </a:rPr>
              <a:t>pracownicy handlu i usług</a:t>
            </a:r>
            <a:r>
              <a:rPr kumimoji="0" lang="pl-PL" sz="1600" b="0" i="0" u="none" strike="noStrike" kern="1200" cap="none" spc="0" normalizeH="0" baseline="0" noProof="0" dirty="0">
                <a:ln>
                  <a:noFill/>
                </a:ln>
                <a:solidFill>
                  <a:srgbClr val="006600"/>
                </a:solidFill>
                <a:effectLst/>
                <a:uLnTx/>
                <a:uFillTx/>
                <a:latin typeface="Calibri"/>
                <a:ea typeface="+mn-ea"/>
                <a:cs typeface="+mn-cs"/>
              </a:rPr>
              <a:t>” (19,9%). Natomiast najmniej liczną „</a:t>
            </a:r>
            <a:r>
              <a:rPr kumimoji="0" lang="pl-PL" sz="1600" b="0" i="1" u="none" strike="noStrike" kern="1200" cap="none" spc="0" normalizeH="0" baseline="0" noProof="0" dirty="0">
                <a:ln>
                  <a:noFill/>
                </a:ln>
                <a:solidFill>
                  <a:srgbClr val="006600"/>
                </a:solidFill>
                <a:effectLst/>
                <a:uLnTx/>
                <a:uFillTx/>
                <a:latin typeface="Calibri"/>
                <a:ea typeface="+mn-ea"/>
                <a:cs typeface="+mn-cs"/>
              </a:rPr>
              <a:t>prywatni przedsiębiorcy</a:t>
            </a:r>
            <a:r>
              <a:rPr kumimoji="0" lang="pl-PL" sz="1600" b="0" i="0" u="none" strike="noStrike" kern="1200" cap="none" spc="0" normalizeH="0" baseline="0" noProof="0" dirty="0">
                <a:ln>
                  <a:noFill/>
                </a:ln>
                <a:solidFill>
                  <a:srgbClr val="006600"/>
                </a:solidFill>
                <a:effectLst/>
                <a:uLnTx/>
                <a:uFillTx/>
                <a:latin typeface="Calibri"/>
                <a:ea typeface="+mn-ea"/>
                <a:cs typeface="+mn-cs"/>
              </a:rPr>
              <a:t>” (1,0%) i „</a:t>
            </a:r>
            <a:r>
              <a:rPr kumimoji="0" lang="pl-PL" sz="1600" b="0" i="1" u="none" strike="noStrike" kern="1200" cap="none" spc="0" normalizeH="0" baseline="0" noProof="0" dirty="0">
                <a:ln>
                  <a:noFill/>
                </a:ln>
                <a:solidFill>
                  <a:srgbClr val="006600"/>
                </a:solidFill>
                <a:effectLst/>
                <a:uLnTx/>
                <a:uFillTx/>
                <a:latin typeface="Calibri"/>
                <a:ea typeface="+mn-ea"/>
                <a:cs typeface="+mn-cs"/>
              </a:rPr>
              <a:t>rzemieślnicy</a:t>
            </a:r>
            <a:r>
              <a:rPr kumimoji="0" lang="pl-PL" sz="1600" b="0" i="0" u="none" strike="noStrike" kern="1200" cap="none" spc="0" normalizeH="0" baseline="0" noProof="0" dirty="0">
                <a:ln>
                  <a:noFill/>
                </a:ln>
                <a:solidFill>
                  <a:srgbClr val="006600"/>
                </a:solidFill>
                <a:effectLst/>
                <a:uLnTx/>
                <a:uFillTx/>
                <a:latin typeface="Calibri"/>
                <a:ea typeface="+mn-ea"/>
                <a:cs typeface="+mn-cs"/>
              </a:rPr>
              <a:t>” (1,7%).</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Według beneficjentów wsparcia miejscem ich pracy (wykonywania, prowadzenia działalności gospodarczej przez pracodawców) jest „</a:t>
            </a:r>
            <a:r>
              <a:rPr kumimoji="0" lang="pl-PL" sz="1600" b="0" i="1" u="none" strike="noStrike" kern="1200" cap="none" spc="0" normalizeH="0" baseline="0" noProof="0" dirty="0">
                <a:ln>
                  <a:noFill/>
                </a:ln>
                <a:solidFill>
                  <a:srgbClr val="006600"/>
                </a:solidFill>
                <a:effectLst/>
                <a:uLnTx/>
                <a:uFillTx/>
                <a:latin typeface="Calibri"/>
                <a:ea typeface="+mn-ea"/>
                <a:cs typeface="+mn-cs"/>
              </a:rPr>
              <a:t>Pleszew miasto</a:t>
            </a:r>
            <a:r>
              <a:rPr kumimoji="0" lang="pl-PL" sz="1600" b="0" i="0" u="none" strike="noStrike" kern="1200" cap="none" spc="0" normalizeH="0" baseline="0" noProof="0" dirty="0">
                <a:ln>
                  <a:noFill/>
                </a:ln>
                <a:solidFill>
                  <a:srgbClr val="006600"/>
                </a:solidFill>
                <a:effectLst/>
                <a:uLnTx/>
                <a:uFillTx/>
                <a:latin typeface="Calibri"/>
                <a:ea typeface="+mn-ea"/>
                <a:cs typeface="+mn-cs"/>
              </a:rPr>
              <a:t>” (70,2%).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37593421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5089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Warto odnotować, iż różnica w odpowiedzi wynosi tylko 1,6 punktów procentowych (mniej) według deklaracji pracodawców. Na drugim miejscu jest Pleszew wieś 13,9% wskazań, natomiast według pracodawców 14,9%, czyli więcej o 1 punkt procentowy.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 Beneficjenci wsparcia z KFS w 2021 roku legitymowali się przede wszystkim wykształceniem „</a:t>
            </a:r>
            <a:r>
              <a:rPr kumimoji="0" lang="pl-PL" sz="1500" b="0" i="1" u="none" strike="noStrike" kern="1200" cap="none" spc="0" normalizeH="0" baseline="0" noProof="0" dirty="0">
                <a:ln>
                  <a:noFill/>
                </a:ln>
                <a:solidFill>
                  <a:srgbClr val="006600"/>
                </a:solidFill>
                <a:effectLst/>
                <a:uLnTx/>
                <a:uFillTx/>
                <a:latin typeface="Calibri"/>
                <a:ea typeface="+mn-ea"/>
                <a:cs typeface="+mn-cs"/>
              </a:rPr>
              <a:t>wyższym magisterskim”</a:t>
            </a:r>
            <a:r>
              <a:rPr kumimoji="0" lang="pl-PL" sz="1500" b="0" i="0" u="none" strike="noStrike" kern="1200" cap="none" spc="0" normalizeH="0" baseline="0" noProof="0" dirty="0">
                <a:ln>
                  <a:noFill/>
                </a:ln>
                <a:solidFill>
                  <a:srgbClr val="006600"/>
                </a:solidFill>
                <a:effectLst/>
                <a:uLnTx/>
                <a:uFillTx/>
                <a:latin typeface="Calibri"/>
                <a:ea typeface="+mn-ea"/>
                <a:cs typeface="+mn-cs"/>
              </a:rPr>
              <a:t> (45,3%) „</a:t>
            </a:r>
            <a:r>
              <a:rPr kumimoji="0" lang="pl-PL" sz="1500" b="0" i="1" u="none" strike="noStrike" kern="1200" cap="none" spc="0" normalizeH="0" baseline="0" noProof="0" dirty="0">
                <a:ln>
                  <a:noFill/>
                </a:ln>
                <a:solidFill>
                  <a:srgbClr val="006600"/>
                </a:solidFill>
                <a:effectLst/>
                <a:uLnTx/>
                <a:uFillTx/>
                <a:latin typeface="Calibri"/>
                <a:ea typeface="+mn-ea"/>
                <a:cs typeface="+mn-cs"/>
              </a:rPr>
              <a:t>średnim zawodowym</a:t>
            </a:r>
            <a:r>
              <a:rPr kumimoji="0" lang="pl-PL" sz="1500" b="0" i="0" u="none" strike="noStrike" kern="1200" cap="none" spc="0" normalizeH="0" baseline="0" noProof="0" dirty="0">
                <a:ln>
                  <a:noFill/>
                </a:ln>
                <a:solidFill>
                  <a:srgbClr val="006600"/>
                </a:solidFill>
                <a:effectLst/>
                <a:uLnTx/>
                <a:uFillTx/>
                <a:latin typeface="Calibri"/>
                <a:ea typeface="+mn-ea"/>
                <a:cs typeface="+mn-cs"/>
              </a:rPr>
              <a:t>” (21,9%), „</a:t>
            </a:r>
            <a:r>
              <a:rPr kumimoji="0" lang="pl-PL" sz="1500" b="0" i="1" u="none" strike="noStrike" kern="1200" cap="none" spc="0" normalizeH="0" baseline="0" noProof="0" dirty="0">
                <a:ln>
                  <a:noFill/>
                </a:ln>
                <a:solidFill>
                  <a:srgbClr val="006600"/>
                </a:solidFill>
                <a:effectLst/>
                <a:uLnTx/>
                <a:uFillTx/>
                <a:latin typeface="Calibri"/>
                <a:ea typeface="+mn-ea"/>
                <a:cs typeface="+mn-cs"/>
              </a:rPr>
              <a:t>policealnym</a:t>
            </a:r>
            <a:r>
              <a:rPr kumimoji="0" lang="pl-PL" sz="1500" b="0" i="0" u="none" strike="noStrike" kern="1200" cap="none" spc="0" normalizeH="0" baseline="0" noProof="0" dirty="0">
                <a:ln>
                  <a:noFill/>
                </a:ln>
                <a:solidFill>
                  <a:srgbClr val="006600"/>
                </a:solidFill>
                <a:effectLst/>
                <a:uLnTx/>
                <a:uFillTx/>
                <a:latin typeface="Calibri"/>
                <a:ea typeface="+mn-ea"/>
                <a:cs typeface="+mn-cs"/>
              </a:rPr>
              <a:t>” (9,9%) oraz „</a:t>
            </a:r>
            <a:r>
              <a:rPr kumimoji="0" lang="pl-PL" sz="1500" b="0" i="1" u="none" strike="noStrike" kern="1200" cap="none" spc="0" normalizeH="0" baseline="0" noProof="0" dirty="0">
                <a:ln>
                  <a:noFill/>
                </a:ln>
                <a:solidFill>
                  <a:srgbClr val="006600"/>
                </a:solidFill>
                <a:effectLst/>
                <a:uLnTx/>
                <a:uFillTx/>
                <a:latin typeface="Calibri"/>
                <a:ea typeface="+mn-ea"/>
                <a:cs typeface="+mn-cs"/>
              </a:rPr>
              <a:t>wyższym licencjackim</a:t>
            </a:r>
            <a:r>
              <a:rPr kumimoji="0" lang="pl-PL" sz="1500" b="0" i="0" u="none" strike="noStrike" kern="1200" cap="none" spc="0" normalizeH="0" baseline="0" noProof="0" dirty="0">
                <a:ln>
                  <a:noFill/>
                </a:ln>
                <a:solidFill>
                  <a:srgbClr val="006600"/>
                </a:solidFill>
                <a:effectLst/>
                <a:uLnTx/>
                <a:uFillTx/>
                <a:latin typeface="Calibri"/>
                <a:ea typeface="+mn-ea"/>
                <a:cs typeface="+mn-cs"/>
              </a:rPr>
              <a:t>” (9,3%). Warto odnotować, że 54,5% beneficjentów, którzy skorzystali ze wsparcia, posiadają wykształcenie wyższe.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Więcej niż pięć ósmych (63,6%) badanych beneficjentów wsparcia z KFS w 2021 roku znajdowała się w przedziale 35-54 lata. Należy odnotować, że powyżej 54 lat nie było w ankietowanej próbie żadnego beneficjenta wsparcia.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Zdecydowanie najwięcej (59) beneficjentów skorzystało z kursu „</a:t>
            </a:r>
            <a:r>
              <a:rPr kumimoji="0" lang="pl-PL" sz="1500" b="0" i="1" u="none" strike="noStrike" kern="1200" cap="none" spc="0" normalizeH="0" baseline="0" noProof="0" dirty="0">
                <a:ln>
                  <a:noFill/>
                </a:ln>
                <a:solidFill>
                  <a:srgbClr val="006600"/>
                </a:solidFill>
                <a:effectLst/>
                <a:uLnTx/>
                <a:uFillTx/>
                <a:latin typeface="Calibri"/>
                <a:ea typeface="+mn-ea"/>
                <a:cs typeface="+mn-cs"/>
              </a:rPr>
              <a:t>geriatrycznego z elementami prowadzenia dokumentacji medycznej</a:t>
            </a:r>
            <a:r>
              <a:rPr kumimoji="0" lang="pl-PL" sz="1500" b="0" i="0" u="none" strike="noStrike" kern="1200" cap="none" spc="0" normalizeH="0" baseline="0" noProof="0" dirty="0">
                <a:ln>
                  <a:noFill/>
                </a:ln>
                <a:solidFill>
                  <a:srgbClr val="006600"/>
                </a:solidFill>
                <a:effectLst/>
                <a:uLnTx/>
                <a:uFillTx/>
                <a:latin typeface="Calibri"/>
                <a:ea typeface="+mn-ea"/>
                <a:cs typeface="+mn-cs"/>
              </a:rPr>
              <a:t>” oraz „</a:t>
            </a:r>
            <a:r>
              <a:rPr kumimoji="0" lang="pl-PL" sz="1500" b="0" i="1" u="none" strike="noStrike" kern="1200" cap="none" spc="0" normalizeH="0" baseline="0" noProof="0" dirty="0">
                <a:ln>
                  <a:noFill/>
                </a:ln>
                <a:solidFill>
                  <a:srgbClr val="006600"/>
                </a:solidFill>
                <a:effectLst/>
                <a:uLnTx/>
                <a:uFillTx/>
                <a:latin typeface="Calibri"/>
                <a:ea typeface="+mn-ea"/>
                <a:cs typeface="+mn-cs"/>
              </a:rPr>
              <a:t>podstawy opieki nad pacjentem z cukrzycą</a:t>
            </a:r>
            <a:r>
              <a:rPr kumimoji="0" lang="pl-PL" sz="1500" b="0" i="0" u="none" strike="noStrike" kern="1200" cap="none" spc="0" normalizeH="0" baseline="0" noProof="0" dirty="0">
                <a:ln>
                  <a:noFill/>
                </a:ln>
                <a:solidFill>
                  <a:srgbClr val="006600"/>
                </a:solidFill>
                <a:effectLst/>
                <a:uLnTx/>
                <a:uFillTx/>
                <a:latin typeface="Calibri"/>
                <a:ea typeface="+mn-ea"/>
                <a:cs typeface="+mn-cs"/>
              </a:rPr>
              <a:t>” (56).</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W drugiej kolejności kursy dla administracji publicznej „</a:t>
            </a:r>
            <a:r>
              <a:rPr kumimoji="0" lang="pl-PL" sz="1500" b="0" i="1" u="none" strike="noStrike" kern="1200" cap="none" spc="0" normalizeH="0" baseline="0" noProof="0" dirty="0">
                <a:ln>
                  <a:noFill/>
                </a:ln>
                <a:solidFill>
                  <a:srgbClr val="006600"/>
                </a:solidFill>
                <a:effectLst/>
                <a:uLnTx/>
                <a:uFillTx/>
                <a:latin typeface="Calibri"/>
                <a:ea typeface="+mn-ea"/>
                <a:cs typeface="+mn-cs"/>
              </a:rPr>
              <a:t>e-PUAP</a:t>
            </a:r>
            <a:r>
              <a:rPr kumimoji="0" lang="pl-PL" sz="1500" b="0" i="0" u="none" strike="noStrike" kern="1200" cap="none" spc="0" normalizeH="0" baseline="0" noProof="0" dirty="0">
                <a:ln>
                  <a:noFill/>
                </a:ln>
                <a:solidFill>
                  <a:srgbClr val="006600"/>
                </a:solidFill>
                <a:effectLst/>
                <a:uLnTx/>
                <a:uFillTx/>
                <a:latin typeface="Calibri"/>
                <a:ea typeface="+mn-ea"/>
                <a:cs typeface="+mn-cs"/>
              </a:rPr>
              <a:t>” (46), „</a:t>
            </a:r>
            <a:r>
              <a:rPr kumimoji="0" lang="pl-PL" sz="1500" b="0" i="1" u="none" strike="noStrike" kern="1200" cap="none" spc="0" normalizeH="0" baseline="0" noProof="0" dirty="0">
                <a:ln>
                  <a:noFill/>
                </a:ln>
                <a:solidFill>
                  <a:srgbClr val="006600"/>
                </a:solidFill>
                <a:effectLst/>
                <a:uLnTx/>
                <a:uFillTx/>
                <a:latin typeface="Calibri"/>
                <a:ea typeface="+mn-ea"/>
                <a:cs typeface="+mn-cs"/>
              </a:rPr>
              <a:t>przetwarzanie danych osobowych w jednostce sektora publicznego”</a:t>
            </a:r>
            <a:r>
              <a:rPr kumimoji="0" lang="pl-PL" sz="1500" b="0" i="0" u="none" strike="noStrike" kern="1200" cap="none" spc="0" normalizeH="0" baseline="0" noProof="0" dirty="0">
                <a:ln>
                  <a:noFill/>
                </a:ln>
                <a:solidFill>
                  <a:srgbClr val="006600"/>
                </a:solidFill>
                <a:effectLst/>
                <a:uLnTx/>
                <a:uFillTx/>
                <a:latin typeface="Calibri"/>
                <a:ea typeface="+mn-ea"/>
                <a:cs typeface="+mn-cs"/>
              </a:rPr>
              <a:t> (38), „</a:t>
            </a:r>
            <a:r>
              <a:rPr kumimoji="0" lang="pl-PL" sz="1500" b="0" i="1" u="none" strike="noStrike" kern="1200" cap="none" spc="0" normalizeH="0" baseline="0" noProof="0" dirty="0">
                <a:ln>
                  <a:noFill/>
                </a:ln>
                <a:solidFill>
                  <a:srgbClr val="006600"/>
                </a:solidFill>
                <a:effectLst/>
                <a:uLnTx/>
                <a:uFillTx/>
                <a:latin typeface="Calibri"/>
                <a:ea typeface="+mn-ea"/>
                <a:cs typeface="+mn-cs"/>
              </a:rPr>
              <a:t>e-doręczenia</a:t>
            </a:r>
            <a:r>
              <a:rPr kumimoji="0" lang="pl-PL" sz="1500" b="0" i="0" u="none" strike="noStrike" kern="1200" cap="none" spc="0" normalizeH="0" baseline="0" noProof="0" dirty="0">
                <a:ln>
                  <a:noFill/>
                </a:ln>
                <a:solidFill>
                  <a:srgbClr val="006600"/>
                </a:solidFill>
                <a:effectLst/>
                <a:uLnTx/>
                <a:uFillTx/>
                <a:latin typeface="Calibri"/>
                <a:ea typeface="+mn-ea"/>
                <a:cs typeface="+mn-cs"/>
              </a:rPr>
              <a:t>” (38), „</a:t>
            </a:r>
            <a:r>
              <a:rPr kumimoji="0" lang="pl-PL" sz="1500" b="0" i="1" u="none" strike="noStrike" kern="1200" cap="none" spc="0" normalizeH="0" baseline="0" noProof="0" dirty="0">
                <a:ln>
                  <a:noFill/>
                </a:ln>
                <a:solidFill>
                  <a:srgbClr val="006600"/>
                </a:solidFill>
                <a:effectLst/>
                <a:uLnTx/>
                <a:uFillTx/>
                <a:latin typeface="Calibri"/>
                <a:ea typeface="+mn-ea"/>
                <a:cs typeface="+mn-cs"/>
              </a:rPr>
              <a:t>pierwsza pomoc</a:t>
            </a:r>
            <a:r>
              <a:rPr kumimoji="0" lang="pl-PL" sz="1500" b="0" i="0" u="none" strike="noStrike" kern="1200" cap="none" spc="0" normalizeH="0" baseline="0" noProof="0" dirty="0">
                <a:ln>
                  <a:noFill/>
                </a:ln>
                <a:solidFill>
                  <a:srgbClr val="006600"/>
                </a:solidFill>
                <a:effectLst/>
                <a:uLnTx/>
                <a:uFillTx/>
                <a:latin typeface="Calibri"/>
                <a:ea typeface="+mn-ea"/>
                <a:cs typeface="+mn-cs"/>
              </a:rPr>
              <a:t>” (33), „</a:t>
            </a:r>
            <a:r>
              <a:rPr kumimoji="0" lang="pl-PL" sz="1500" b="0" i="1" u="none" strike="noStrike" kern="1200" cap="none" spc="0" normalizeH="0" baseline="0" noProof="0" dirty="0">
                <a:ln>
                  <a:noFill/>
                </a:ln>
                <a:solidFill>
                  <a:srgbClr val="006600"/>
                </a:solidFill>
                <a:effectLst/>
                <a:uLnTx/>
                <a:uFillTx/>
                <a:latin typeface="Calibri"/>
                <a:ea typeface="+mn-ea"/>
                <a:cs typeface="+mn-cs"/>
              </a:rPr>
              <a:t>obsługa klienta w placówce medycznej w warunkach wysokiego poziomu stresu</a:t>
            </a:r>
            <a:r>
              <a:rPr kumimoji="0" lang="pl-PL" sz="1500" b="0" i="0" u="none" strike="noStrike" kern="1200" cap="none" spc="0" normalizeH="0" baseline="0" noProof="0" dirty="0">
                <a:ln>
                  <a:noFill/>
                </a:ln>
                <a:solidFill>
                  <a:srgbClr val="006600"/>
                </a:solidFill>
                <a:effectLst/>
                <a:uLnTx/>
                <a:uFillTx/>
                <a:latin typeface="Calibri"/>
                <a:ea typeface="+mn-ea"/>
                <a:cs typeface="+mn-cs"/>
              </a:rPr>
              <a:t>” (32) oraz „</a:t>
            </a:r>
            <a:r>
              <a:rPr kumimoji="0" lang="pl-PL" sz="1500" b="0" i="1" u="none" strike="noStrike" kern="1200" cap="none" spc="0" normalizeH="0" baseline="0" noProof="0" dirty="0">
                <a:ln>
                  <a:noFill/>
                </a:ln>
                <a:solidFill>
                  <a:srgbClr val="006600"/>
                </a:solidFill>
                <a:effectLst/>
                <a:uLnTx/>
                <a:uFillTx/>
                <a:latin typeface="Calibri"/>
                <a:ea typeface="+mn-ea"/>
                <a:cs typeface="+mn-cs"/>
              </a:rPr>
              <a:t>prawne</a:t>
            </a:r>
            <a:r>
              <a:rPr kumimoji="0" lang="pl-PL" sz="1500" b="0" i="0" u="none" strike="noStrike" kern="1200" cap="none" spc="0" normalizeH="0" baseline="0" noProof="0" dirty="0">
                <a:ln>
                  <a:noFill/>
                </a:ln>
                <a:solidFill>
                  <a:srgbClr val="006600"/>
                </a:solidFill>
                <a:effectLst/>
                <a:uLnTx/>
                <a:uFillTx/>
                <a:latin typeface="Calibri"/>
                <a:ea typeface="+mn-ea"/>
                <a:cs typeface="+mn-cs"/>
              </a:rPr>
              <a:t> </a:t>
            </a:r>
            <a:r>
              <a:rPr kumimoji="0" lang="pl-PL" sz="1500" b="0" i="1" u="none" strike="noStrike" kern="1200" cap="none" spc="0" normalizeH="0" baseline="0" noProof="0" dirty="0">
                <a:ln>
                  <a:noFill/>
                </a:ln>
                <a:solidFill>
                  <a:srgbClr val="006600"/>
                </a:solidFill>
                <a:effectLst/>
                <a:uLnTx/>
                <a:uFillTx/>
                <a:latin typeface="Calibri"/>
                <a:ea typeface="+mn-ea"/>
                <a:cs typeface="+mn-cs"/>
              </a:rPr>
              <a:t>aspekty psychospołecznego wsparcia pacjentów oraz osób bliskich” </a:t>
            </a:r>
            <a:r>
              <a:rPr kumimoji="0" lang="pl-PL" sz="1500" b="0" i="0" u="none" strike="noStrike" kern="1200" cap="none" spc="0" normalizeH="0" baseline="0" noProof="0" dirty="0">
                <a:ln>
                  <a:noFill/>
                </a:ln>
                <a:solidFill>
                  <a:srgbClr val="006600"/>
                </a:solidFill>
                <a:effectLst/>
                <a:uLnTx/>
                <a:uFillTx/>
                <a:latin typeface="Calibri"/>
                <a:ea typeface="+mn-ea"/>
                <a:cs typeface="+mn-cs"/>
              </a:rPr>
              <a:t>(30).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44662449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758089"/>
            <a:ext cx="7992888" cy="44812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80" b="0" i="0" u="none" strike="noStrike" kern="1200" cap="none" spc="0" normalizeH="0" baseline="0" noProof="0" dirty="0">
                <a:ln>
                  <a:noFill/>
                </a:ln>
                <a:solidFill>
                  <a:srgbClr val="006600"/>
                </a:solidFill>
                <a:effectLst/>
                <a:uLnTx/>
                <a:uFillTx/>
                <a:latin typeface="Calibri"/>
                <a:ea typeface="+mn-ea"/>
                <a:cs typeface="+mn-cs"/>
              </a:rPr>
              <a:t>Według biorących udział w badaniu beneficjentów (n=302) wsparcia z KFS w 2021 roku z kursów skorzystało 489 beneficjentów, którzy objęci zostali 71 blokami tematycznymi.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80" b="0" i="0" u="none" strike="noStrike" kern="1200" cap="none" spc="0" normalizeH="0" baseline="0" noProof="0" dirty="0">
                <a:ln>
                  <a:noFill/>
                </a:ln>
                <a:solidFill>
                  <a:srgbClr val="006600"/>
                </a:solidFill>
                <a:effectLst/>
                <a:uLnTx/>
                <a:uFillTx/>
                <a:latin typeface="Calibri"/>
                <a:ea typeface="+mn-ea"/>
                <a:cs typeface="+mn-cs"/>
              </a:rPr>
              <a:t>Studia podyplomowe były wsparte instrumentami finansowymi KFS w 2021 roku i koncentrowały się w obszarach tematycznych księgowości, świadczeń medycznych, administracji publicznej i zarządzaniu w ochronie zdrowia, jak również w administracji publicznej.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80" b="0" i="0" u="none" strike="noStrike" kern="1200" cap="none" spc="0" normalizeH="0" baseline="0" noProof="0" dirty="0">
                <a:ln>
                  <a:noFill/>
                </a:ln>
                <a:solidFill>
                  <a:srgbClr val="006600"/>
                </a:solidFill>
                <a:effectLst/>
                <a:uLnTx/>
                <a:uFillTx/>
                <a:latin typeface="Calibri"/>
                <a:ea typeface="+mn-ea"/>
                <a:cs typeface="+mn-cs"/>
              </a:rPr>
              <a:t>Z kolei egzaminy, które zostały wsparte instrumentami finansowymi z KFS, dotyczyły obszarów ze sfery ochrony zdrowia, księgowości, umiejętności cyfrowych i spawalnictwa.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80" b="0" i="0" u="none" strike="noStrike" kern="1200" cap="none" spc="0" normalizeH="0" baseline="0" noProof="0" dirty="0">
                <a:ln>
                  <a:noFill/>
                </a:ln>
                <a:solidFill>
                  <a:srgbClr val="006600"/>
                </a:solidFill>
                <a:effectLst/>
                <a:uLnTx/>
                <a:uFillTx/>
                <a:latin typeface="Calibri"/>
                <a:ea typeface="+mn-ea"/>
                <a:cs typeface="+mn-cs"/>
              </a:rPr>
              <a:t>Należy odnotować, że ankietowani wysoko oceniają (</a:t>
            </a:r>
            <a:r>
              <a:rPr kumimoji="0" lang="pl-PL" sz="1580" b="1" i="0" u="none" strike="noStrike" kern="1200" cap="none" spc="0" normalizeH="0" baseline="0" noProof="0" dirty="0">
                <a:ln>
                  <a:noFill/>
                </a:ln>
                <a:solidFill>
                  <a:srgbClr val="006600"/>
                </a:solidFill>
                <a:effectLst/>
                <a:uLnTx/>
                <a:uFillTx/>
                <a:latin typeface="Calibri"/>
                <a:ea typeface="+mn-ea"/>
                <a:cs typeface="+mn-cs"/>
              </a:rPr>
              <a:t>88,2%, średnia ocena 4,41 na 5 punktów</a:t>
            </a:r>
            <a:r>
              <a:rPr kumimoji="0" lang="pl-PL" sz="1580" b="0" i="0" u="none" strike="noStrike" kern="1200" cap="none" spc="0" normalizeH="0" baseline="0" noProof="0" dirty="0">
                <a:ln>
                  <a:noFill/>
                </a:ln>
                <a:solidFill>
                  <a:srgbClr val="006600"/>
                </a:solidFill>
                <a:effectLst/>
                <a:uLnTx/>
                <a:uFillTx/>
                <a:latin typeface="Calibri"/>
                <a:ea typeface="+mn-ea"/>
                <a:cs typeface="+mn-cs"/>
              </a:rPr>
              <a:t>) dopasowanie wsparcia KFS do swoich potrzeb. Tylko 4 beneficjentów oceniło wsparcie KFS do swoich potrzeb poniżej oceny dostatecznej. Z kolei 18 respondentów dopasowanie to oceniło na ocenę dostateczną, na dobrą 100 ankietowanych i bardzo dobrą 131 beneficjentów.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80" b="0" i="0" u="none" strike="noStrike" kern="1200" cap="none" spc="0" normalizeH="0" baseline="0" noProof="0" dirty="0">
                <a:ln>
                  <a:noFill/>
                </a:ln>
                <a:solidFill>
                  <a:srgbClr val="006600"/>
                </a:solidFill>
                <a:effectLst/>
                <a:uLnTx/>
                <a:uFillTx/>
                <a:latin typeface="Calibri"/>
                <a:ea typeface="+mn-ea"/>
                <a:cs typeface="+mn-cs"/>
              </a:rPr>
              <a:t>Respondenci bardzo wysoko ocenili osiągnięte osobiste cele zawodowe zdobyte dzięki wsparciu </a:t>
            </a:r>
            <a:br>
              <a:rPr kumimoji="0" lang="pl-PL" sz="1580" b="0" i="0" u="none" strike="noStrike" kern="1200" cap="none" spc="0" normalizeH="0" baseline="0" noProof="0" dirty="0">
                <a:ln>
                  <a:noFill/>
                </a:ln>
                <a:solidFill>
                  <a:srgbClr val="006600"/>
                </a:solidFill>
                <a:effectLst/>
                <a:uLnTx/>
                <a:uFillTx/>
                <a:latin typeface="Calibri"/>
                <a:ea typeface="+mn-ea"/>
                <a:cs typeface="+mn-cs"/>
              </a:rPr>
            </a:br>
            <a:r>
              <a:rPr kumimoji="0" lang="pl-PL" sz="1580" b="0" i="0" u="none" strike="noStrike" kern="1200" cap="none" spc="0" normalizeH="0" baseline="0" noProof="0" dirty="0">
                <a:ln>
                  <a:noFill/>
                </a:ln>
                <a:solidFill>
                  <a:srgbClr val="006600"/>
                </a:solidFill>
                <a:effectLst/>
                <a:uLnTx/>
                <a:uFillTx/>
                <a:latin typeface="Calibri"/>
                <a:ea typeface="+mn-ea"/>
                <a:cs typeface="+mn-cs"/>
              </a:rPr>
              <a:t>z KFS, w tym szczególnie: „</a:t>
            </a:r>
            <a:r>
              <a:rPr kumimoji="0" lang="pl-PL" sz="1580" b="0" i="1" u="none" strike="noStrike" kern="1200" cap="none" spc="0" normalizeH="0" baseline="0" noProof="0" dirty="0">
                <a:ln>
                  <a:noFill/>
                </a:ln>
                <a:solidFill>
                  <a:srgbClr val="006600"/>
                </a:solidFill>
                <a:effectLst/>
                <a:uLnTx/>
                <a:uFillTx/>
                <a:latin typeface="Calibri"/>
                <a:ea typeface="+mn-ea"/>
                <a:cs typeface="+mn-cs"/>
              </a:rPr>
              <a:t>nową wiedzę/umiejętności, które wykorzystują  w codziennej pracy</a:t>
            </a:r>
            <a:r>
              <a:rPr kumimoji="0" lang="pl-PL" sz="1580" b="0" i="0" u="none" strike="noStrike" kern="1200" cap="none" spc="0" normalizeH="0" baseline="0" noProof="0" dirty="0">
                <a:ln>
                  <a:noFill/>
                </a:ln>
                <a:solidFill>
                  <a:srgbClr val="006600"/>
                </a:solidFill>
                <a:effectLst/>
                <a:uLnTx/>
                <a:uFillTx/>
                <a:latin typeface="Calibri"/>
                <a:ea typeface="+mn-ea"/>
                <a:cs typeface="+mn-cs"/>
              </a:rPr>
              <a:t>” 94%).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418411415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758089"/>
            <a:ext cx="7992888" cy="418268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60" b="0" i="0" u="none" strike="noStrike" kern="1200" cap="none" spc="0" normalizeH="0" baseline="0" noProof="0" dirty="0">
                <a:ln>
                  <a:noFill/>
                </a:ln>
                <a:solidFill>
                  <a:srgbClr val="006600"/>
                </a:solidFill>
                <a:effectLst/>
                <a:uLnTx/>
                <a:uFillTx/>
                <a:latin typeface="Calibri"/>
                <a:ea typeface="+mn-ea"/>
                <a:cs typeface="+mn-cs"/>
              </a:rPr>
              <a:t>Uznali również, że „</a:t>
            </a:r>
            <a:r>
              <a:rPr kumimoji="0" lang="pl-PL" sz="1560" b="0" i="1" u="none" strike="noStrike" kern="1200" cap="none" spc="0" normalizeH="0" baseline="0" noProof="0" dirty="0">
                <a:ln>
                  <a:noFill/>
                </a:ln>
                <a:solidFill>
                  <a:srgbClr val="006600"/>
                </a:solidFill>
                <a:effectLst/>
                <a:uLnTx/>
                <a:uFillTx/>
                <a:latin typeface="Calibri"/>
                <a:ea typeface="+mn-ea"/>
                <a:cs typeface="+mn-cs"/>
              </a:rPr>
              <a:t>działania KFS były adekwatne do zajmowanego stanowiska pracy</a:t>
            </a:r>
            <a:r>
              <a:rPr kumimoji="0" lang="pl-PL" sz="1560" b="0" i="0" u="none" strike="noStrike" kern="1200" cap="none" spc="0" normalizeH="0" baseline="0" noProof="0" dirty="0">
                <a:ln>
                  <a:noFill/>
                </a:ln>
                <a:solidFill>
                  <a:srgbClr val="006600"/>
                </a:solidFill>
                <a:effectLst/>
                <a:uLnTx/>
                <a:uFillTx/>
                <a:latin typeface="Calibri"/>
                <a:ea typeface="+mn-ea"/>
                <a:cs typeface="+mn-cs"/>
              </a:rPr>
              <a:t>” (91,7%). Największe kontrowersje wzbudziło stwierdzenia, że „</a:t>
            </a:r>
            <a:r>
              <a:rPr kumimoji="0" lang="pl-PL" sz="1560" b="0" i="1" u="none" strike="noStrike" kern="1200" cap="none" spc="0" normalizeH="0" baseline="0" noProof="0" dirty="0">
                <a:ln>
                  <a:noFill/>
                </a:ln>
                <a:solidFill>
                  <a:srgbClr val="006600"/>
                </a:solidFill>
                <a:effectLst/>
                <a:uLnTx/>
                <a:uFillTx/>
                <a:latin typeface="Calibri"/>
                <a:ea typeface="+mn-ea"/>
                <a:cs typeface="+mn-cs"/>
              </a:rPr>
              <a:t>po ukończeniu szkolenia nic się nie zmieniło w moim życiu zawodowym”, </a:t>
            </a:r>
            <a:r>
              <a:rPr kumimoji="0" lang="pl-PL" sz="1560" b="0" i="0" u="none" strike="noStrike" kern="1200" cap="none" spc="0" normalizeH="0" baseline="0" noProof="0" dirty="0">
                <a:ln>
                  <a:noFill/>
                </a:ln>
                <a:solidFill>
                  <a:srgbClr val="006600"/>
                </a:solidFill>
                <a:effectLst/>
                <a:uLnTx/>
                <a:uFillTx/>
                <a:latin typeface="Calibri"/>
                <a:ea typeface="+mn-ea"/>
                <a:cs typeface="+mn-cs"/>
              </a:rPr>
              <a:t>gdzie 37,7% ankietowanych zgodziło się z tym twierdzeniem oraz 35,1% nie poparło tego stanowiska oraz 27,2% wybrało odpowiedź „</a:t>
            </a:r>
            <a:r>
              <a:rPr kumimoji="0" lang="pl-PL" sz="1560" b="0" i="1" u="none" strike="noStrike" kern="1200" cap="none" spc="0" normalizeH="0" baseline="0" noProof="0" dirty="0">
                <a:ln>
                  <a:noFill/>
                </a:ln>
                <a:solidFill>
                  <a:srgbClr val="006600"/>
                </a:solidFill>
                <a:effectLst/>
                <a:uLnTx/>
                <a:uFillTx/>
                <a:latin typeface="Calibri"/>
                <a:ea typeface="+mn-ea"/>
                <a:cs typeface="+mn-cs"/>
              </a:rPr>
              <a:t>trudno powiedzieć</a:t>
            </a:r>
            <a:r>
              <a:rPr kumimoji="0" lang="pl-PL" sz="156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60" b="0" i="0" u="none" strike="noStrike" kern="1200" cap="none" spc="0" normalizeH="0" baseline="0" noProof="0" dirty="0">
                <a:ln>
                  <a:noFill/>
                </a:ln>
                <a:solidFill>
                  <a:srgbClr val="006600"/>
                </a:solidFill>
                <a:effectLst/>
                <a:uLnTx/>
                <a:uFillTx/>
                <a:latin typeface="Calibri"/>
                <a:ea typeface="+mn-ea"/>
                <a:cs typeface="+mn-cs"/>
              </a:rPr>
              <a:t>W opinii 88,1% beneficjentów metody szkolenia pomogły osiągnąć cele szkolenia. Aż 87,4% ankietowanych zgodziło się z twierdzeniem, że „</a:t>
            </a:r>
            <a:r>
              <a:rPr kumimoji="0" lang="pl-PL" sz="1560" b="0" i="1" u="none" strike="noStrike" kern="1200" cap="none" spc="0" normalizeH="0" baseline="0" noProof="0" dirty="0">
                <a:ln>
                  <a:noFill/>
                </a:ln>
                <a:solidFill>
                  <a:srgbClr val="006600"/>
                </a:solidFill>
                <a:effectLst/>
                <a:uLnTx/>
                <a:uFillTx/>
                <a:latin typeface="Calibri"/>
                <a:ea typeface="+mn-ea"/>
                <a:cs typeface="+mn-cs"/>
              </a:rPr>
              <a:t>czas trwania szkolenia był odpowiedni do uzyskania nowej wiedzy i umiejętności” </a:t>
            </a:r>
            <a:r>
              <a:rPr kumimoji="0" lang="pl-PL" sz="1560" b="0" i="0" u="none" strike="noStrike" kern="1200" cap="none" spc="0" normalizeH="0" baseline="0" noProof="0" dirty="0">
                <a:ln>
                  <a:noFill/>
                </a:ln>
                <a:solidFill>
                  <a:srgbClr val="006600"/>
                </a:solidFill>
                <a:effectLst/>
                <a:uLnTx/>
                <a:uFillTx/>
                <a:latin typeface="Calibri"/>
                <a:ea typeface="+mn-ea"/>
                <a:cs typeface="+mn-cs"/>
              </a:rPr>
              <a:t>oraz prawie dwie trzecie (65,2%) respondentów uznało, że „</a:t>
            </a:r>
            <a:r>
              <a:rPr kumimoji="0" lang="pl-PL" sz="1560" b="0" i="1" u="none" strike="noStrike" kern="1200" cap="none" spc="0" normalizeH="0" baseline="0" noProof="0" dirty="0">
                <a:ln>
                  <a:noFill/>
                </a:ln>
                <a:solidFill>
                  <a:srgbClr val="006600"/>
                </a:solidFill>
                <a:effectLst/>
                <a:uLnTx/>
                <a:uFillTx/>
                <a:latin typeface="Calibri"/>
                <a:ea typeface="+mn-ea"/>
                <a:cs typeface="+mn-cs"/>
              </a:rPr>
              <a:t>wsparcie z KFS wpłynęło na dalszy ich rozwój zawodowy</a:t>
            </a:r>
            <a:r>
              <a:rPr kumimoji="0" lang="pl-PL" sz="156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altLang="pl-PL" sz="1560" b="0" i="0" u="none" strike="noStrike" kern="1200" cap="none" spc="0" normalizeH="0" baseline="0" noProof="0" dirty="0">
                <a:ln>
                  <a:noFill/>
                </a:ln>
                <a:solidFill>
                  <a:srgbClr val="006600"/>
                </a:solidFill>
                <a:effectLst/>
                <a:uLnTx/>
                <a:uFillTx/>
                <a:latin typeface="Calibri" pitchFamily="34" charset="0"/>
                <a:ea typeface="+mn-ea"/>
                <a:cs typeface="+mn-cs"/>
              </a:rPr>
              <a:t>Prawie wszyscy (99,3%) beneficjenci wsparcia z KFS wykorzystują zdobytą wiedzę i umiejętności podczas wykonywania swoich obowiązków zawodowych oraz dwóch (0,7%) „</a:t>
            </a:r>
            <a:r>
              <a:rPr kumimoji="0" lang="pl-PL" altLang="pl-PL" sz="1560" b="0" i="1" u="none" strike="noStrike" kern="1200" cap="none" spc="0" normalizeH="0" baseline="0" noProof="0" dirty="0">
                <a:ln>
                  <a:noFill/>
                </a:ln>
                <a:solidFill>
                  <a:srgbClr val="006600"/>
                </a:solidFill>
                <a:effectLst/>
                <a:uLnTx/>
                <a:uFillTx/>
                <a:latin typeface="Calibri" pitchFamily="34" charset="0"/>
                <a:ea typeface="+mn-ea"/>
                <a:cs typeface="+mn-cs"/>
              </a:rPr>
              <a:t>nie wykorzystuje, ponieważ nie miało do tej pory takiej potrzeby”.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60" b="0" i="0" u="none" strike="noStrike" kern="1200" cap="none" spc="0" normalizeH="0" baseline="0" noProof="0" dirty="0">
                <a:ln>
                  <a:noFill/>
                </a:ln>
                <a:solidFill>
                  <a:srgbClr val="006600"/>
                </a:solidFill>
                <a:effectLst/>
                <a:uLnTx/>
                <a:uFillTx/>
                <a:latin typeface="Calibri" pitchFamily="34" charset="0"/>
                <a:ea typeface="+mn-ea"/>
                <a:cs typeface="+mn-cs"/>
              </a:rPr>
              <a:t>Analiza tablicy 22 wskazuje, że beneficjenci  wsparcia w istotny sposób uzupełnili brakujące kwalifikacje i kompetencję zawodowe, przy czym największe przy posługiwaniu się językiem obcym i zdobyciu określonej wiedzy, znajomości przepisów prawnych potrzebnych na zajmowanym stanowisku. </a:t>
            </a:r>
            <a:endParaRPr kumimoji="0" lang="pl-PL" sz="156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8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283523297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031873"/>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Ankietowani bardzo wysoko ocenili wszystkie trzy elementy, które składają się na jakość otrzymanego wsparcia, średnio na poziomie 4,2 punktów (co daje akceptację w przeliczeniu na procenty 84 punkty procentowe). </a:t>
            </a:r>
            <a:endParaRPr kumimoji="0" lang="pl-PL" sz="1600" b="0" i="1"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Należy odnotować, że najwyżej została oceniona część teoretyczna wsparcia na poziomie 4,4 punktów (co daje akceptację na poziomie 88 punktów procentowych). Natomiast część praktyczna została przez beneficjentów określona na poziomie 4,1 punktów (co daje akceptację na poziomie 82 punktów procentowych). </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W opinii prawie sześciu ósmych (74,8%) respondentów inicjatorami działań na rzecz uzyskania wsparcia z KFS w 2021 roku byli przede wszystkim pracodawcy oraz w dalszej kolejności była to wspólna inicjatywa pracownika i pracodawcy (19,3%).</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Uczestnicy wsparcia do głównych powodów skorzystania ze wsparcia zaliczyli: chęć podniesienia dotychczasowych umiejętności i kompetencji (70,5%), uzyskanie nowych umiejętności i kompetencji (59,9%) oraz sformalizowanie posiadanej wiedzy i umiejętności (24,8%). </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endParaRP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309844159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00FE0535-83B7-A9EA-CD5F-7EF5F1030012}"/>
              </a:ext>
            </a:extLst>
          </p:cNvPr>
          <p:cNvSpPr txBox="1"/>
          <p:nvPr/>
        </p:nvSpPr>
        <p:spPr>
          <a:xfrm>
            <a:off x="899592" y="729419"/>
            <a:ext cx="7992888" cy="3756669"/>
          </a:xfrm>
          <a:prstGeom prst="rect">
            <a:avLst/>
          </a:prstGeom>
          <a:noFill/>
        </p:spPr>
        <p:txBody>
          <a:bodyPr wrap="square">
            <a:spAutoFit/>
          </a:bodyPr>
          <a:lstStyle/>
          <a:p>
            <a:pPr algn="just">
              <a:lnSpc>
                <a:spcPct val="115000"/>
              </a:lnSpc>
            </a:pPr>
            <a:r>
              <a:rPr lang="pl-PL" sz="1600" b="1" dirty="0">
                <a:solidFill>
                  <a:srgbClr val="006600"/>
                </a:solidFill>
                <a:effectLst/>
                <a:ea typeface="Times New Roman" panose="02020603050405020304" pitchFamily="18" charset="0"/>
              </a:rPr>
              <a:t>1. dostępności </a:t>
            </a:r>
            <a:r>
              <a:rPr lang="pl-PL" sz="1600" dirty="0">
                <a:solidFill>
                  <a:srgbClr val="006600"/>
                </a:solidFill>
                <a:effectLst/>
                <a:ea typeface="Times New Roman" panose="02020603050405020304" pitchFamily="18" charset="0"/>
              </a:rPr>
              <a:t>- czy KFS jako instrument polityki rynku pracy jest dla przedsiębiorców łatwo dostępny, a procedury formalne związane z uzyskaniem wsparcia są przejrzyste i atrakcyjne dla przedsiębiorców?</a:t>
            </a:r>
          </a:p>
          <a:p>
            <a:pPr algn="just">
              <a:lnSpc>
                <a:spcPct val="115000"/>
              </a:lnSpc>
            </a:pPr>
            <a:r>
              <a:rPr lang="pl-PL" sz="1600" b="1" dirty="0">
                <a:solidFill>
                  <a:srgbClr val="006600"/>
                </a:solidFill>
                <a:effectLst/>
                <a:ea typeface="Times New Roman" panose="02020603050405020304" pitchFamily="18" charset="0"/>
              </a:rPr>
              <a:t>2. trafności</a:t>
            </a:r>
            <a:r>
              <a:rPr lang="pl-PL" sz="1600" dirty="0">
                <a:solidFill>
                  <a:srgbClr val="006600"/>
                </a:solidFill>
                <a:effectLst/>
                <a:ea typeface="Times New Roman" panose="02020603050405020304" pitchFamily="18" charset="0"/>
              </a:rPr>
              <a:t> - czy wsparcie odpowiada na określone potrzeby firmy - aktualne i planowane oraz realizowaną strategię? czy skorzystanie z możliwości wsparcia było inicjatywą pracodawcy, czy pracownika?</a:t>
            </a:r>
          </a:p>
          <a:p>
            <a:pPr algn="just">
              <a:lnSpc>
                <a:spcPct val="115000"/>
              </a:lnSpc>
            </a:pPr>
            <a:r>
              <a:rPr lang="pl-PL" sz="1600" dirty="0">
                <a:solidFill>
                  <a:srgbClr val="006600"/>
                </a:solidFill>
                <a:effectLst/>
                <a:ea typeface="Times New Roman" panose="02020603050405020304" pitchFamily="18" charset="0"/>
              </a:rPr>
              <a:t> </a:t>
            </a:r>
            <a:r>
              <a:rPr lang="pl-PL" sz="1600" b="1" dirty="0">
                <a:solidFill>
                  <a:srgbClr val="006600"/>
                </a:solidFill>
                <a:effectLst/>
                <a:ea typeface="Times New Roman" panose="02020603050405020304" pitchFamily="18" charset="0"/>
              </a:rPr>
              <a:t>3. przydatności</a:t>
            </a:r>
            <a:r>
              <a:rPr lang="pl-PL" sz="1600" dirty="0">
                <a:solidFill>
                  <a:srgbClr val="006600"/>
                </a:solidFill>
                <a:effectLst/>
                <a:ea typeface="Times New Roman" panose="02020603050405020304" pitchFamily="18" charset="0"/>
              </a:rPr>
              <a:t> - czy zdobyte dzięki wsparciu KFS wiedza i umiejętności pracowników są przez nich wykorzystywane w codziennej pracy? czy są możliwe do zastosowania w praktyce obecnie i w przyszłości? czy wewnętrzne style zarządzania stosowane w firmie oraz cechy pracowników dają możliwość zastosowania zdobytej wiedzy,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4. skuteczności</a:t>
            </a:r>
            <a:r>
              <a:rPr kumimoji="0" lang="pl-PL"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czy zdobyte dzięki wsparciu KFS wiedza i umiejętności pracowników mogą być podstawą poprawy pozycji pracowników na rynku pracy oraz rzeczywistej zmiany ich pozycji </a:t>
            </a:r>
            <a:b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b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w firmie i awansu? </a:t>
            </a:r>
            <a:endParaRPr lang="pl-PL" sz="1600" dirty="0">
              <a:solidFill>
                <a:srgbClr val="006600"/>
              </a:solidFill>
              <a:effectLst/>
              <a:ea typeface="Times New Roman" panose="02020603050405020304" pitchFamily="18" charset="0"/>
            </a:endParaRPr>
          </a:p>
        </p:txBody>
      </p:sp>
      <p:sp>
        <p:nvSpPr>
          <p:cNvPr id="6" name="pole tekstowe 5">
            <a:extLst>
              <a:ext uri="{FF2B5EF4-FFF2-40B4-BE49-F238E27FC236}">
                <a16:creationId xmlns:a16="http://schemas.microsoft.com/office/drawing/2014/main" id="{95E5A177-13AB-1F07-4710-820E2995E08E}"/>
              </a:ext>
            </a:extLst>
          </p:cNvPr>
          <p:cNvSpPr txBox="1"/>
          <p:nvPr/>
        </p:nvSpPr>
        <p:spPr>
          <a:xfrm>
            <a:off x="1907704" y="59133"/>
            <a:ext cx="6336704" cy="71070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b="1" i="0"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Badanie opinii pracodawców na temat efektywności rezultatów wsparcia rozpatrywano pod kątem: </a:t>
            </a:r>
          </a:p>
        </p:txBody>
      </p:sp>
    </p:spTree>
    <p:extLst>
      <p:ext uri="{BB962C8B-B14F-4D97-AF65-F5344CB8AC3E}">
        <p14:creationId xmlns:p14="http://schemas.microsoft.com/office/powerpoint/2010/main" val="35346890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55763" y="699542"/>
            <a:ext cx="7992888" cy="36471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40" b="0" i="0" u="none" strike="noStrike" kern="1200" cap="none" spc="0" normalizeH="0" baseline="0" noProof="0" dirty="0">
                <a:ln>
                  <a:noFill/>
                </a:ln>
                <a:solidFill>
                  <a:srgbClr val="006600"/>
                </a:solidFill>
                <a:effectLst/>
                <a:uLnTx/>
                <a:uFillTx/>
                <a:latin typeface="Calibri"/>
                <a:ea typeface="+mn-ea"/>
                <a:cs typeface="+mn-cs"/>
              </a:rPr>
              <a:t>Beneficjenci wsparcia najczęściej (49,6%) wskazywali na współpracowników jako tych, którzy docenili ich nowe kwalifikacje i umiejętności. Z kolei 13,3% ankietowanych przyznała, że dzięki skorzystaniu ze wsparcia z KFS uniknęła zwolnienia z pracy, pozostając na tym samym stanowisku oraz 4,2% uniknęło zwolnienia z pracy dzięki przeniesieniu na inne stanowisko. Natomiast co dziesiąty (10,2%) ankietowany otrzymał wyższe wynagrodzenie oraz 7,6% uzyskało pożądane stanowisko.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40" b="0" i="0" u="none" strike="noStrike" kern="1200" cap="none" spc="0" normalizeH="0" baseline="0" noProof="0" dirty="0">
                <a:ln>
                  <a:noFill/>
                </a:ln>
                <a:solidFill>
                  <a:srgbClr val="006600"/>
                </a:solidFill>
                <a:effectLst/>
                <a:uLnTx/>
                <a:uFillTx/>
                <a:latin typeface="Calibri"/>
                <a:ea typeface="+mn-ea"/>
                <a:cs typeface="+mn-cs"/>
              </a:rPr>
              <a:t>Więcej niż połowa (54,3%) ankietowanych jest zdania, że otrzymane wsparcie z KFS spowodowało, że pozycja na rynku pracy beneficjenta jest mocniejsza niż przed skorzystaniem ze wsparcia z KFS. </a:t>
            </a:r>
            <a:br>
              <a:rPr kumimoji="0" lang="pl-PL" sz="1540" b="0" i="0" u="none" strike="noStrike" kern="1200" cap="none" spc="0" normalizeH="0" baseline="0" noProof="0" dirty="0">
                <a:ln>
                  <a:noFill/>
                </a:ln>
                <a:solidFill>
                  <a:srgbClr val="006600"/>
                </a:solidFill>
                <a:effectLst/>
                <a:uLnTx/>
                <a:uFillTx/>
                <a:latin typeface="Calibri"/>
                <a:ea typeface="+mn-ea"/>
                <a:cs typeface="+mn-cs"/>
              </a:rPr>
            </a:br>
            <a:r>
              <a:rPr kumimoji="0" lang="pl-PL" sz="1540" b="0" i="0" u="none" strike="noStrike" kern="1200" cap="none" spc="0" normalizeH="0" baseline="0" noProof="0" dirty="0">
                <a:ln>
                  <a:noFill/>
                </a:ln>
                <a:solidFill>
                  <a:srgbClr val="006600"/>
                </a:solidFill>
                <a:effectLst/>
                <a:uLnTx/>
                <a:uFillTx/>
                <a:latin typeface="Calibri"/>
                <a:ea typeface="+mn-ea"/>
                <a:cs typeface="+mn-cs"/>
              </a:rPr>
              <a:t>Z kolei 13% ankietowanych nie podzieliło tej opinii oraz prawie jedna trzecia (32,7%) respondentów nie potrafiła zająć stanowiska w tej sprawie i wybrała odpowiedź „</a:t>
            </a:r>
            <a:r>
              <a:rPr kumimoji="0" lang="pl-PL" sz="1540" b="0" i="1" u="none" strike="noStrike" kern="1200" cap="none" spc="0" normalizeH="0" baseline="0" noProof="0" dirty="0">
                <a:ln>
                  <a:noFill/>
                </a:ln>
                <a:solidFill>
                  <a:srgbClr val="006600"/>
                </a:solidFill>
                <a:effectLst/>
                <a:uLnTx/>
                <a:uFillTx/>
                <a:latin typeface="Calibri"/>
                <a:ea typeface="+mn-ea"/>
                <a:cs typeface="+mn-cs"/>
              </a:rPr>
              <a:t>nie mam zdania”.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40" b="1" i="0" u="none" strike="noStrike" kern="1200" cap="none" spc="0" normalizeH="0" baseline="0" noProof="0" dirty="0">
                <a:ln>
                  <a:noFill/>
                </a:ln>
                <a:solidFill>
                  <a:srgbClr val="006600"/>
                </a:solidFill>
                <a:effectLst/>
                <a:uLnTx/>
                <a:uFillTx/>
                <a:latin typeface="Calibri" pitchFamily="34" charset="0"/>
                <a:ea typeface="+mn-ea"/>
                <a:cs typeface="+mn-cs"/>
              </a:rPr>
              <a:t>72,4% </a:t>
            </a: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beneficjentów</a:t>
            </a:r>
            <a:r>
              <a:rPr kumimoji="0" lang="pl-PL" altLang="pl-PL" sz="1540" b="1"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miało satysfakcję z wykonywanej pracy po ukończeniu szkolenia. </a:t>
            </a:r>
            <a:b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W opinii beneficjentów w </a:t>
            </a:r>
            <a:r>
              <a:rPr kumimoji="0" lang="pl-PL" altLang="pl-PL" sz="1540" b="1" i="0" u="none" strike="noStrike" kern="1200" cap="none" spc="0" normalizeH="0" baseline="0" noProof="0" dirty="0">
                <a:ln>
                  <a:noFill/>
                </a:ln>
                <a:solidFill>
                  <a:srgbClr val="006600"/>
                </a:solidFill>
                <a:effectLst/>
                <a:uLnTx/>
                <a:uFillTx/>
                <a:latin typeface="Calibri" pitchFamily="34" charset="0"/>
                <a:ea typeface="+mn-ea"/>
                <a:cs typeface="+mn-cs"/>
              </a:rPr>
              <a:t>70% </a:t>
            </a: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firm podejmowane są działania mające na celu identyfikację  potrzeb szkoleniowych pracowników.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Więcej niż jedna trzecia (35,8%) ankietowanych zadeklarowała, że wcześniej korzystała ze szkoleń </a:t>
            </a:r>
            <a:b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540" b="0" i="0" u="none" strike="noStrike" kern="1200" cap="none" spc="0" normalizeH="0" baseline="0" noProof="0" dirty="0">
                <a:ln>
                  <a:noFill/>
                </a:ln>
                <a:solidFill>
                  <a:srgbClr val="006600"/>
                </a:solidFill>
                <a:effectLst/>
                <a:uLnTx/>
                <a:uFillTx/>
                <a:latin typeface="Calibri" pitchFamily="34" charset="0"/>
                <a:ea typeface="+mn-ea"/>
                <a:cs typeface="+mn-cs"/>
              </a:rPr>
              <a:t>z innych źródeł niż środki z KFS. </a:t>
            </a:r>
            <a:endParaRPr kumimoji="0" lang="pl-PL" sz="154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17630" y="83989"/>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31974869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27809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Ponad dwie trzecie (68,6%) respondentów wyraziło gotowość brania udziału w działaniach oferowanych przez KFS w 2023 roku i tylko 2% ankietowanych odrzuciło taką możliwość, natomiast 31,1% nie było zdecydowanych i wybrało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Beneficjenci, którzy skorzystali ze wsparcia KFS w 2021 roku, mieli możliwość zadeklarowania, w jakich zawodach i specjalnościach kursów, studiów podyplomowych i egzaminów wzięliby udział w 2023 roku.  Znaczna część ankietowanych zapewne chciałaby kontynuować poszerzanie swych kompetencji w księgowości, zawodach i specjalnościach medycznych, budowlanych i spawalnictwa.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Ponadto istotna grupa przyszłych beneficjentów wsparcia zamierza ukończyć studia podyplomowe, podnosić swoje umiejętności w administracji i pielęgniarstwie.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Ankietowani w przyszłości zamierzają podwyższyć kategorie prawa jazdy, rozwijać kompetencje cyfrowe. W sumie zgłoszono ponad sto różnych zawodów, specjalności, kursów i szkoleń, które wpisują się w idee uczenia się przez całe życie.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92,4% </a:t>
            </a: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beneficjentów wsparcia z KFS w 2021 roku zgadza się ze stwierdzeniem,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każda pracująca osoba powinna kształcić się, jeśli ma taką możliwość</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spTree>
    <p:extLst>
      <p:ext uri="{BB962C8B-B14F-4D97-AF65-F5344CB8AC3E}">
        <p14:creationId xmlns:p14="http://schemas.microsoft.com/office/powerpoint/2010/main" val="89124849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181588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Natomiast 49% ankietowanych jest zdania,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decyzja o dalszym kształceniu powinna należeć wyłącznie do pracownika - pracodawca nie powinien narzucać takiego obowiązku</a:t>
            </a:r>
            <a:r>
              <a:rPr kumimoji="0" lang="pl-PL" sz="1600" b="0" i="0" u="none" strike="noStrike" kern="1200" cap="none" spc="0" normalizeH="0" baseline="0" noProof="0" dirty="0">
                <a:ln>
                  <a:noFill/>
                </a:ln>
                <a:solidFill>
                  <a:srgbClr val="006600"/>
                </a:solidFill>
                <a:effectLst/>
                <a:uLnTx/>
                <a:uFillTx/>
                <a:latin typeface="Calibri"/>
                <a:ea typeface="+mn-ea"/>
                <a:cs typeface="+mn-cs"/>
              </a:rPr>
              <a:t>”. Prawie połowa respondentów (47,4%) nie zgodziła się z twierdzeniem,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w pewnym wieku kształcenie nie przynosi już efektów</a:t>
            </a:r>
            <a:r>
              <a:rPr kumimoji="0" lang="pl-PL" sz="1600" b="0" i="0" u="none" strike="noStrike" kern="1200" cap="none" spc="0" normalizeH="0" baseline="0" noProof="0" dirty="0">
                <a:ln>
                  <a:noFill/>
                </a:ln>
                <a:solidFill>
                  <a:srgbClr val="006600"/>
                </a:solidFill>
                <a:effectLst/>
                <a:uLnTx/>
                <a:uFillTx/>
                <a:latin typeface="Calibri"/>
                <a:ea typeface="+mn-ea"/>
                <a:cs typeface="+mn-cs"/>
              </a:rPr>
              <a:t>” oraz dwie piąte (40,7%) ankietowanych nie miało wyrobionego zdania w tej sprawie i wybrało odpowiedź „</a:t>
            </a:r>
            <a:r>
              <a:rPr kumimoji="0" lang="pl-PL" sz="1600" b="0" i="1" u="none" strike="noStrike" kern="1200" cap="none" spc="0" normalizeH="0" baseline="0" noProof="0" dirty="0">
                <a:ln>
                  <a:noFill/>
                </a:ln>
                <a:solidFill>
                  <a:srgbClr val="006600"/>
                </a:solidFill>
                <a:effectLst/>
                <a:uLnTx/>
                <a:uFillTx/>
                <a:latin typeface="Calibri"/>
                <a:ea typeface="+mn-ea"/>
                <a:cs typeface="+mn-cs"/>
              </a:rPr>
              <a:t>trudno powiedzieć”. </a:t>
            </a:r>
            <a:r>
              <a:rPr kumimoji="0" lang="pl-PL" sz="1600" b="0" i="0" u="none" strike="noStrike" kern="1200" cap="none" spc="0" normalizeH="0" baseline="0" noProof="0" dirty="0">
                <a:ln>
                  <a:noFill/>
                </a:ln>
                <a:solidFill>
                  <a:srgbClr val="006600"/>
                </a:solidFill>
                <a:effectLst/>
                <a:uLnTx/>
                <a:uFillTx/>
                <a:latin typeface="Calibri"/>
                <a:ea typeface="+mn-ea"/>
                <a:cs typeface="+mn-cs"/>
              </a:rPr>
              <a:t>Warto odnotować, że 42% beneficjentów wsparcia nie zgodziło się z twierdzeniem,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za</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r>
              <a:rPr kumimoji="0" lang="pl-PL" sz="1600" b="0" i="1" u="none" strike="noStrike" kern="1200" cap="none" spc="0" normalizeH="0" baseline="0" noProof="0" dirty="0">
                <a:ln>
                  <a:noFill/>
                </a:ln>
                <a:solidFill>
                  <a:srgbClr val="006600"/>
                </a:solidFill>
                <a:effectLst/>
                <a:uLnTx/>
                <a:uFillTx/>
                <a:latin typeface="Calibri"/>
                <a:ea typeface="+mn-ea"/>
                <a:cs typeface="+mn-cs"/>
              </a:rPr>
              <a:t>dokształcanie pracowników powinien odpowiadać wyłącznie pracodawca”.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1555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a:t>
            </a:r>
            <a:r>
              <a:rPr kumimoji="0" lang="pl-PL" sz="1600" b="1" i="0" u="none" strike="noStrike" kern="1200" cap="none" spc="0" normalizeH="0" baseline="0" noProof="0" dirty="0">
                <a:ln>
                  <a:noFill/>
                </a:ln>
                <a:solidFill>
                  <a:srgbClr val="006600"/>
                </a:solidFill>
                <a:effectLst/>
                <a:uLnTx/>
                <a:uFillTx/>
                <a:latin typeface="Calibri"/>
                <a:ea typeface="+mn-ea"/>
                <a:cs typeface="+mn-cs"/>
              </a:rPr>
              <a:t>- Uczestnicy (beneficjenci) wsparcia uzyskanego ze środków KFS w 2021 roku </a:t>
            </a:r>
          </a:p>
        </p:txBody>
      </p:sp>
      <p:pic>
        <p:nvPicPr>
          <p:cNvPr id="6" name="Grafika 5" descr="Wykres słupkowy z trendem wzrostowym z wypełnieniem pełnym">
            <a:extLst>
              <a:ext uri="{FF2B5EF4-FFF2-40B4-BE49-F238E27FC236}">
                <a16:creationId xmlns:a16="http://schemas.microsoft.com/office/drawing/2014/main" id="{24780A68-CBF2-C3B0-BCB3-673B791441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96336" y="3219822"/>
            <a:ext cx="914400" cy="914400"/>
          </a:xfrm>
          <a:prstGeom prst="rect">
            <a:avLst/>
          </a:prstGeom>
        </p:spPr>
      </p:pic>
    </p:spTree>
    <p:extLst>
      <p:ext uri="{BB962C8B-B14F-4D97-AF65-F5344CB8AC3E}">
        <p14:creationId xmlns:p14="http://schemas.microsoft.com/office/powerpoint/2010/main" val="144147404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4114E32-FFDD-190C-530E-4ABD132E5106}"/>
              </a:ext>
            </a:extLst>
          </p:cNvPr>
          <p:cNvSpPr txBox="1"/>
          <p:nvPr/>
        </p:nvSpPr>
        <p:spPr>
          <a:xfrm>
            <a:off x="683568" y="832812"/>
            <a:ext cx="8208912" cy="3477875"/>
          </a:xfrm>
          <a:prstGeom prst="rect">
            <a:avLst/>
          </a:prstGeom>
          <a:noFill/>
        </p:spPr>
        <p:txBody>
          <a:bodyPr wrap="square">
            <a:spAutoFit/>
          </a:bodyPr>
          <a:lstStyle/>
          <a:p>
            <a:r>
              <a:rPr kumimoji="0" lang="pl-PL" sz="44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(IDI,TDI) z pracodawcami i beneficjentami, którzy z 2021 roku skorzystali ze wsparcia KFS PUP w Pleszewie</a:t>
            </a:r>
            <a:endParaRPr lang="pl-PL" sz="4400" dirty="0"/>
          </a:p>
        </p:txBody>
      </p:sp>
    </p:spTree>
    <p:extLst>
      <p:ext uri="{BB962C8B-B14F-4D97-AF65-F5344CB8AC3E}">
        <p14:creationId xmlns:p14="http://schemas.microsoft.com/office/powerpoint/2010/main" val="401559314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49DF25F7-5014-3123-C4AC-9E8DE69BE1BC}"/>
              </a:ext>
            </a:extLst>
          </p:cNvPr>
          <p:cNvSpPr txBox="1"/>
          <p:nvPr/>
        </p:nvSpPr>
        <p:spPr>
          <a:xfrm>
            <a:off x="467544" y="555526"/>
            <a:ext cx="8352928" cy="4016484"/>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lvl="0" algn="just"/>
            <a:r>
              <a:rPr lang="pl-PL" sz="1500" dirty="0">
                <a:solidFill>
                  <a:srgbClr val="006600"/>
                </a:solidFill>
                <a:effectLst/>
                <a:ea typeface="Calibri" panose="020F0502020204030204" pitchFamily="34" charset="0"/>
              </a:rPr>
              <a:t>  W maju i czerwcu 2022 roku przeprowadzono w powiecie pleszewskim, według oddzielnych scenariuszy, 28 indywidualnych wywiadów pogłębionych (IDI) w miejscu wykonywania działalności gospodarczej lub telefonicznych wywiadów pogłębionych (TDI) - z przedstawicielami pracowników firm, które skorzystały ze środków Krajowego Funduszu Szkoleniowego w 2021 roku oraz z ich pracodawcami. Za zgodą respondentów wywiady zostały nagrane na cyfrowym nośniku dźwięku oraz zapisane w formule transkrypcji. Podczas wywiadów z przedstawicielami pracodawców zdarzało się, że byli oni również beneficjentami KFS i chętnie dzielili się swymi spostrzeżeniami. Pomimo scenariuszy wywiady miały charakter swobodnej rozmowy. </a:t>
            </a:r>
          </a:p>
          <a:p>
            <a:pPr lvl="0" algn="just"/>
            <a:r>
              <a:rPr lang="pl-PL" sz="1600" b="1" u="sng" strike="noStrike" dirty="0">
                <a:solidFill>
                  <a:srgbClr val="006600"/>
                </a:solidFill>
                <a:effectLst/>
                <a:ea typeface="Calibri" panose="020F0502020204030204" pitchFamily="34" charset="0"/>
              </a:rPr>
              <a:t>1.Główne pytania scenariusza dla pracodawców dotyczyły następujących obszarów:  </a:t>
            </a:r>
            <a:endParaRPr lang="pl-PL" sz="1600" b="1" u="none" strike="noStrike"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Kto był inicjatorem złożenia przez przedsiębiorstwo wniosku o dofinansowanie z KFS? </a:t>
            </a:r>
            <a:endParaRPr lang="pl-PL" sz="1500"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Na jakie działania w ramach KFS złożone były wnioski? </a:t>
            </a:r>
            <a:endParaRPr lang="pl-PL" sz="1500"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Czy otrzymane wsparcie spełniło oczekiwania przedsiębiorstwa? </a:t>
            </a:r>
            <a:endParaRPr lang="pl-PL" sz="1500"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Czy wsparcie przełożyło się na lepsze dopasowanie kompetencji do potrzeb firmy? </a:t>
            </a:r>
            <a:endParaRPr lang="pl-PL" sz="1500"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Czy przed skorzystaniem ze środków KFS przedsiębiorstwo podejmowało działania zmierzające do podnoszenia jakości kapitału ludzkiego firmy?</a:t>
            </a:r>
            <a:endParaRPr lang="pl-PL" sz="1500" dirty="0">
              <a:solidFill>
                <a:srgbClr val="006600"/>
              </a:solidFill>
              <a:effectLst/>
              <a:ea typeface="Times New Roman" panose="02020603050405020304" pitchFamily="18" charset="0"/>
            </a:endParaRPr>
          </a:p>
          <a:p>
            <a:pPr marL="285750" lvl="0" indent="-285750" algn="just">
              <a:buFont typeface="Wingdings" panose="05000000000000000000" pitchFamily="2" charset="2"/>
              <a:buChar char="v"/>
            </a:pPr>
            <a:r>
              <a:rPr lang="pl-PL" sz="1500" dirty="0">
                <a:solidFill>
                  <a:srgbClr val="006600"/>
                </a:solidFill>
                <a:effectLst/>
                <a:ea typeface="Calibri" panose="020F0502020204030204" pitchFamily="34" charset="0"/>
              </a:rPr>
              <a:t>Na jakie kierunki i zawody kształcenia ustawicznego przedsiębiorstwo zgłosi zapotrzebowanie w 2023 roku?</a:t>
            </a:r>
            <a:endParaRPr lang="pl-PL" sz="1600" dirty="0">
              <a:solidFill>
                <a:srgbClr val="006600"/>
              </a:solidFill>
              <a:effectLst/>
              <a:latin typeface="Arial" panose="020B0604020202020204" pitchFamily="34" charset="0"/>
              <a:ea typeface="Times New Roman" panose="02020603050405020304" pitchFamily="18" charset="0"/>
            </a:endParaRPr>
          </a:p>
        </p:txBody>
      </p:sp>
      <p:sp>
        <p:nvSpPr>
          <p:cNvPr id="3" name="pole tekstowe 2">
            <a:extLst>
              <a:ext uri="{FF2B5EF4-FFF2-40B4-BE49-F238E27FC236}">
                <a16:creationId xmlns:a16="http://schemas.microsoft.com/office/drawing/2014/main" id="{6AB9ECB6-2A08-4200-E027-7DC53A072F45}"/>
              </a:ext>
            </a:extLst>
          </p:cNvPr>
          <p:cNvSpPr txBox="1"/>
          <p:nvPr/>
        </p:nvSpPr>
        <p:spPr>
          <a:xfrm>
            <a:off x="2099964" y="123478"/>
            <a:ext cx="6696744" cy="369332"/>
          </a:xfrm>
          <a:prstGeom prst="rect">
            <a:avLst/>
          </a:prstGeom>
          <a:noFill/>
        </p:spPr>
        <p:style>
          <a:lnRef idx="0">
            <a:scrgbClr r="0" g="0" b="0"/>
          </a:lnRef>
          <a:fillRef idx="1001">
            <a:schemeClr val="lt1"/>
          </a:fillRef>
          <a:effectRef idx="0">
            <a:scrgbClr r="0" g="0" b="0"/>
          </a:effectRef>
          <a:fontRef idx="major"/>
        </p:style>
        <p:txBody>
          <a:bodyPr wrap="square" rtlCol="0">
            <a:spAutoFit/>
          </a:bodyPr>
          <a:lstStyle/>
          <a:p>
            <a:r>
              <a:rPr lang="pl-PL" b="1" dirty="0">
                <a:solidFill>
                  <a:srgbClr val="006600"/>
                </a:solidFill>
              </a:rPr>
              <a:t>Sprawozdanie z indywidualnych wywiadów pogłębionych </a:t>
            </a:r>
          </a:p>
        </p:txBody>
      </p:sp>
    </p:spTree>
    <p:extLst>
      <p:ext uri="{BB962C8B-B14F-4D97-AF65-F5344CB8AC3E}">
        <p14:creationId xmlns:p14="http://schemas.microsoft.com/office/powerpoint/2010/main" val="64734830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96E40C62-3429-1CD9-5D9A-7577B8398277}"/>
              </a:ext>
            </a:extLst>
          </p:cNvPr>
          <p:cNvSpPr txBox="1"/>
          <p:nvPr/>
        </p:nvSpPr>
        <p:spPr>
          <a:xfrm>
            <a:off x="467544" y="555526"/>
            <a:ext cx="8352928" cy="4116512"/>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indent="180340" algn="just"/>
            <a:r>
              <a:rPr lang="pl-PL" sz="1600" b="1" dirty="0">
                <a:solidFill>
                  <a:srgbClr val="006600"/>
                </a:solidFill>
                <a:effectLst/>
                <a:ea typeface="Calibri" panose="020F0502020204030204" pitchFamily="34" charset="0"/>
              </a:rPr>
              <a:t>2. </a:t>
            </a:r>
            <a:r>
              <a:rPr lang="pl-PL" sz="1600" b="1" u="sng" dirty="0">
                <a:solidFill>
                  <a:srgbClr val="006600"/>
                </a:solidFill>
                <a:effectLst/>
                <a:ea typeface="Calibri" panose="020F0502020204030204" pitchFamily="34" charset="0"/>
              </a:rPr>
              <a:t>Główne pytania scenariusza dla beneficjentów dotyczyły następujących obszarów:  </a:t>
            </a:r>
            <a:endParaRPr lang="pl-PL" sz="1600" b="1" dirty="0">
              <a:solidFill>
                <a:srgbClr val="006600"/>
              </a:solidFill>
              <a:effectLst/>
              <a:ea typeface="Times New Roman" panose="02020603050405020304" pitchFamily="18" charset="0"/>
            </a:endParaRPr>
          </a:p>
          <a:p>
            <a:pPr marL="285750" lvl="0" indent="-285750">
              <a:buFont typeface="Wingdings" panose="05000000000000000000" pitchFamily="2" charset="2"/>
              <a:buChar char="v"/>
            </a:pPr>
            <a:r>
              <a:rPr lang="pl-PL" sz="1500" dirty="0">
                <a:solidFill>
                  <a:srgbClr val="006600"/>
                </a:solidFill>
                <a:effectLst/>
                <a:ea typeface="Calibri" panose="020F0502020204030204" pitchFamily="34" charset="0"/>
              </a:rPr>
              <a:t>Opinie pracowników o idei kształcenia się przez całe życie?</a:t>
            </a:r>
            <a:endParaRPr lang="pl-PL" sz="1500" dirty="0">
              <a:solidFill>
                <a:srgbClr val="006600"/>
              </a:solidFill>
              <a:effectLst/>
              <a:ea typeface="Times New Roman" panose="02020603050405020304" pitchFamily="18" charset="0"/>
            </a:endParaRPr>
          </a:p>
          <a:p>
            <a:pPr marL="285750" lvl="0" indent="-285750">
              <a:buFont typeface="Wingdings" panose="05000000000000000000" pitchFamily="2" charset="2"/>
              <a:buChar char="v"/>
            </a:pPr>
            <a:r>
              <a:rPr lang="pl-PL" sz="1500" dirty="0">
                <a:solidFill>
                  <a:srgbClr val="006600"/>
                </a:solidFill>
                <a:effectLst/>
                <a:ea typeface="Calibri" panose="020F0502020204030204" pitchFamily="34" charset="0"/>
              </a:rPr>
              <a:t>W jakiego typu działaniach, formach kształcenia ustawicznego (kursy, studia podyplomowe, egzaminy) dofinansowanych w ramach KFS, brał beneficjent udział?</a:t>
            </a:r>
            <a:endParaRPr lang="pl-PL" sz="1500" dirty="0">
              <a:solidFill>
                <a:srgbClr val="006600"/>
              </a:solidFill>
              <a:effectLst/>
              <a:ea typeface="Times New Roman" panose="02020603050405020304" pitchFamily="18" charset="0"/>
            </a:endParaRPr>
          </a:p>
          <a:p>
            <a:pPr marL="285750" lvl="0" indent="-285750">
              <a:buFont typeface="Wingdings" panose="05000000000000000000" pitchFamily="2" charset="2"/>
              <a:buChar char="v"/>
            </a:pPr>
            <a:r>
              <a:rPr lang="pl-PL" sz="1500" dirty="0">
                <a:solidFill>
                  <a:srgbClr val="006600"/>
                </a:solidFill>
                <a:effectLst/>
                <a:ea typeface="Calibri" panose="020F0502020204030204" pitchFamily="34" charset="0"/>
              </a:rPr>
              <a:t>Jak udział w szkoleniu wpłynął na Pana/Pani kompetencje/kwalifikacje? </a:t>
            </a:r>
            <a:endParaRPr lang="pl-PL" sz="1500" dirty="0">
              <a:solidFill>
                <a:srgbClr val="006600"/>
              </a:solidFill>
              <a:effectLst/>
              <a:ea typeface="Times New Roman" panose="02020603050405020304" pitchFamily="18" charset="0"/>
            </a:endParaRPr>
          </a:p>
          <a:p>
            <a:pPr marL="285750" lvl="0" indent="-285750">
              <a:buFont typeface="Wingdings" panose="05000000000000000000" pitchFamily="2" charset="2"/>
              <a:buChar char="v"/>
            </a:pPr>
            <a:r>
              <a:rPr lang="pl-PL" sz="1500" dirty="0">
                <a:solidFill>
                  <a:srgbClr val="006600"/>
                </a:solidFill>
                <a:effectLst/>
                <a:ea typeface="Calibri" panose="020F0502020204030204" pitchFamily="34" charset="0"/>
              </a:rPr>
              <a:t>Czy Pana/Pani pozycja/sytuacja w firmie zmieniła się? </a:t>
            </a:r>
            <a:endParaRPr lang="pl-PL" sz="1500" dirty="0">
              <a:solidFill>
                <a:srgbClr val="006600"/>
              </a:solidFill>
              <a:effectLst/>
              <a:ea typeface="Times New Roman" panose="02020603050405020304" pitchFamily="18" charset="0"/>
            </a:endParaRPr>
          </a:p>
          <a:p>
            <a:pPr marL="285750" lvl="0" indent="-285750">
              <a:buFont typeface="Wingdings" panose="05000000000000000000" pitchFamily="2" charset="2"/>
              <a:buChar char="v"/>
            </a:pPr>
            <a:r>
              <a:rPr lang="pl-PL" sz="1500" dirty="0">
                <a:solidFill>
                  <a:srgbClr val="006600"/>
                </a:solidFill>
                <a:effectLst/>
                <a:ea typeface="Calibri" panose="020F0502020204030204" pitchFamily="34" charset="0"/>
              </a:rPr>
              <a:t>Jakie cele przyświecały Pani/Panu przy decydowaniu się na udział w działaniach dofinansowanych w ramach KFS? </a:t>
            </a:r>
            <a:endParaRPr lang="pl-PL" sz="1500" dirty="0">
              <a:solidFill>
                <a:srgbClr val="006600"/>
              </a:solidFill>
              <a:effectLst/>
              <a:ea typeface="Times New Roman" panose="02020603050405020304" pitchFamily="18" charset="0"/>
            </a:endParaRPr>
          </a:p>
          <a:p>
            <a:pPr marL="342900" lvl="0" indent="-342900" algn="just">
              <a:buFont typeface="Wingdings" panose="05000000000000000000" pitchFamily="2" charset="2"/>
              <a:buChar char="v"/>
            </a:pPr>
            <a:r>
              <a:rPr lang="pl-PL" sz="1500" dirty="0">
                <a:solidFill>
                  <a:srgbClr val="006600"/>
                </a:solidFill>
                <a:effectLst/>
                <a:ea typeface="Calibri" panose="020F0502020204030204" pitchFamily="34" charset="0"/>
              </a:rPr>
              <a:t>Czy dzięki skorzystaniu z usług czuje się Pan/i pewniej w pracy? </a:t>
            </a:r>
            <a:endParaRPr lang="pl-PL" sz="1500" dirty="0">
              <a:solidFill>
                <a:srgbClr val="006600"/>
              </a:solidFill>
              <a:effectLst/>
              <a:ea typeface="Times New Roman" panose="02020603050405020304" pitchFamily="18" charset="0"/>
            </a:endParaRPr>
          </a:p>
          <a:p>
            <a:pPr marL="342900" lvl="0" indent="-342900" algn="just">
              <a:buFont typeface="Wingdings" panose="05000000000000000000" pitchFamily="2" charset="2"/>
              <a:buChar char="v"/>
            </a:pPr>
            <a:r>
              <a:rPr lang="pl-PL" sz="1500" dirty="0">
                <a:solidFill>
                  <a:srgbClr val="006600"/>
                </a:solidFill>
                <a:effectLst/>
                <a:ea typeface="Calibri" panose="020F0502020204030204" pitchFamily="34" charset="0"/>
              </a:rPr>
              <a:t>Czy w przyszłości Pan/i zamierza z tej formy wsparcia KFS skorzystać w celu poszerzenia swoich kompetencji? </a:t>
            </a:r>
          </a:p>
          <a:p>
            <a:pPr lvl="0" algn="just"/>
            <a:r>
              <a:rPr lang="pl-PL" b="1" dirty="0">
                <a:solidFill>
                  <a:srgbClr val="006600"/>
                </a:solidFill>
                <a:effectLst/>
                <a:ea typeface="Times New Roman" panose="02020603050405020304" pitchFamily="18" charset="0"/>
              </a:rPr>
              <a:t>Ad. 1.</a:t>
            </a:r>
          </a:p>
          <a:p>
            <a:pPr lvl="0" algn="just"/>
            <a:r>
              <a:rPr lang="pl-PL" sz="1500" dirty="0">
                <a:solidFill>
                  <a:srgbClr val="006600"/>
                </a:solidFill>
                <a:effectLst/>
                <a:ea typeface="Times New Roman" panose="02020603050405020304" pitchFamily="18" charset="0"/>
              </a:rPr>
              <a:t>  </a:t>
            </a:r>
            <a:r>
              <a:rPr lang="pl-PL" sz="1550" dirty="0">
                <a:solidFill>
                  <a:srgbClr val="006600"/>
                </a:solidFill>
                <a:effectLst/>
                <a:ea typeface="Times New Roman" panose="02020603050405020304" pitchFamily="18" charset="0"/>
              </a:rPr>
              <a:t>Na pytanie, kto był inicjatorem złożenia przez przedsiębiorstwo wniosku o dofinansowanie z KFS jeden z pracodawców odpowiedział, że otrzymał informację podczas spotkania z dyrektorem PUP i starostą pleszewskim. Pracodawcy informacje o możliwości skorzystania z dofinansowania KFS uzyskiwali przede wszystkim: ze strony internetowej PUP, podczas wizyty w urzędzie pracy i od innego przedsiębiorcy. </a:t>
            </a:r>
            <a:endParaRPr kumimoji="0" lang="pl-PL" sz="1550" b="0"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72668092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5BA8ECD7-0430-5EB8-9D0F-A2CE9FC93551}"/>
              </a:ext>
            </a:extLst>
          </p:cNvPr>
          <p:cNvSpPr txBox="1"/>
          <p:nvPr/>
        </p:nvSpPr>
        <p:spPr>
          <a:xfrm>
            <a:off x="443780" y="492810"/>
            <a:ext cx="8352928" cy="4147289"/>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Natomiast dla wielu inicjatorem złożenia wniosku były przede wszystkim potrzeby wewnętrzne firmy. Jednak dzięki wsparciu KFS ze szkoleń, kursów, studiów podyplomowych w opinii pracodawców mogło skorzystać dużo więcej pracowników. Z kolei wielu szefów mniejszych firm twierdziło, że na szkolenia do tej pory nie było ich stać. W większych firmach wnioski składały działy kadr lub dyrektorzy, w mniejszych właściciele firm.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Z przeprowadzonych wywiadów wynika, że pracodawcy są bardzo zadowoleni z otrzymanego wsparcia z KFS. Jeden z rozmówców podkreślił, że podnoszenie kompetencji cyfrowych wpisało się w realizowany w firmie program wchodzenia   w dokumentację elektroniczną „…</a:t>
            </a:r>
            <a:r>
              <a:rPr kumimoji="0" lang="pl-PL" sz="155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ładnie nam się to skorelowało czasowo, bo poszerzamy nasze spektrum działania w sferze informatyzacji, więc warto było doszkolić ludzi</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Z kolei inny rozmówca podkreślił, że dzięki wsparciu z KFS firma mogła zrealizować kompleksowy program przeszkolenia kadry w zakresie nowoczesnych metod numerycznych, które w każdym z działów - w opinii pracodawcy - pozwolą na uproszczenie i usprawnienie procesu przesyłania informacji pomiędzy tymi działami. Dlatego trafność szkolenia określa bardzo wysoko, ponieważ udało się wyedukować pracowników i wdrożyć system numeryczny w procesie wymiany informacji i zarządzania poszczególnymi działami przedsiębiorstwa. „…</a:t>
            </a:r>
            <a:r>
              <a:rPr kumimoji="0" lang="pl-PL" sz="155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w związku z czym - podkreślił rozmówca - uważam, że w naszym przypadku szkolenie było w 100% zasadne i przyniosło sukces</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a:t>
            </a:r>
            <a:endParaRPr kumimoji="0" lang="pl-PL" sz="1550" b="0"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A62D2E57-1E64-C843-3247-B9E4B96C433C}"/>
              </a:ext>
            </a:extLst>
          </p:cNvPr>
          <p:cNvSpPr txBox="1"/>
          <p:nvPr/>
        </p:nvSpPr>
        <p:spPr>
          <a:xfrm>
            <a:off x="2099964" y="123478"/>
            <a:ext cx="6696744" cy="369332"/>
          </a:xfrm>
          <a:prstGeom prst="rect">
            <a:avLst/>
          </a:prstGeom>
          <a:noFill/>
        </p:spPr>
        <p:style>
          <a:lnRef idx="0">
            <a:scrgbClr r="0" g="0" b="0"/>
          </a:lnRef>
          <a:fillRef idx="1001">
            <a:schemeClr val="lt1"/>
          </a:fillRef>
          <a:effectRef idx="0">
            <a:scrgbClr r="0" g="0" b="0"/>
          </a:effectRef>
          <a:fontRef idx="major"/>
        </p:style>
        <p:txBody>
          <a:bodyPr wrap="square" rtlCol="0">
            <a:spAutoFit/>
          </a:bodyPr>
          <a:lstStyle/>
          <a:p>
            <a:r>
              <a:rPr lang="pl-PL" b="1" dirty="0">
                <a:solidFill>
                  <a:srgbClr val="006600"/>
                </a:solidFill>
              </a:rPr>
              <a:t>Sprawozdanie z indywidualnych wywiadów pogłębionych </a:t>
            </a:r>
          </a:p>
        </p:txBody>
      </p:sp>
    </p:spTree>
    <p:extLst>
      <p:ext uri="{BB962C8B-B14F-4D97-AF65-F5344CB8AC3E}">
        <p14:creationId xmlns:p14="http://schemas.microsoft.com/office/powerpoint/2010/main" val="119526916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6682B93-78A9-0AA5-EC7D-F4F42CF7A860}"/>
              </a:ext>
            </a:extLst>
          </p:cNvPr>
          <p:cNvSpPr txBox="1"/>
          <p:nvPr/>
        </p:nvSpPr>
        <p:spPr>
          <a:xfrm>
            <a:off x="467544" y="555526"/>
            <a:ext cx="8352928" cy="3908762"/>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Kolejny rozmówca prezes średniej firmy wyraził opinię, że nie podobał mu się jeden z priorytetów, który dawał możliwość pozyskania środków na szkolenie, jeżeli firma zatrudnia choćby jednego Ukraińca. W opinii innego pracodawcy „</a:t>
            </a:r>
            <a:r>
              <a:rPr kumimoji="0" lang="pl-PL" sz="155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sztywne priorytety ograniczają nabór</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Na pewno część osób z jego firmy nie mogła skorzystać z tych środków, ponieważ nie pasowała do żadnego priorytetu. Priorytety jego zdaniem nie do końca są trafione. „…</a:t>
            </a:r>
            <a:r>
              <a:rPr kumimoji="0" lang="pl-PL" sz="155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Mam wrażenie, że te priorytety czemuś służą, np. temu, żeby nie każdy mógł z nich skorzystać - uważa pracodawca z branży medycznej - my akurat często wpisujemy się w zawody deficytowe, ponieważ jesteśmy podmiotem medycznym, a często medyczne zawody są zawodami deficytowymi w naszym powiecie, ale też w województwie. Na pewno priorytety jakoś ograniczają i wymagają od nas dużej kreatywności przy złożeniu wniosku</a:t>
            </a: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Natomiast jeżeli chodzi o trafność szkoleń to zdaniem wielu pracodawców są one trafione, ponieważ pracodawcy sami dokonywali wyborów, jakie kompetencje należy pracownikom podnieść. Kolejny rozmówca podkreślił, że w jego zakładzie potrzebne są przede wszystkim szkolenia, które powodują podniesienie na wyższy poziom kompetencji technicznych. Środki otrzymane z KFS w 2021 roku wykorzystał w pierwszej kolejności na szkolenie pracowników bezpośrednio produkcyjnych, w tym szczególnie spawaczy, ślusarzy czy pracowników obróbki mechanicznej. W drugiej kolejności byli przeszkoleni pracownicy inżynieryjno-techniczni oraz z działów ekonomicznych i finansowych. </a:t>
            </a:r>
            <a:endParaRPr kumimoji="0" lang="pl-PL" sz="1550" b="0"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3CB4D441-CF54-800E-DEB0-29D652F78D9D}"/>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386692903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1414" y="501219"/>
            <a:ext cx="8401172" cy="4247317"/>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5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Pracodawca podkreślił, że obejmują szkoleniami również pracowników z kilkudziesięcioletnim stażem pracy np. spawaczy „…</a:t>
            </a:r>
            <a:r>
              <a:rPr kumimoji="0" lang="pl-PL" sz="15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żeby przypomnieć pewne zasady, poduczyć go, żeby lepiej tę pracę wykonywał. Jakość i estetyka położenia spawu jest dla naszych klientów bardzo ważna. Często zdarza się, że klient odbiera urządzenie wzrokiem, dopiero później sprawdza, jak funkcjonuje całe urządzenie</a:t>
            </a: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Kolejny respondent wyraził zadowolenie z trafności wsparcia i podał, że w jego firmie pracownicy zgłaszają sami oczekiwania i potrzeby szkoleniowe, dlatego zawsze są zadowoleni z nabytych kompetencji ze szkolenia.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Rozmówcy podkreślali, że KFS został powołany słusznie, ponieważ stwarza możliwość, aby cały czas podnosić umiejętności pracowników i przez to zwiększyć konkurencyjność przedsiębiorstwa na rynku.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Natomiast jeśli chodzi o firmy szkolące, to pracodawcy sami sobie je wyszukują, gdy potrzebują specyficzne dla firmy szkolenia, lecz na ogół jest tak, że częściej pracodawcy się zgłaszają do instytucji szkolących niż instytucje te zgłaszają się z ofertą szkoleniową do przedsiębiorstwa.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Z kolei przedsiębiorca z branży budowy maszyn i urządzeń zgłosił zapotrzebowanie na przeszkolenie w systemie kształcenia ustawicznego w 2023 roku, tokarzy i frezerów w zakresie poprawy umiejętności manualnych (nie cyfrowe), ponieważ w powiecie pleszewskim szkolnictwo zawodowe nie uczy pracy na podstawowych obrabiarkach. Do tej pory jego firma radziła sobie w ten sposób, że prosili do współpracy emeryta, który pokazywał młodszym pracowniom, jak należy dany element wykonać, ale tych emerytów jest coraz mniej i są coraz starsi, dlatego bardzo trudno ich namówić do takiej dorywczej pracy. </a:t>
            </a:r>
            <a:endParaRPr kumimoji="0" lang="pl-PL" sz="1500" b="0"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123627264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8233" y="443722"/>
            <a:ext cx="8401172" cy="4278094"/>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Z kolei pracodawca z branży medycznej wyraził opinię, że w 2023 roku dla jego firmy priorytetami nadal będą kierunki, które bezpośrednio przekładają się na jakość oferowanych usług medycznych, czyli wszystkie szkolenia w zakresie fizjoterapii, pielęgniarstwa, lekarskie kursy USG i wszystkie kursy rehabilitacyjne. Pracodawca podkreślił, że „…</a:t>
            </a:r>
            <a:r>
              <a:rPr kumimoji="0" lang="pl-PL" sz="16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to są takie zakresy, na które nie stać pracodawcy, nie stać pracownika, a bezpośrednio przekładają się na jakość udzielanych świadczeń. Takie twarde kompetencje, nazywane przez naszych pracowników, finansowane ze środków zewnętrznych na pewno poprawiają jakość udzielanych świadczeń bezpośrednio pacjentom. To są najcenniejsze ze szkoleń. Oczywiście te szkolenia w obszarze administracji zawsze się przydają. Tutaj niezmiennie, jeśli chodzi o kompetencje cyfrowe, to na pewno tak, językowe także coraz częściej są potrzebne, ale dla nas bardzo istotne są szkolenia właśnie w tych obszarach fizjoterapia, rehabilitacja, pielęgniarstwo. Te wszystkie kursy, które poprawiają kompetencje pielęgniarek, opiekunek, lekarzy - tutaj kursy USG, to są bardzo ważne rzeczy. Jak jest możliwość finansowania tego z zewnątrz, to mielibyśmy na pewno wielu chętnych pracowników, którzy chcieliby skorzystać z takiej formy wsparcia…</a:t>
            </a: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dirty="0">
                <a:solidFill>
                  <a:srgbClr val="006600"/>
                </a:solidFill>
                <a:latin typeface="Calibri"/>
                <a:ea typeface="Calibri" panose="020F0502020204030204" pitchFamily="34" charset="0"/>
              </a:rPr>
              <a:t>   </a:t>
            </a: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Z kolei inny pracodawca podał, że w 2023 roku chciałby przeszkolić 3 lakierników proszkowych, spawaczy oraz handlowców sprzedażowych (takie szkolenie handlowców, jakie miał Bank Spółdzielczy w Pleszewie).</a:t>
            </a: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82661" y="104081"/>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268823296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00FE0535-83B7-A9EA-CD5F-7EF5F1030012}"/>
              </a:ext>
            </a:extLst>
          </p:cNvPr>
          <p:cNvSpPr txBox="1"/>
          <p:nvPr/>
        </p:nvSpPr>
        <p:spPr>
          <a:xfrm>
            <a:off x="899592" y="834992"/>
            <a:ext cx="7992888" cy="319036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1. dostępności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czy zasady skorzystania ze wsparcia są jasne i zrozumiałe dla pracownika? czy  jest równo dostępny, a procedury formalne związane z uzyskaniem wsparcia są przejrzyste i atrakcyjne dla pracowników?</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2. trafności</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 czy wsparcie jest adekwatne do mojego stanowiska, odpowiada na określone potrzeby mojego rozwoju? czy skorzystanie z możliwości wsparcia było inicjatywą pracodawcy czy pracownika?</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r>
              <a:rPr kumimoji="0" lang="pl-PL" sz="16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3. przydatności</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 czy zdobyte dzięki wsparciu KFS wiedza i umiejętności beneficjentów są przez nich wykorzystywane w codziennej pracy? czy są możliwe do zastosowania w praktyce obecnie i w przyszłości?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4. skuteczności</a:t>
            </a:r>
            <a:r>
              <a:rPr kumimoji="0" lang="pl-PL" sz="16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 -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czy zdobyte dzięki wsparciu KFS wiedza i umiejętności beneficjentów  wpłynęły realnie na poprawienie ich pozycji w przedsiębiorstwie i dalszy rozwój zawodowy?</a:t>
            </a:r>
          </a:p>
        </p:txBody>
      </p:sp>
      <p:sp>
        <p:nvSpPr>
          <p:cNvPr id="6" name="pole tekstowe 5">
            <a:extLst>
              <a:ext uri="{FF2B5EF4-FFF2-40B4-BE49-F238E27FC236}">
                <a16:creationId xmlns:a16="http://schemas.microsoft.com/office/drawing/2014/main" id="{95E5A177-13AB-1F07-4710-820E2995E08E}"/>
              </a:ext>
            </a:extLst>
          </p:cNvPr>
          <p:cNvSpPr txBox="1"/>
          <p:nvPr/>
        </p:nvSpPr>
        <p:spPr>
          <a:xfrm>
            <a:off x="1907704" y="59133"/>
            <a:ext cx="6336704" cy="71070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Badanie opinii beneficjentów wsparcia (pracowników) na temat efektywności rezultatów wsparcia rozpatrywano pod kątem: </a:t>
            </a:r>
          </a:p>
        </p:txBody>
      </p:sp>
    </p:spTree>
    <p:extLst>
      <p:ext uri="{BB962C8B-B14F-4D97-AF65-F5344CB8AC3E}">
        <p14:creationId xmlns:p14="http://schemas.microsoft.com/office/powerpoint/2010/main" val="134850102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95536" y="452220"/>
            <a:ext cx="8401172" cy="4278094"/>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Należy odnotować, że podnoszenie kompetencji spawalniczych często jest wymieniane przez pracodawców jako kierunek kształcenia ustawicznego w 2023 roku. Natomiast jeden z respondentów w planach szkoleniowych na 2023 roku w dalszym ciągu oczekuje, że w KFS będzie miejsce na podnoszenie kompetencji cyfrowych oraz szkoleń z zakresu wdrażania nowoczesnych metod zarządzania i technik informatycznych.</a:t>
            </a:r>
            <a:endParaRPr kumimoji="0" lang="pl-PL" sz="1600" b="0" i="0" u="none" strike="noStrike" kern="1200" cap="none" spc="0" normalizeH="0" baseline="0" noProof="0" dirty="0">
              <a:ln>
                <a:noFill/>
              </a:ln>
              <a:solidFill>
                <a:srgbClr val="006600"/>
              </a:solidFill>
              <a:effectLst/>
              <a:uLnTx/>
              <a:uFillTx/>
              <a:latin typeface="Arial" panose="020B0604020202020204" pitchFamily="34" charset="0"/>
              <a:ea typeface="Times New Roman" panose="02020603050405020304" pitchFamily="18" charset="0"/>
              <a:cs typeface="+mn-cs"/>
            </a:endParaRPr>
          </a:p>
          <a:p>
            <a:pPr indent="180340" algn="just"/>
            <a:r>
              <a:rPr lang="pl-PL" sz="1600" dirty="0">
                <a:solidFill>
                  <a:srgbClr val="006600"/>
                </a:solidFill>
                <a:effectLst/>
                <a:ea typeface="Calibri" panose="020F0502020204030204" pitchFamily="34" charset="0"/>
              </a:rPr>
              <a:t>Wszyscy rozmówcy bardzo dobrze wyrażali się o współpracy z PUP w Pleszewie.</a:t>
            </a:r>
            <a:r>
              <a:rPr lang="pl-PL" sz="1600" dirty="0">
                <a:solidFill>
                  <a:srgbClr val="006600"/>
                </a:solidFill>
                <a:effectLst/>
                <a:ea typeface="Times New Roman" panose="02020603050405020304" pitchFamily="18" charset="0"/>
              </a:rPr>
              <a:t> „…</a:t>
            </a:r>
            <a:r>
              <a:rPr lang="pl-PL" sz="1600" i="1" dirty="0">
                <a:solidFill>
                  <a:srgbClr val="006600"/>
                </a:solidFill>
                <a:effectLst/>
                <a:ea typeface="Times New Roman" panose="02020603050405020304" pitchFamily="18" charset="0"/>
              </a:rPr>
              <a:t>m</a:t>
            </a:r>
            <a:r>
              <a:rPr lang="pl-PL" sz="1600" i="1" dirty="0">
                <a:solidFill>
                  <a:srgbClr val="006600"/>
                </a:solidFill>
                <a:effectLst/>
                <a:ea typeface="Calibri" panose="020F0502020204030204" pitchFamily="34" charset="0"/>
              </a:rPr>
              <a:t>amy bardzo dobry kontakt z tymi paniami, które się tym zajmują</a:t>
            </a:r>
            <a:r>
              <a:rPr lang="pl-PL" sz="1600" dirty="0">
                <a:solidFill>
                  <a:srgbClr val="006600"/>
                </a:solidFill>
                <a:effectLst/>
                <a:ea typeface="Calibri" panose="020F0502020204030204" pitchFamily="34" charset="0"/>
              </a:rPr>
              <a:t> - deklarowała pani, która w imieniu pracodawcy wnioskowała o wsparcie KFS - </a:t>
            </a:r>
            <a:r>
              <a:rPr lang="pl-PL" sz="1600" i="1" dirty="0">
                <a:solidFill>
                  <a:srgbClr val="006600"/>
                </a:solidFill>
                <a:effectLst/>
                <a:ea typeface="Calibri" panose="020F0502020204030204" pitchFamily="34" charset="0"/>
              </a:rPr>
              <a:t>zarówno mailowy, telefoniczny i osobisty. Nawet jeżeli brakuje jakiegoś dokumentu, to zawsze mamy czas, żeby to uzupełnić. Dlatego tak ochoczo co roku wnioskujemy o środki z KFS…”. </a:t>
            </a:r>
            <a:r>
              <a:rPr lang="pl-PL" sz="1600" dirty="0">
                <a:solidFill>
                  <a:srgbClr val="006600"/>
                </a:solidFill>
                <a:effectLst/>
                <a:ea typeface="Calibri" panose="020F0502020204030204" pitchFamily="34" charset="0"/>
              </a:rPr>
              <a:t>Współpraca z PUP, jak zawsze, jest na wysokim poziomie - uważa przedstawicielka pracodawcy i kontynuuje „…j</a:t>
            </a:r>
            <a:r>
              <a:rPr lang="pl-PL" sz="1600" i="1" dirty="0">
                <a:solidFill>
                  <a:srgbClr val="006600"/>
                </a:solidFill>
                <a:effectLst/>
                <a:ea typeface="Calibri" panose="020F0502020204030204" pitchFamily="34" charset="0"/>
              </a:rPr>
              <a:t>ak najbardziej jesteśmy zadowoleni. Nie mamy żadnych uwag do osób obsługujących realizację projektu, wręcz przeciwnie. Jak były jakieś niespójności we wniosku czy czegoś brakowało, to można było liczyć na pomoc i wsparcie w tym zakresie. Żadnych zgrzytów, żadnych nieprzyjemności, prace pań z PUP bardzo wysoko oceniam…”.</a:t>
            </a:r>
            <a:br>
              <a:rPr lang="pl-PL" sz="1600" i="1" dirty="0">
                <a:solidFill>
                  <a:srgbClr val="006600"/>
                </a:solidFill>
                <a:effectLst/>
                <a:ea typeface="Calibri" panose="020F0502020204030204" pitchFamily="34" charset="0"/>
              </a:rPr>
            </a:b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Kolejny pracodawca o współpracy z PUP</a:t>
            </a:r>
            <a:r>
              <a:rPr kumimoji="0" lang="pl-PL" sz="16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„…oj tutaj to same dobre słowa, bo my współpracujemy z urzędem pracy nie tylko, jeżeli chodzi o szkolenia, może nie w tym okresie teraz, ale wcześniej wielokrotnie kontaktowałem się osobiście z biurem pracy, aby przeprowadzić rekrutację...”.</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endParaRPr lang="pl-PL" sz="1600" i="1" dirty="0">
              <a:solidFill>
                <a:srgbClr val="006600"/>
              </a:solidFill>
              <a:effectLst/>
              <a:ea typeface="Calibri" panose="020F0502020204030204" pitchFamily="34" charset="0"/>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292564476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8233" y="492810"/>
            <a:ext cx="8401172" cy="4524315"/>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Moja firma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deklarował pracodawca z branży metalowej - </a:t>
            </a:r>
            <a:r>
              <a:rPr kumimoji="0" lang="pl-PL" sz="16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ma bardzo dobre stosunki z urzędem pracy. Nie mogę powiedzieć nic negatywnego, bo naprawdę super współpraca. Nie widzę tutaj żadnego pola do poprawy, bo my sobie tutaj naprawdę świetnie współpracujemy…”. Dzięki środkom z KFS w opinii pracodawcy z branży medycznej firma może się nadal rozwijać. Przeszkoleni pracownicy są mądrzejsi w tym, co robią. „…Tak jak w przypadku fizjoterapeutów jest bardzo ważne ciągłe dokształcanie się, tak jak dla całego personelu medycznego. Dzięki środkom KFS możemy na rynku usług medycznych zaproponować nowy zakres tych usług.  Stajemy się na pewno bardziej konkurencyjni dzięki szkoleniom z KFS-u, mamy mądrzejszy personel…”.</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W odpowiedzi na pytanie, czy dzięki wsparciu KFS firma może się rozwijać, jeden z pracodawców odpowiedział, że </a:t>
            </a: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do tej pory musiał organizować własne środki na szkolenie pracowników i nie każdą firmę było stać na dokształcanie pracowników. </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Z kolei pracodawców ze średniej firmy zwrócił uwagę, że </a:t>
            </a:r>
            <a:r>
              <a:rPr kumimoji="0" lang="pl-PL" sz="1600" b="0" i="0" u="none" strike="noStrike" kern="1200" cap="none" spc="0" normalizeH="0" baseline="0" noProof="0" dirty="0" err="1">
                <a:ln>
                  <a:noFill/>
                </a:ln>
                <a:solidFill>
                  <a:srgbClr val="006600"/>
                </a:solidFill>
                <a:effectLst/>
                <a:uLnTx/>
                <a:uFillTx/>
                <a:latin typeface="Calibri"/>
                <a:ea typeface="Calibri" panose="020F0502020204030204" pitchFamily="34" charset="0"/>
                <a:cs typeface="+mn-cs"/>
              </a:rPr>
              <a:t>mikrofirmy</a:t>
            </a:r>
            <a:r>
              <a:rPr kumimoji="0" lang="pl-PL" sz="1600" b="0" i="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przy ubieganiu się o wsparcie musiały zadeklarować mniejszy swój udział własny w finansowaniu szkoleń od firm większych i uznał to działanie za słuszne i sprawiedliwe, ponieważ w ten sposób firmy te zostały zachęcone do aplikowania o środki z KFS, w innym przypadku nie szkoliłyby pracowników przynajmniej z dwóch powodów. Po pierwsze, z braku środków własnych oraz świadomości o potrzebie szkolenia swoich pracowników i jego wpływu na wzrost konkurencyjności na rynku oferowanych usług.</a:t>
            </a:r>
            <a:endPar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a:p>
            <a:pPr marL="0" marR="0" lvl="0" indent="18034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38443434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8233" y="492810"/>
            <a:ext cx="8401172" cy="4278094"/>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Często spotykał się z opinią szefów </a:t>
            </a:r>
            <a:r>
              <a:rPr kumimoji="0" lang="pl-PL" sz="1600" b="0" u="none" strike="noStrike" kern="1200" cap="none" spc="0" normalizeH="0" baseline="0" noProof="0" dirty="0" err="1">
                <a:ln>
                  <a:noFill/>
                </a:ln>
                <a:solidFill>
                  <a:srgbClr val="006600"/>
                </a:solidFill>
                <a:effectLst/>
                <a:uLnTx/>
                <a:uFillTx/>
                <a:latin typeface="Calibri"/>
                <a:ea typeface="Calibri" panose="020F0502020204030204" pitchFamily="34" charset="0"/>
                <a:cs typeface="+mn-cs"/>
              </a:rPr>
              <a:t>mikrofirm</a:t>
            </a:r>
            <a:r>
              <a:rPr kumimoji="0" lang="pl-PL" sz="1600" b="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r>
              <a:rPr kumimoji="0" lang="pl-PL" sz="16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po co nam szkolenie..., nie mam na to pieniędzy</a:t>
            </a:r>
            <a:r>
              <a:rPr kumimoji="0" lang="pl-PL" sz="1600" b="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Natomiast jeżeli firmy te skorzystają ze środków KFS, to „</a:t>
            </a:r>
            <a:r>
              <a:rPr kumimoji="0" lang="pl-PL" sz="1600" b="0" i="1"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bardzo sobie to wsparcie chwalą</a:t>
            </a:r>
            <a:r>
              <a:rPr kumimoji="0" lang="pl-PL" sz="1600" b="0" u="none" strike="noStrike" kern="1200" cap="none" spc="0" normalizeH="0" baseline="0" noProof="0" dirty="0">
                <a:ln>
                  <a:noFill/>
                </a:ln>
                <a:solidFill>
                  <a:srgbClr val="006600"/>
                </a:solidFill>
                <a:effectLst/>
                <a:uLnTx/>
                <a:uFillTx/>
                <a:latin typeface="Calibri"/>
                <a:ea typeface="Calibri" panose="020F0502020204030204" pitchFamily="34" charset="0"/>
                <a:cs typeface="+mn-cs"/>
              </a:rPr>
              <a:t>…”. </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Pracodawcy na pytanie, czy pracownicy, którzy zostali objęci wsparciem z KFS, nadal pracują, odpowiadali twierdząco, „..tak, tak, oczywiście pracują - deklarował jeden z pracodawców - zawsze tak, ponieważ nie zdarzyło się, żeby ktoś skorzystał ze szkolenia i później zrezygnował z pracy…”.</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Ad. 2.</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Wszyscy rozmówcy pozytywnie wyrażali się o idei kształcenia się przez całe życie. Jedna z respondentek pokreśliła, że idea kształcenia przez całe życie jest ideą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jedynie słuszną, dlatego uczę się przez całe życie</a:t>
            </a: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Kolejny rozmówca stwierdził, że cały czas się dokształca. Po zakończeniu kolejnych etapów edukacyjnych: szkoła podstawowa, średnia i politechnika, obecnie uczy się języków obcych.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„…nauczyłem się języka angielskiego - </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deklaruje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teraz startuję na język niemiecki. Wydaje mi się, że jeżeli człowiek się nie będzie dokształcał, to po prostu zatrzyma się na pewnym etapie i nie będzie wydajny. Jeżeli chodzi o szkolenia przez pracodawcę, jak najbardziej pracodawca powinien robić szkolenia w firmie i dawać szansę pracownikom na rozwój, bo każdy pracownik, który się rozwija, to procentuje dla niego i dla pracodawcy, czyli uważam, że jak najbardziej trzeba inwestować w rozwój, swój rozwój i pracowników. Jeżeli chodzi o główne motywy kształcenia, to u mnie to wyglądało tak. </a:t>
            </a:r>
            <a:endPar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18710417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8232" y="492810"/>
            <a:ext cx="8514247" cy="4278094"/>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indent="180340" algn="just"/>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Zaczynałem w naszej firmie od stanowiska magazyniera i powoli, powoli, sukcesywnie przechodziłem różne działy. Oczywiście każdy dział wymagał tego ode mnie, że musiałem się uczyć czegoś nowego. Teraz jestem na stanowisku kierowniczym, ale dalej zamierzam się kształcić po to, żeby dalej awansować</a:t>
            </a: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a:t>
            </a:r>
            <a:r>
              <a:rPr lang="pl-PL" sz="1600" dirty="0">
                <a:solidFill>
                  <a:srgbClr val="006600"/>
                </a:solidFill>
                <a:effectLst/>
                <a:latin typeface="Calibri" panose="020F0502020204030204" pitchFamily="34" charset="0"/>
                <a:ea typeface="Calibri" panose="020F0502020204030204" pitchFamily="34" charset="0"/>
              </a:rPr>
              <a:t> Kolejni dyskutanci zgadzali się z tezą, że kształcenie przez całe życie jest koniecznością, że ma pozytywny wpływ na rozwój osobisty. Podkreślali, że zdobywanie umiejętności praktycznych jest bardzo ważne w pracy. Często za przykład podawano kurs Excela, który zdaniem beneficjentów był bardzo przydatny w bieżącej pracy. Jeden z rozmów zauważył, że „</a:t>
            </a:r>
            <a:r>
              <a:rPr lang="pl-PL" sz="1600" i="1" dirty="0">
                <a:solidFill>
                  <a:srgbClr val="006600"/>
                </a:solidFill>
                <a:effectLst/>
                <a:latin typeface="Calibri" panose="020F0502020204030204" pitchFamily="34" charset="0"/>
                <a:ea typeface="Calibri" panose="020F0502020204030204" pitchFamily="34" charset="0"/>
              </a:rPr>
              <a:t>część zajęć to było takie uzupełnienie wiedzy dotychczasowej, ale część była dla mnie zupełnie czymś nowym i to mi się bardzo przydaje. Każdy był przy swoim komputerze i od razu była część taka praktyczna, więc to jest najlepsze, bo uczymy się przez doświadczenie i dzięki temu tę wiedzę lepiej można zapamiętać. Teraz swoją pracę wykonuję bardziej efektywnie i idzie mi to po prostu szybciej</a:t>
            </a:r>
            <a:r>
              <a:rPr lang="pl-PL" sz="1600" dirty="0">
                <a:solidFill>
                  <a:srgbClr val="006600"/>
                </a:solidFill>
                <a:effectLst/>
                <a:latin typeface="Calibri" panose="020F0502020204030204" pitchFamily="34" charset="0"/>
                <a:ea typeface="Calibri" panose="020F0502020204030204" pitchFamily="34" charset="0"/>
              </a:rPr>
              <a:t>. </a:t>
            </a:r>
            <a:r>
              <a:rPr lang="pl-PL" sz="1600" i="1" dirty="0">
                <a:solidFill>
                  <a:srgbClr val="006600"/>
                </a:solidFill>
                <a:effectLst/>
                <a:latin typeface="Calibri" panose="020F0502020204030204" pitchFamily="34" charset="0"/>
                <a:ea typeface="Calibri" panose="020F0502020204030204" pitchFamily="34" charset="0"/>
              </a:rPr>
              <a:t>Jeżeli chodzi o studia, to też oceniam bardzo pozytywnie. Jeszcze się nie skończyły, więc mam nadzieję, że będzie jeszcze więcej takich praktycznych zajęć, które przydadzą się w zawodzie”. </a:t>
            </a:r>
            <a:r>
              <a:rPr lang="pl-PL" sz="1600" dirty="0">
                <a:solidFill>
                  <a:srgbClr val="006600"/>
                </a:solidFill>
                <a:effectLst/>
                <a:latin typeface="Calibri" panose="020F0502020204030204" pitchFamily="34" charset="0"/>
                <a:ea typeface="Calibri" panose="020F0502020204030204" pitchFamily="34" charset="0"/>
              </a:rPr>
              <a:t>Wielu rozmówców podkreślało, że dzięki szkoleniom, kursom i studiom podyplomowym ich pozycja w firmie jest pewniejsza. Natomiast nie wszyscy ankietowani jako motyw kształcenia ustawicznego podali awans zawodowy. Jedna z respondentek wyraziła opinię, że dla niej motywacją do ciągłego uczenia się jest </a:t>
            </a:r>
            <a:r>
              <a:rPr lang="pl-PL" sz="1600" i="1" dirty="0">
                <a:solidFill>
                  <a:srgbClr val="006600"/>
                </a:solidFill>
                <a:effectLst/>
                <a:latin typeface="Calibri" panose="020F0502020204030204" pitchFamily="34" charset="0"/>
                <a:ea typeface="Calibri" panose="020F0502020204030204" pitchFamily="34" charset="0"/>
              </a:rPr>
              <a:t>„praca”, ponieważ chce ją wykonywać coraz lepiej i „chcę być najlepsza w tym, co robię”. </a:t>
            </a:r>
            <a:endPar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181673138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8233" y="492810"/>
            <a:ext cx="8401172" cy="4031873"/>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Z kolei beneficjentka wsparcia, która podnosiła swoje kompetencje na szkoleniu z księgowości, była zdania, że szkolenie w pełni spełniło jej oczekiwania oraz że szkolenie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„…zwróciło jej uwagę na inny sposób myślenia, ponieważ często rutyna tworzy myśli jednotorowo, a szkolenie pozwoliło spojrzeć na dany problem zupełnie z innej strony, rozszerzyło horyzonty myślenia. Czuję się pewniej. Kurs pomaga mi, żeby podjąć prawidłowe decyzje w mojej pracy - w ten sposób podnoszę kwalifikacje, żeby dobrze podejmować decyzje. W przyszłości, jeżeli będę miała możliwość, to na pewno skorzystam z dofinansowania w celu dalszego podnoszenia swoich kwalifikacji, być może na studiach podyplomowych…”. </a:t>
            </a:r>
          </a:p>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Jeżeli chodzi o formy kształcenia, to jedna z beneficjentek jest zdania, że lepsze efekty, większe zadowolenie od studiów podyplomowych dają kursy. W uzasadnieniu podaje, że są lepiej przygotowane, gwarantują więcej doświadczeń praktycznych. Natomiast studia podyplomowe - jej zdaniem - nie zawsze do końca realizują zakładany cel. Z kolei beneficjentka na kierowniczym stanowisku wyraziła zadowolenie, że w końcu mogła skorzystać z KFS, ponieważ trzy razy ubiegała się o wsparcie i wreszcie jej się udało i studiuje na swoim wymarzonym kierunku. Niestety priorytety ograniczają - jej zdaniem - dostęp do wsparcia z KFS. Natomiast beneficjentka z branży oświatowej jest bardzo zadowolona z trafności i jakości szkoleń, w których uczestniczyła. </a:t>
            </a:r>
            <a:endParaRPr kumimoji="0" lang="pl-PL" sz="15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205623709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1414" y="699542"/>
            <a:ext cx="8401172" cy="2800767"/>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Zdobytą wiedzę i umiejętności wykorzystuje na co dzień w pracy. Jako nauczycielka wiele razy brała udział w takich szkoleniach jak: manager w edukacji, coaching, czyli wspieranie w osiągnięciu celu oraz podnoszenie umiejętności cyfrowych. Z kolei jako pracodawca (manager w edukacji) wyraziła opinię, że przed uruchomieniem wsparcia z KFS nauczyciele korzystali z innych programów, lecz w ograniczonej liczebności. Jeżeli chodzi o plany szkoleniowe na 2023 rok stwierdziła, że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my jesteśmy zainteresowani takimi szkoleniami troszeczkę z pogranicza psychologii i dydaktyki. Komputerowych szkoleń nie potrzebujemy, bo jesteśmy mocno przeszkoleni, tym bardziej że była pandemia i to był akurat taki wymóg, tak że jeśli chodzi o IT, to jesteśmy wystarczająco przeszkoleni. Teraz byśmy potrzebowali takich psychologicznych, np. współpracy z rodzicami, pracy z trudnym uczniem, tutaj w tym kierunki chcielibyśmy iść. Trochę z takich nowoczesnych metod nauczania, ale nie IT, tylko właśnie aktywizujące metody pracy z uczniem </a:t>
            </a:r>
            <a:r>
              <a:rPr kumimoji="0" lang="pl-PL" sz="1600" b="0" i="1" u="none" strike="noStrike" kern="1200" cap="none" spc="0" normalizeH="0" baseline="0" noProof="0" dirty="0" err="1">
                <a:ln>
                  <a:noFill/>
                </a:ln>
                <a:solidFill>
                  <a:srgbClr val="006600"/>
                </a:solidFill>
                <a:effectLst/>
                <a:uLnTx/>
                <a:uFillTx/>
                <a:latin typeface="Calibri"/>
                <a:ea typeface="Times New Roman" panose="02020603050405020304" pitchFamily="18" charset="0"/>
                <a:cs typeface="+mn-cs"/>
              </a:rPr>
              <a:t>itp</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pic>
        <p:nvPicPr>
          <p:cNvPr id="4" name="Grafika 3" descr="Wykres słupkowy z trendem wzrostowym z wypełnieniem pełnym">
            <a:extLst>
              <a:ext uri="{FF2B5EF4-FFF2-40B4-BE49-F238E27FC236}">
                <a16:creationId xmlns:a16="http://schemas.microsoft.com/office/drawing/2014/main" id="{1D1CF99B-F25F-3733-1E1C-1908001CD9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3651870"/>
            <a:ext cx="914400" cy="914400"/>
          </a:xfrm>
          <a:prstGeom prst="rect">
            <a:avLst/>
          </a:prstGeom>
        </p:spPr>
      </p:pic>
    </p:spTree>
    <p:extLst>
      <p:ext uri="{BB962C8B-B14F-4D97-AF65-F5344CB8AC3E}">
        <p14:creationId xmlns:p14="http://schemas.microsoft.com/office/powerpoint/2010/main" val="259412203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DE0D0005-9F22-8A4F-C40D-C432B071A9A6}"/>
              </a:ext>
            </a:extLst>
          </p:cNvPr>
          <p:cNvSpPr txBox="1"/>
          <p:nvPr/>
        </p:nvSpPr>
        <p:spPr>
          <a:xfrm>
            <a:off x="371414" y="699542"/>
            <a:ext cx="8401172" cy="3801041"/>
          </a:xfrm>
          <a:prstGeom prst="rect">
            <a:avLst/>
          </a:prstGeom>
          <a:noFill/>
          <a:ln>
            <a:solidFill>
              <a:srgbClr val="006600"/>
            </a:solidFill>
            <a:prstDash val="lgDashDotDot"/>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180340" algn="just" defTabSz="914400" rtl="0" eaLnBrk="1" fontAlgn="auto" latinLnBrk="0" hangingPunct="1">
              <a:lnSpc>
                <a:spcPct val="100000"/>
              </a:lnSpc>
              <a:spcBef>
                <a:spcPts val="0"/>
              </a:spcBef>
              <a:spcAft>
                <a:spcPts val="0"/>
              </a:spcAft>
              <a:buClrTx/>
              <a:buSzTx/>
              <a:buFontTx/>
              <a:buNone/>
              <a:tabLst/>
              <a:defRPr/>
            </a:pPr>
            <a:r>
              <a:rPr kumimoji="0" lang="pl-PL" sz="2000" b="1"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Podsumowanie</a:t>
            </a:r>
          </a:p>
          <a:p>
            <a:pPr indent="180340" algn="just">
              <a:tabLst>
                <a:tab pos="406400" algn="l"/>
              </a:tabLst>
            </a:pPr>
            <a:r>
              <a:rPr lang="pl-PL" sz="1700" dirty="0">
                <a:solidFill>
                  <a:srgbClr val="006600"/>
                </a:solidFill>
                <a:effectLst/>
                <a:ea typeface="Times New Roman" panose="02020603050405020304" pitchFamily="18" charset="0"/>
              </a:rPr>
              <a:t>Przeprowadzone wywiady z pracodawcami, którzy w 2021 roku skorzystali ze środków Krajowego Funduszu Szkoleniowego, wskazują, że pracodawcy uzyskali szereg korzyści związanych z podniesieniem kwalifikacji pracowników i kadry zarządzającej, podniesieniem efektywności działania firm i konkurencyjności, jak również poszerzania oferty produktowo-usługowej (m.in. wykazanej przez firmy usług medycznych). </a:t>
            </a:r>
          </a:p>
          <a:p>
            <a:pPr indent="180340" algn="just">
              <a:tabLst>
                <a:tab pos="406400" algn="l"/>
              </a:tabLst>
            </a:pPr>
            <a:r>
              <a:rPr lang="pl-PL" sz="1700" dirty="0">
                <a:solidFill>
                  <a:srgbClr val="006600"/>
                </a:solidFill>
                <a:effectLst/>
                <a:ea typeface="Times New Roman" panose="02020603050405020304" pitchFamily="18" charset="0"/>
              </a:rPr>
              <a:t>Pracodawcy wysoko ocenili współpracę z PUP oraz wyrazili gotowość dalszej współpracy </a:t>
            </a:r>
            <a:br>
              <a:rPr lang="pl-PL" sz="1700" dirty="0">
                <a:solidFill>
                  <a:srgbClr val="006600"/>
                </a:solidFill>
                <a:effectLst/>
                <a:ea typeface="Times New Roman" panose="02020603050405020304" pitchFamily="18" charset="0"/>
              </a:rPr>
            </a:br>
            <a:r>
              <a:rPr lang="pl-PL" sz="1700" dirty="0">
                <a:solidFill>
                  <a:srgbClr val="006600"/>
                </a:solidFill>
                <a:effectLst/>
                <a:ea typeface="Times New Roman" panose="02020603050405020304" pitchFamily="18" charset="0"/>
              </a:rPr>
              <a:t>w obszarze skorzystania ze wsparcia KFS w 2023 roku. Należy odnotować, że zarówno pracodawcy, jak i pracownicy wyrazili opinię, że priorytety ograniczają dostępność do KFS i nie zawsze są trafne.</a:t>
            </a:r>
          </a:p>
          <a:p>
            <a:pPr indent="180340" algn="just">
              <a:tabLst>
                <a:tab pos="406400" algn="l"/>
              </a:tabLst>
            </a:pPr>
            <a:r>
              <a:rPr lang="pl-PL" sz="1700" dirty="0">
                <a:solidFill>
                  <a:srgbClr val="006600"/>
                </a:solidFill>
                <a:effectLst/>
                <a:ea typeface="Times New Roman" panose="02020603050405020304" pitchFamily="18" charset="0"/>
              </a:rPr>
              <a:t>Beneficjenci wysoko cenią uzyskaną pomoc w podnoszeniu swoich kwalifikacji i uprawnień zawodowych, jak również możliwość rozwoju osobistego, który uznają za proces trwający przez całe życie, dlatego idea uczenia się przez całe życie jest dla wielu z nich bardzo oczywista. </a:t>
            </a:r>
            <a:endPar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endParaRPr>
          </a:p>
        </p:txBody>
      </p:sp>
      <p:sp>
        <p:nvSpPr>
          <p:cNvPr id="3" name="pole tekstowe 2">
            <a:extLst>
              <a:ext uri="{FF2B5EF4-FFF2-40B4-BE49-F238E27FC236}">
                <a16:creationId xmlns:a16="http://schemas.microsoft.com/office/drawing/2014/main" id="{8325FE16-00C6-E3D2-F546-23FB82432097}"/>
              </a:ext>
            </a:extLst>
          </p:cNvPr>
          <p:cNvSpPr txBox="1"/>
          <p:nvPr/>
        </p:nvSpPr>
        <p:spPr>
          <a:xfrm>
            <a:off x="2099964" y="123478"/>
            <a:ext cx="669674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Sprawozdanie z indywidualnych wywiadów pogłębionych </a:t>
            </a:r>
          </a:p>
        </p:txBody>
      </p:sp>
    </p:spTree>
    <p:extLst>
      <p:ext uri="{BB962C8B-B14F-4D97-AF65-F5344CB8AC3E}">
        <p14:creationId xmlns:p14="http://schemas.microsoft.com/office/powerpoint/2010/main" val="160669651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66F250C-740B-F00A-4358-F05037F28130}"/>
              </a:ext>
            </a:extLst>
          </p:cNvPr>
          <p:cNvSpPr txBox="1"/>
          <p:nvPr/>
        </p:nvSpPr>
        <p:spPr>
          <a:xfrm>
            <a:off x="872716" y="986700"/>
            <a:ext cx="7398568" cy="31700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8000" b="1" i="0" u="none" strike="noStrike" kern="1200" cap="none" spc="0" normalizeH="0" baseline="0" noProof="0" dirty="0">
                <a:ln>
                  <a:noFill/>
                </a:ln>
                <a:solidFill>
                  <a:srgbClr val="006600"/>
                </a:solidFill>
                <a:effectLst/>
                <a:uLnTx/>
                <a:uFillTx/>
                <a:latin typeface="Calibri"/>
                <a:ea typeface="+mn-ea"/>
                <a:cs typeface="+mn-cs"/>
              </a:rPr>
              <a:t>Podsumowanie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6000" b="1" i="0" u="none" strike="noStrike" kern="1200" cap="none" spc="0" normalizeH="0" baseline="0" noProof="0" dirty="0">
                <a:ln>
                  <a:noFill/>
                </a:ln>
                <a:solidFill>
                  <a:srgbClr val="006600"/>
                </a:solidFill>
                <a:effectLst/>
                <a:uLnTx/>
                <a:uFillTx/>
                <a:latin typeface="Calibri"/>
                <a:ea typeface="+mn-ea"/>
                <a:cs typeface="+mn-cs"/>
              </a:rPr>
              <a:t>kluczowe wnioski </a:t>
            </a:r>
            <a:br>
              <a:rPr kumimoji="0" lang="pl-PL" sz="6000" b="1" i="0" u="none" strike="noStrike" kern="1200" cap="none" spc="0" normalizeH="0" baseline="0" noProof="0" dirty="0">
                <a:ln>
                  <a:noFill/>
                </a:ln>
                <a:solidFill>
                  <a:srgbClr val="006600"/>
                </a:solidFill>
                <a:effectLst/>
                <a:uLnTx/>
                <a:uFillTx/>
                <a:latin typeface="Calibri"/>
                <a:ea typeface="+mn-ea"/>
                <a:cs typeface="+mn-cs"/>
              </a:rPr>
            </a:br>
            <a:r>
              <a:rPr kumimoji="0" lang="pl-PL" sz="6000" b="1" i="0" u="none" strike="noStrike" kern="1200" cap="none" spc="0" normalizeH="0" baseline="0" noProof="0" dirty="0">
                <a:ln>
                  <a:noFill/>
                </a:ln>
                <a:solidFill>
                  <a:srgbClr val="006600"/>
                </a:solidFill>
                <a:effectLst/>
                <a:uLnTx/>
                <a:uFillTx/>
                <a:latin typeface="Calibri"/>
                <a:ea typeface="+mn-ea"/>
                <a:cs typeface="+mn-cs"/>
              </a:rPr>
              <a:t>i rekomendacje </a:t>
            </a:r>
            <a:endParaRPr kumimoji="0" lang="pl-PL" sz="1800" b="0" i="0" u="none" strike="noStrike" kern="1200" cap="none" spc="0" normalizeH="0" baseline="0" noProof="0" dirty="0">
              <a:ln>
                <a:noFill/>
              </a:ln>
              <a:solidFill>
                <a:srgbClr val="006600"/>
              </a:solidFill>
              <a:effectLst/>
              <a:uLnTx/>
              <a:uFillTx/>
              <a:latin typeface="Calibri"/>
              <a:ea typeface="+mn-ea"/>
              <a:cs typeface="+mn-cs"/>
            </a:endParaRPr>
          </a:p>
        </p:txBody>
      </p:sp>
      <p:pic>
        <p:nvPicPr>
          <p:cNvPr id="4" name="Grafika 3" descr="Wykres słupkowy z trendem wzrostowym z wypełnieniem pełnym">
            <a:extLst>
              <a:ext uri="{FF2B5EF4-FFF2-40B4-BE49-F238E27FC236}">
                <a16:creationId xmlns:a16="http://schemas.microsoft.com/office/drawing/2014/main" id="{7CB2EC6D-E32A-481B-F44E-333F4C2947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352" y="3651870"/>
            <a:ext cx="914400" cy="914400"/>
          </a:xfrm>
          <a:prstGeom prst="rect">
            <a:avLst/>
          </a:prstGeom>
        </p:spPr>
      </p:pic>
    </p:spTree>
    <p:extLst>
      <p:ext uri="{BB962C8B-B14F-4D97-AF65-F5344CB8AC3E}">
        <p14:creationId xmlns:p14="http://schemas.microsoft.com/office/powerpoint/2010/main" val="274826422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323528" y="462032"/>
            <a:ext cx="8568952" cy="4247317"/>
          </a:xfrm>
          <a:custGeom>
            <a:avLst/>
            <a:gdLst>
              <a:gd name="connsiteX0" fmla="*/ 0 w 8568952"/>
              <a:gd name="connsiteY0" fmla="*/ 0 h 4247317"/>
              <a:gd name="connsiteX1" fmla="*/ 742643 w 8568952"/>
              <a:gd name="connsiteY1" fmla="*/ 0 h 4247317"/>
              <a:gd name="connsiteX2" fmla="*/ 1142527 w 8568952"/>
              <a:gd name="connsiteY2" fmla="*/ 0 h 4247317"/>
              <a:gd name="connsiteX3" fmla="*/ 1885169 w 8568952"/>
              <a:gd name="connsiteY3" fmla="*/ 0 h 4247317"/>
              <a:gd name="connsiteX4" fmla="*/ 2542122 w 8568952"/>
              <a:gd name="connsiteY4" fmla="*/ 0 h 4247317"/>
              <a:gd name="connsiteX5" fmla="*/ 3113386 w 8568952"/>
              <a:gd name="connsiteY5" fmla="*/ 0 h 4247317"/>
              <a:gd name="connsiteX6" fmla="*/ 3427581 w 8568952"/>
              <a:gd name="connsiteY6" fmla="*/ 0 h 4247317"/>
              <a:gd name="connsiteX7" fmla="*/ 3913155 w 8568952"/>
              <a:gd name="connsiteY7" fmla="*/ 0 h 4247317"/>
              <a:gd name="connsiteX8" fmla="*/ 4570108 w 8568952"/>
              <a:gd name="connsiteY8" fmla="*/ 0 h 4247317"/>
              <a:gd name="connsiteX9" fmla="*/ 5227061 w 8568952"/>
              <a:gd name="connsiteY9" fmla="*/ 0 h 4247317"/>
              <a:gd name="connsiteX10" fmla="*/ 5969703 w 8568952"/>
              <a:gd name="connsiteY10" fmla="*/ 0 h 4247317"/>
              <a:gd name="connsiteX11" fmla="*/ 6283898 w 8568952"/>
              <a:gd name="connsiteY11" fmla="*/ 0 h 4247317"/>
              <a:gd name="connsiteX12" fmla="*/ 7026541 w 8568952"/>
              <a:gd name="connsiteY12" fmla="*/ 0 h 4247317"/>
              <a:gd name="connsiteX13" fmla="*/ 7340736 w 8568952"/>
              <a:gd name="connsiteY13" fmla="*/ 0 h 4247317"/>
              <a:gd name="connsiteX14" fmla="*/ 7997689 w 8568952"/>
              <a:gd name="connsiteY14" fmla="*/ 0 h 4247317"/>
              <a:gd name="connsiteX15" fmla="*/ 8568952 w 8568952"/>
              <a:gd name="connsiteY15" fmla="*/ 0 h 4247317"/>
              <a:gd name="connsiteX16" fmla="*/ 8568952 w 8568952"/>
              <a:gd name="connsiteY16" fmla="*/ 445968 h 4247317"/>
              <a:gd name="connsiteX17" fmla="*/ 8568952 w 8568952"/>
              <a:gd name="connsiteY17" fmla="*/ 891937 h 4247317"/>
              <a:gd name="connsiteX18" fmla="*/ 8568952 w 8568952"/>
              <a:gd name="connsiteY18" fmla="*/ 1295432 h 4247317"/>
              <a:gd name="connsiteX19" fmla="*/ 8568952 w 8568952"/>
              <a:gd name="connsiteY19" fmla="*/ 1826346 h 4247317"/>
              <a:gd name="connsiteX20" fmla="*/ 8568952 w 8568952"/>
              <a:gd name="connsiteY20" fmla="*/ 2399734 h 4247317"/>
              <a:gd name="connsiteX21" fmla="*/ 8568952 w 8568952"/>
              <a:gd name="connsiteY21" fmla="*/ 3015595 h 4247317"/>
              <a:gd name="connsiteX22" fmla="*/ 8568952 w 8568952"/>
              <a:gd name="connsiteY22" fmla="*/ 3504037 h 4247317"/>
              <a:gd name="connsiteX23" fmla="*/ 8568952 w 8568952"/>
              <a:gd name="connsiteY23" fmla="*/ 4247317 h 4247317"/>
              <a:gd name="connsiteX24" fmla="*/ 8083378 w 8568952"/>
              <a:gd name="connsiteY24" fmla="*/ 4247317 h 4247317"/>
              <a:gd name="connsiteX25" fmla="*/ 7340736 w 8568952"/>
              <a:gd name="connsiteY25" fmla="*/ 4247317 h 4247317"/>
              <a:gd name="connsiteX26" fmla="*/ 7026541 w 8568952"/>
              <a:gd name="connsiteY26" fmla="*/ 4247317 h 4247317"/>
              <a:gd name="connsiteX27" fmla="*/ 6283898 w 8568952"/>
              <a:gd name="connsiteY27" fmla="*/ 4247317 h 4247317"/>
              <a:gd name="connsiteX28" fmla="*/ 5712635 w 8568952"/>
              <a:gd name="connsiteY28" fmla="*/ 4247317 h 4247317"/>
              <a:gd name="connsiteX29" fmla="*/ 5398440 w 8568952"/>
              <a:gd name="connsiteY29" fmla="*/ 4247317 h 4247317"/>
              <a:gd name="connsiteX30" fmla="*/ 4827176 w 8568952"/>
              <a:gd name="connsiteY30" fmla="*/ 4247317 h 4247317"/>
              <a:gd name="connsiteX31" fmla="*/ 4084534 w 8568952"/>
              <a:gd name="connsiteY31" fmla="*/ 4247317 h 4247317"/>
              <a:gd name="connsiteX32" fmla="*/ 3341891 w 8568952"/>
              <a:gd name="connsiteY32" fmla="*/ 4247317 h 4247317"/>
              <a:gd name="connsiteX33" fmla="*/ 3027696 w 8568952"/>
              <a:gd name="connsiteY33" fmla="*/ 4247317 h 4247317"/>
              <a:gd name="connsiteX34" fmla="*/ 2542122 w 8568952"/>
              <a:gd name="connsiteY34" fmla="*/ 4247317 h 4247317"/>
              <a:gd name="connsiteX35" fmla="*/ 2142238 w 8568952"/>
              <a:gd name="connsiteY35" fmla="*/ 4247317 h 4247317"/>
              <a:gd name="connsiteX36" fmla="*/ 1742354 w 8568952"/>
              <a:gd name="connsiteY36" fmla="*/ 4247317 h 4247317"/>
              <a:gd name="connsiteX37" fmla="*/ 1085401 w 8568952"/>
              <a:gd name="connsiteY37" fmla="*/ 4247317 h 4247317"/>
              <a:gd name="connsiteX38" fmla="*/ 0 w 8568952"/>
              <a:gd name="connsiteY38" fmla="*/ 4247317 h 4247317"/>
              <a:gd name="connsiteX39" fmla="*/ 0 w 8568952"/>
              <a:gd name="connsiteY39" fmla="*/ 3716402 h 4247317"/>
              <a:gd name="connsiteX40" fmla="*/ 0 w 8568952"/>
              <a:gd name="connsiteY40" fmla="*/ 3312907 h 4247317"/>
              <a:gd name="connsiteX41" fmla="*/ 0 w 8568952"/>
              <a:gd name="connsiteY41" fmla="*/ 2866939 h 4247317"/>
              <a:gd name="connsiteX42" fmla="*/ 0 w 8568952"/>
              <a:gd name="connsiteY42" fmla="*/ 2420971 h 4247317"/>
              <a:gd name="connsiteX43" fmla="*/ 0 w 8568952"/>
              <a:gd name="connsiteY43" fmla="*/ 1932529 h 4247317"/>
              <a:gd name="connsiteX44" fmla="*/ 0 w 8568952"/>
              <a:gd name="connsiteY44" fmla="*/ 1401615 h 4247317"/>
              <a:gd name="connsiteX45" fmla="*/ 0 w 8568952"/>
              <a:gd name="connsiteY45" fmla="*/ 913173 h 4247317"/>
              <a:gd name="connsiteX46" fmla="*/ 0 w 8568952"/>
              <a:gd name="connsiteY46" fmla="*/ 0 h 42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68952" h="4247317" extrusionOk="0">
                <a:moveTo>
                  <a:pt x="0" y="0"/>
                </a:moveTo>
                <a:cubicBezTo>
                  <a:pt x="341671" y="-7324"/>
                  <a:pt x="580497" y="52831"/>
                  <a:pt x="742643" y="0"/>
                </a:cubicBezTo>
                <a:cubicBezTo>
                  <a:pt x="904789" y="-52831"/>
                  <a:pt x="1026410" y="22335"/>
                  <a:pt x="1142527" y="0"/>
                </a:cubicBezTo>
                <a:cubicBezTo>
                  <a:pt x="1258644" y="-22335"/>
                  <a:pt x="1676062" y="85171"/>
                  <a:pt x="1885169" y="0"/>
                </a:cubicBezTo>
                <a:cubicBezTo>
                  <a:pt x="2094276" y="-85171"/>
                  <a:pt x="2324225" y="40213"/>
                  <a:pt x="2542122" y="0"/>
                </a:cubicBezTo>
                <a:cubicBezTo>
                  <a:pt x="2760019" y="-40213"/>
                  <a:pt x="2875922" y="567"/>
                  <a:pt x="3113386" y="0"/>
                </a:cubicBezTo>
                <a:cubicBezTo>
                  <a:pt x="3350850" y="-567"/>
                  <a:pt x="3310029" y="27349"/>
                  <a:pt x="3427581" y="0"/>
                </a:cubicBezTo>
                <a:cubicBezTo>
                  <a:pt x="3545133" y="-27349"/>
                  <a:pt x="3762290" y="40577"/>
                  <a:pt x="3913155" y="0"/>
                </a:cubicBezTo>
                <a:cubicBezTo>
                  <a:pt x="4064020" y="-40577"/>
                  <a:pt x="4437654" y="38597"/>
                  <a:pt x="4570108" y="0"/>
                </a:cubicBezTo>
                <a:cubicBezTo>
                  <a:pt x="4702562" y="-38597"/>
                  <a:pt x="4917666" y="52152"/>
                  <a:pt x="5227061" y="0"/>
                </a:cubicBezTo>
                <a:cubicBezTo>
                  <a:pt x="5536456" y="-52152"/>
                  <a:pt x="5609104" y="79928"/>
                  <a:pt x="5969703" y="0"/>
                </a:cubicBezTo>
                <a:cubicBezTo>
                  <a:pt x="6330302" y="-79928"/>
                  <a:pt x="6127084" y="21910"/>
                  <a:pt x="6283898" y="0"/>
                </a:cubicBezTo>
                <a:cubicBezTo>
                  <a:pt x="6440713" y="-21910"/>
                  <a:pt x="6770708" y="84700"/>
                  <a:pt x="7026541" y="0"/>
                </a:cubicBezTo>
                <a:cubicBezTo>
                  <a:pt x="7282374" y="-84700"/>
                  <a:pt x="7213986" y="6664"/>
                  <a:pt x="7340736" y="0"/>
                </a:cubicBezTo>
                <a:cubicBezTo>
                  <a:pt x="7467487" y="-6664"/>
                  <a:pt x="7735554" y="27509"/>
                  <a:pt x="7997689" y="0"/>
                </a:cubicBezTo>
                <a:cubicBezTo>
                  <a:pt x="8259824" y="-27509"/>
                  <a:pt x="8318200" y="50419"/>
                  <a:pt x="8568952" y="0"/>
                </a:cubicBezTo>
                <a:cubicBezTo>
                  <a:pt x="8573097" y="128313"/>
                  <a:pt x="8568321" y="294574"/>
                  <a:pt x="8568952" y="445968"/>
                </a:cubicBezTo>
                <a:cubicBezTo>
                  <a:pt x="8569583" y="597362"/>
                  <a:pt x="8550466" y="751403"/>
                  <a:pt x="8568952" y="891937"/>
                </a:cubicBezTo>
                <a:cubicBezTo>
                  <a:pt x="8587438" y="1032471"/>
                  <a:pt x="8564528" y="1212125"/>
                  <a:pt x="8568952" y="1295432"/>
                </a:cubicBezTo>
                <a:cubicBezTo>
                  <a:pt x="8573376" y="1378739"/>
                  <a:pt x="8561686" y="1645462"/>
                  <a:pt x="8568952" y="1826346"/>
                </a:cubicBezTo>
                <a:cubicBezTo>
                  <a:pt x="8576218" y="2007230"/>
                  <a:pt x="8548089" y="2189625"/>
                  <a:pt x="8568952" y="2399734"/>
                </a:cubicBezTo>
                <a:cubicBezTo>
                  <a:pt x="8589815" y="2609843"/>
                  <a:pt x="8529115" y="2745202"/>
                  <a:pt x="8568952" y="3015595"/>
                </a:cubicBezTo>
                <a:cubicBezTo>
                  <a:pt x="8608789" y="3285988"/>
                  <a:pt x="8523362" y="3297731"/>
                  <a:pt x="8568952" y="3504037"/>
                </a:cubicBezTo>
                <a:cubicBezTo>
                  <a:pt x="8614542" y="3710343"/>
                  <a:pt x="8511281" y="3912315"/>
                  <a:pt x="8568952" y="4247317"/>
                </a:cubicBezTo>
                <a:cubicBezTo>
                  <a:pt x="8441407" y="4277742"/>
                  <a:pt x="8245229" y="4225182"/>
                  <a:pt x="8083378" y="4247317"/>
                </a:cubicBezTo>
                <a:cubicBezTo>
                  <a:pt x="7921527" y="4269452"/>
                  <a:pt x="7639940" y="4203731"/>
                  <a:pt x="7340736" y="4247317"/>
                </a:cubicBezTo>
                <a:cubicBezTo>
                  <a:pt x="7041532" y="4290903"/>
                  <a:pt x="7136486" y="4245499"/>
                  <a:pt x="7026541" y="4247317"/>
                </a:cubicBezTo>
                <a:cubicBezTo>
                  <a:pt x="6916597" y="4249135"/>
                  <a:pt x="6511187" y="4225129"/>
                  <a:pt x="6283898" y="4247317"/>
                </a:cubicBezTo>
                <a:cubicBezTo>
                  <a:pt x="6056609" y="4269505"/>
                  <a:pt x="5887004" y="4182082"/>
                  <a:pt x="5712635" y="4247317"/>
                </a:cubicBezTo>
                <a:cubicBezTo>
                  <a:pt x="5538266" y="4312552"/>
                  <a:pt x="5555244" y="4212203"/>
                  <a:pt x="5398440" y="4247317"/>
                </a:cubicBezTo>
                <a:cubicBezTo>
                  <a:pt x="5241637" y="4282431"/>
                  <a:pt x="5096830" y="4215643"/>
                  <a:pt x="4827176" y="4247317"/>
                </a:cubicBezTo>
                <a:cubicBezTo>
                  <a:pt x="4557522" y="4278991"/>
                  <a:pt x="4310582" y="4206152"/>
                  <a:pt x="4084534" y="4247317"/>
                </a:cubicBezTo>
                <a:cubicBezTo>
                  <a:pt x="3858486" y="4288482"/>
                  <a:pt x="3700420" y="4204414"/>
                  <a:pt x="3341891" y="4247317"/>
                </a:cubicBezTo>
                <a:cubicBezTo>
                  <a:pt x="2983362" y="4290220"/>
                  <a:pt x="3178989" y="4245552"/>
                  <a:pt x="3027696" y="4247317"/>
                </a:cubicBezTo>
                <a:cubicBezTo>
                  <a:pt x="2876403" y="4249082"/>
                  <a:pt x="2695179" y="4189987"/>
                  <a:pt x="2542122" y="4247317"/>
                </a:cubicBezTo>
                <a:cubicBezTo>
                  <a:pt x="2389065" y="4304647"/>
                  <a:pt x="2293552" y="4245193"/>
                  <a:pt x="2142238" y="4247317"/>
                </a:cubicBezTo>
                <a:cubicBezTo>
                  <a:pt x="1990924" y="4249441"/>
                  <a:pt x="1876181" y="4207471"/>
                  <a:pt x="1742354" y="4247317"/>
                </a:cubicBezTo>
                <a:cubicBezTo>
                  <a:pt x="1608527" y="4287163"/>
                  <a:pt x="1363345" y="4204950"/>
                  <a:pt x="1085401" y="4247317"/>
                </a:cubicBezTo>
                <a:cubicBezTo>
                  <a:pt x="807457" y="4289684"/>
                  <a:pt x="232187" y="4186922"/>
                  <a:pt x="0" y="4247317"/>
                </a:cubicBezTo>
                <a:cubicBezTo>
                  <a:pt x="-63158" y="3994503"/>
                  <a:pt x="33996" y="3908614"/>
                  <a:pt x="0" y="3716402"/>
                </a:cubicBezTo>
                <a:cubicBezTo>
                  <a:pt x="-33996" y="3524190"/>
                  <a:pt x="1655" y="3442995"/>
                  <a:pt x="0" y="3312907"/>
                </a:cubicBezTo>
                <a:cubicBezTo>
                  <a:pt x="-1655" y="3182819"/>
                  <a:pt x="37691" y="3006724"/>
                  <a:pt x="0" y="2866939"/>
                </a:cubicBezTo>
                <a:cubicBezTo>
                  <a:pt x="-37691" y="2727154"/>
                  <a:pt x="50021" y="2552306"/>
                  <a:pt x="0" y="2420971"/>
                </a:cubicBezTo>
                <a:cubicBezTo>
                  <a:pt x="-50021" y="2289636"/>
                  <a:pt x="10721" y="2044616"/>
                  <a:pt x="0" y="1932529"/>
                </a:cubicBezTo>
                <a:cubicBezTo>
                  <a:pt x="-10721" y="1820442"/>
                  <a:pt x="31639" y="1620147"/>
                  <a:pt x="0" y="1401615"/>
                </a:cubicBezTo>
                <a:cubicBezTo>
                  <a:pt x="-31639" y="1183083"/>
                  <a:pt x="1713" y="1057928"/>
                  <a:pt x="0" y="913173"/>
                </a:cubicBezTo>
                <a:cubicBezTo>
                  <a:pt x="-1713" y="768418"/>
                  <a:pt x="79275" y="310371"/>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Powiatowy Urząd Pracy w Pleszewie w 2021 roku pozyskał z KFS 1 715 238 zł, z czego prawie pięć ósmych 61,8% (1 016 538zł) pochodziło z limitu rezerwowego (Rada Rynku Pracy) oraz 38,2% z limitu (priorytetu) podstawowego (</a:t>
            </a:r>
            <a:r>
              <a:rPr lang="pl-PL" sz="1350" dirty="0" err="1">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MRPiPS</a:t>
            </a: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Należy odnotować, że zwiększenie limitu rezerwowego jest możliwe po wyczerpaniu przyznanych w danym roku środków z KFS przez PUP oraz jest wynikiem inicjatywy danego PUP i wielkości niewykorzystanych środków będących w dyspozycji WUP.</a:t>
            </a:r>
          </a:p>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Tylko 16 (9,2%) wnioskodawców z 173 składanych wniosków o pozyskanie wsparcia z KFS nie otrzymało funduszy ze względu na rezygnację wnioskodawcy, który nie spełniał art. 3 Kodeksu pracy, ponieważ nie zatrudniał pracowników.</a:t>
            </a:r>
          </a:p>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Cała kwota z Krajowego Funduszu Szkoleniowego będąca do dyspozycji Powiatowego Urzędu Pracy w Pleszewie w 2021 roku została wydatkowana i pomimo znacznego zwiększenia limitu rezerwowego pozyskane kwoty były zbyt małe do potrzeb szkoleniowych pracodawców powiatu pleszewskiego.  </a:t>
            </a:r>
          </a:p>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2019 roku różnica limitu rezerwowego do podstawowego wyniosła 7,8 punktów procentowych, w 2020 roku osiągnęła poziom 16,6 punktów procentowych, natomiast w 2021 roku osiągnęła pułap 23,6 punktów procentowych, co jest wynikiem sprawności organizacyjnej PUP w Pleszewie w zakresie wydatkowania i pozyskiwania nowych środków z KFS.</a:t>
            </a:r>
          </a:p>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Prawie połowa (47,7%) środków z limitu podstawowego została wykorzystana na wsparcie zawodów deficytowych, co stanowi 51,7% wszystkich pracodawców oraz 34,2% uczestników, którzy korzystali z tego limitu. </a:t>
            </a:r>
          </a:p>
          <a:p>
            <a:pPr marL="177800" lvl="0" indent="-177800" algn="just">
              <a:buFont typeface="+mj-lt"/>
              <a:buAutoNum type="arabicPeriod"/>
            </a:pPr>
            <a:r>
              <a:rPr lang="pl-PL" sz="135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2021 roku wsparcie uzyskało 837 osób, w tym przeprowadzono 402 kursy, studia podyplomowe i egzaminy w obszarze specjalistycznej wiedzy związanej z wykonywanym zawodem oraz 250 z obsługi specjalistycznego oprogramowania (programów, systemów), jak również 112 kursów, studiów podyplomowych i egzaminów z obsługi specjalistycznego sprzętu (urządzeń, maszyn) związanego z wykonywanym zawodem.</a:t>
            </a: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algn="ct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Kluczowe wnioski - </a:t>
            </a:r>
            <a:r>
              <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a:t>
            </a: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ażniejsze informacje uzyskane od PUP o realizacji KFS w 2021 roku </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52418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287524" y="462032"/>
            <a:ext cx="8568952" cy="4308872"/>
          </a:xfrm>
          <a:custGeom>
            <a:avLst/>
            <a:gdLst>
              <a:gd name="connsiteX0" fmla="*/ 0 w 8568952"/>
              <a:gd name="connsiteY0" fmla="*/ 0 h 4308872"/>
              <a:gd name="connsiteX1" fmla="*/ 742643 w 8568952"/>
              <a:gd name="connsiteY1" fmla="*/ 0 h 4308872"/>
              <a:gd name="connsiteX2" fmla="*/ 1142527 w 8568952"/>
              <a:gd name="connsiteY2" fmla="*/ 0 h 4308872"/>
              <a:gd name="connsiteX3" fmla="*/ 1885169 w 8568952"/>
              <a:gd name="connsiteY3" fmla="*/ 0 h 4308872"/>
              <a:gd name="connsiteX4" fmla="*/ 2542122 w 8568952"/>
              <a:gd name="connsiteY4" fmla="*/ 0 h 4308872"/>
              <a:gd name="connsiteX5" fmla="*/ 3113386 w 8568952"/>
              <a:gd name="connsiteY5" fmla="*/ 0 h 4308872"/>
              <a:gd name="connsiteX6" fmla="*/ 3427581 w 8568952"/>
              <a:gd name="connsiteY6" fmla="*/ 0 h 4308872"/>
              <a:gd name="connsiteX7" fmla="*/ 3913155 w 8568952"/>
              <a:gd name="connsiteY7" fmla="*/ 0 h 4308872"/>
              <a:gd name="connsiteX8" fmla="*/ 4570108 w 8568952"/>
              <a:gd name="connsiteY8" fmla="*/ 0 h 4308872"/>
              <a:gd name="connsiteX9" fmla="*/ 5227061 w 8568952"/>
              <a:gd name="connsiteY9" fmla="*/ 0 h 4308872"/>
              <a:gd name="connsiteX10" fmla="*/ 5969703 w 8568952"/>
              <a:gd name="connsiteY10" fmla="*/ 0 h 4308872"/>
              <a:gd name="connsiteX11" fmla="*/ 6283898 w 8568952"/>
              <a:gd name="connsiteY11" fmla="*/ 0 h 4308872"/>
              <a:gd name="connsiteX12" fmla="*/ 7026541 w 8568952"/>
              <a:gd name="connsiteY12" fmla="*/ 0 h 4308872"/>
              <a:gd name="connsiteX13" fmla="*/ 7340736 w 8568952"/>
              <a:gd name="connsiteY13" fmla="*/ 0 h 4308872"/>
              <a:gd name="connsiteX14" fmla="*/ 7997689 w 8568952"/>
              <a:gd name="connsiteY14" fmla="*/ 0 h 4308872"/>
              <a:gd name="connsiteX15" fmla="*/ 8568952 w 8568952"/>
              <a:gd name="connsiteY15" fmla="*/ 0 h 4308872"/>
              <a:gd name="connsiteX16" fmla="*/ 8568952 w 8568952"/>
              <a:gd name="connsiteY16" fmla="*/ 452432 h 4308872"/>
              <a:gd name="connsiteX17" fmla="*/ 8568952 w 8568952"/>
              <a:gd name="connsiteY17" fmla="*/ 904863 h 4308872"/>
              <a:gd name="connsiteX18" fmla="*/ 8568952 w 8568952"/>
              <a:gd name="connsiteY18" fmla="*/ 1314206 h 4308872"/>
              <a:gd name="connsiteX19" fmla="*/ 8568952 w 8568952"/>
              <a:gd name="connsiteY19" fmla="*/ 1852815 h 4308872"/>
              <a:gd name="connsiteX20" fmla="*/ 8568952 w 8568952"/>
              <a:gd name="connsiteY20" fmla="*/ 2434513 h 4308872"/>
              <a:gd name="connsiteX21" fmla="*/ 8568952 w 8568952"/>
              <a:gd name="connsiteY21" fmla="*/ 3059299 h 4308872"/>
              <a:gd name="connsiteX22" fmla="*/ 8568952 w 8568952"/>
              <a:gd name="connsiteY22" fmla="*/ 3554819 h 4308872"/>
              <a:gd name="connsiteX23" fmla="*/ 8568952 w 8568952"/>
              <a:gd name="connsiteY23" fmla="*/ 4308872 h 4308872"/>
              <a:gd name="connsiteX24" fmla="*/ 8083378 w 8568952"/>
              <a:gd name="connsiteY24" fmla="*/ 4308872 h 4308872"/>
              <a:gd name="connsiteX25" fmla="*/ 7340736 w 8568952"/>
              <a:gd name="connsiteY25" fmla="*/ 4308872 h 4308872"/>
              <a:gd name="connsiteX26" fmla="*/ 7026541 w 8568952"/>
              <a:gd name="connsiteY26" fmla="*/ 4308872 h 4308872"/>
              <a:gd name="connsiteX27" fmla="*/ 6283898 w 8568952"/>
              <a:gd name="connsiteY27" fmla="*/ 4308872 h 4308872"/>
              <a:gd name="connsiteX28" fmla="*/ 5712635 w 8568952"/>
              <a:gd name="connsiteY28" fmla="*/ 4308872 h 4308872"/>
              <a:gd name="connsiteX29" fmla="*/ 5398440 w 8568952"/>
              <a:gd name="connsiteY29" fmla="*/ 4308872 h 4308872"/>
              <a:gd name="connsiteX30" fmla="*/ 4827176 w 8568952"/>
              <a:gd name="connsiteY30" fmla="*/ 4308872 h 4308872"/>
              <a:gd name="connsiteX31" fmla="*/ 4084534 w 8568952"/>
              <a:gd name="connsiteY31" fmla="*/ 4308872 h 4308872"/>
              <a:gd name="connsiteX32" fmla="*/ 3341891 w 8568952"/>
              <a:gd name="connsiteY32" fmla="*/ 4308872 h 4308872"/>
              <a:gd name="connsiteX33" fmla="*/ 3027696 w 8568952"/>
              <a:gd name="connsiteY33" fmla="*/ 4308872 h 4308872"/>
              <a:gd name="connsiteX34" fmla="*/ 2542122 w 8568952"/>
              <a:gd name="connsiteY34" fmla="*/ 4308872 h 4308872"/>
              <a:gd name="connsiteX35" fmla="*/ 2142238 w 8568952"/>
              <a:gd name="connsiteY35" fmla="*/ 4308872 h 4308872"/>
              <a:gd name="connsiteX36" fmla="*/ 1742354 w 8568952"/>
              <a:gd name="connsiteY36" fmla="*/ 4308872 h 4308872"/>
              <a:gd name="connsiteX37" fmla="*/ 1085401 w 8568952"/>
              <a:gd name="connsiteY37" fmla="*/ 4308872 h 4308872"/>
              <a:gd name="connsiteX38" fmla="*/ 0 w 8568952"/>
              <a:gd name="connsiteY38" fmla="*/ 4308872 h 4308872"/>
              <a:gd name="connsiteX39" fmla="*/ 0 w 8568952"/>
              <a:gd name="connsiteY39" fmla="*/ 3770263 h 4308872"/>
              <a:gd name="connsiteX40" fmla="*/ 0 w 8568952"/>
              <a:gd name="connsiteY40" fmla="*/ 3360920 h 4308872"/>
              <a:gd name="connsiteX41" fmla="*/ 0 w 8568952"/>
              <a:gd name="connsiteY41" fmla="*/ 2908489 h 4308872"/>
              <a:gd name="connsiteX42" fmla="*/ 0 w 8568952"/>
              <a:gd name="connsiteY42" fmla="*/ 2456057 h 4308872"/>
              <a:gd name="connsiteX43" fmla="*/ 0 w 8568952"/>
              <a:gd name="connsiteY43" fmla="*/ 1960537 h 4308872"/>
              <a:gd name="connsiteX44" fmla="*/ 0 w 8568952"/>
              <a:gd name="connsiteY44" fmla="*/ 1421928 h 4308872"/>
              <a:gd name="connsiteX45" fmla="*/ 0 w 8568952"/>
              <a:gd name="connsiteY45" fmla="*/ 926407 h 4308872"/>
              <a:gd name="connsiteX46" fmla="*/ 0 w 8568952"/>
              <a:gd name="connsiteY46"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568952" h="4308872" extrusionOk="0">
                <a:moveTo>
                  <a:pt x="0" y="0"/>
                </a:moveTo>
                <a:cubicBezTo>
                  <a:pt x="341671" y="-7324"/>
                  <a:pt x="580497" y="52831"/>
                  <a:pt x="742643" y="0"/>
                </a:cubicBezTo>
                <a:cubicBezTo>
                  <a:pt x="904789" y="-52831"/>
                  <a:pt x="1026410" y="22335"/>
                  <a:pt x="1142527" y="0"/>
                </a:cubicBezTo>
                <a:cubicBezTo>
                  <a:pt x="1258644" y="-22335"/>
                  <a:pt x="1676062" y="85171"/>
                  <a:pt x="1885169" y="0"/>
                </a:cubicBezTo>
                <a:cubicBezTo>
                  <a:pt x="2094276" y="-85171"/>
                  <a:pt x="2324225" y="40213"/>
                  <a:pt x="2542122" y="0"/>
                </a:cubicBezTo>
                <a:cubicBezTo>
                  <a:pt x="2760019" y="-40213"/>
                  <a:pt x="2875922" y="567"/>
                  <a:pt x="3113386" y="0"/>
                </a:cubicBezTo>
                <a:cubicBezTo>
                  <a:pt x="3350850" y="-567"/>
                  <a:pt x="3310029" y="27349"/>
                  <a:pt x="3427581" y="0"/>
                </a:cubicBezTo>
                <a:cubicBezTo>
                  <a:pt x="3545133" y="-27349"/>
                  <a:pt x="3762290" y="40577"/>
                  <a:pt x="3913155" y="0"/>
                </a:cubicBezTo>
                <a:cubicBezTo>
                  <a:pt x="4064020" y="-40577"/>
                  <a:pt x="4437654" y="38597"/>
                  <a:pt x="4570108" y="0"/>
                </a:cubicBezTo>
                <a:cubicBezTo>
                  <a:pt x="4702562" y="-38597"/>
                  <a:pt x="4917666" y="52152"/>
                  <a:pt x="5227061" y="0"/>
                </a:cubicBezTo>
                <a:cubicBezTo>
                  <a:pt x="5536456" y="-52152"/>
                  <a:pt x="5609104" y="79928"/>
                  <a:pt x="5969703" y="0"/>
                </a:cubicBezTo>
                <a:cubicBezTo>
                  <a:pt x="6330302" y="-79928"/>
                  <a:pt x="6127084" y="21910"/>
                  <a:pt x="6283898" y="0"/>
                </a:cubicBezTo>
                <a:cubicBezTo>
                  <a:pt x="6440713" y="-21910"/>
                  <a:pt x="6770708" y="84700"/>
                  <a:pt x="7026541" y="0"/>
                </a:cubicBezTo>
                <a:cubicBezTo>
                  <a:pt x="7282374" y="-84700"/>
                  <a:pt x="7213986" y="6664"/>
                  <a:pt x="7340736" y="0"/>
                </a:cubicBezTo>
                <a:cubicBezTo>
                  <a:pt x="7467487" y="-6664"/>
                  <a:pt x="7735554" y="27509"/>
                  <a:pt x="7997689" y="0"/>
                </a:cubicBezTo>
                <a:cubicBezTo>
                  <a:pt x="8259824" y="-27509"/>
                  <a:pt x="8318200" y="50419"/>
                  <a:pt x="8568952" y="0"/>
                </a:cubicBezTo>
                <a:cubicBezTo>
                  <a:pt x="8615217" y="184248"/>
                  <a:pt x="8552013" y="340675"/>
                  <a:pt x="8568952" y="452432"/>
                </a:cubicBezTo>
                <a:cubicBezTo>
                  <a:pt x="8585891" y="564189"/>
                  <a:pt x="8547911" y="698950"/>
                  <a:pt x="8568952" y="904863"/>
                </a:cubicBezTo>
                <a:cubicBezTo>
                  <a:pt x="8589993" y="1110776"/>
                  <a:pt x="8524609" y="1123621"/>
                  <a:pt x="8568952" y="1314206"/>
                </a:cubicBezTo>
                <a:cubicBezTo>
                  <a:pt x="8613295" y="1504791"/>
                  <a:pt x="8567954" y="1698752"/>
                  <a:pt x="8568952" y="1852815"/>
                </a:cubicBezTo>
                <a:cubicBezTo>
                  <a:pt x="8569950" y="2006878"/>
                  <a:pt x="8522322" y="2155562"/>
                  <a:pt x="8568952" y="2434513"/>
                </a:cubicBezTo>
                <a:cubicBezTo>
                  <a:pt x="8615582" y="2713464"/>
                  <a:pt x="8540407" y="2898267"/>
                  <a:pt x="8568952" y="3059299"/>
                </a:cubicBezTo>
                <a:cubicBezTo>
                  <a:pt x="8597497" y="3220331"/>
                  <a:pt x="8512983" y="3436532"/>
                  <a:pt x="8568952" y="3554819"/>
                </a:cubicBezTo>
                <a:cubicBezTo>
                  <a:pt x="8624921" y="3673106"/>
                  <a:pt x="8532786" y="3938930"/>
                  <a:pt x="8568952" y="4308872"/>
                </a:cubicBezTo>
                <a:cubicBezTo>
                  <a:pt x="8441407" y="4339297"/>
                  <a:pt x="8245229" y="4286737"/>
                  <a:pt x="8083378" y="4308872"/>
                </a:cubicBezTo>
                <a:cubicBezTo>
                  <a:pt x="7921527" y="4331007"/>
                  <a:pt x="7639940" y="4265286"/>
                  <a:pt x="7340736" y="4308872"/>
                </a:cubicBezTo>
                <a:cubicBezTo>
                  <a:pt x="7041532" y="4352458"/>
                  <a:pt x="7136486" y="4307054"/>
                  <a:pt x="7026541" y="4308872"/>
                </a:cubicBezTo>
                <a:cubicBezTo>
                  <a:pt x="6916597" y="4310690"/>
                  <a:pt x="6511187" y="4286684"/>
                  <a:pt x="6283898" y="4308872"/>
                </a:cubicBezTo>
                <a:cubicBezTo>
                  <a:pt x="6056609" y="4331060"/>
                  <a:pt x="5887004" y="4243637"/>
                  <a:pt x="5712635" y="4308872"/>
                </a:cubicBezTo>
                <a:cubicBezTo>
                  <a:pt x="5538266" y="4374107"/>
                  <a:pt x="5555244" y="4273758"/>
                  <a:pt x="5398440" y="4308872"/>
                </a:cubicBezTo>
                <a:cubicBezTo>
                  <a:pt x="5241637" y="4343986"/>
                  <a:pt x="5096830" y="4277198"/>
                  <a:pt x="4827176" y="4308872"/>
                </a:cubicBezTo>
                <a:cubicBezTo>
                  <a:pt x="4557522" y="4340546"/>
                  <a:pt x="4310582" y="4267707"/>
                  <a:pt x="4084534" y="4308872"/>
                </a:cubicBezTo>
                <a:cubicBezTo>
                  <a:pt x="3858486" y="4350037"/>
                  <a:pt x="3700420" y="4265969"/>
                  <a:pt x="3341891" y="4308872"/>
                </a:cubicBezTo>
                <a:cubicBezTo>
                  <a:pt x="2983362" y="4351775"/>
                  <a:pt x="3178989" y="4307107"/>
                  <a:pt x="3027696" y="4308872"/>
                </a:cubicBezTo>
                <a:cubicBezTo>
                  <a:pt x="2876403" y="4310637"/>
                  <a:pt x="2695179" y="4251542"/>
                  <a:pt x="2542122" y="4308872"/>
                </a:cubicBezTo>
                <a:cubicBezTo>
                  <a:pt x="2389065" y="4366202"/>
                  <a:pt x="2293552" y="4306748"/>
                  <a:pt x="2142238" y="4308872"/>
                </a:cubicBezTo>
                <a:cubicBezTo>
                  <a:pt x="1990924" y="4310996"/>
                  <a:pt x="1876181" y="4269026"/>
                  <a:pt x="1742354" y="4308872"/>
                </a:cubicBezTo>
                <a:cubicBezTo>
                  <a:pt x="1608527" y="4348718"/>
                  <a:pt x="1363345" y="4266505"/>
                  <a:pt x="1085401" y="4308872"/>
                </a:cubicBezTo>
                <a:cubicBezTo>
                  <a:pt x="807457" y="4351239"/>
                  <a:pt x="232187" y="4248477"/>
                  <a:pt x="0" y="4308872"/>
                </a:cubicBezTo>
                <a:cubicBezTo>
                  <a:pt x="-49293" y="4164508"/>
                  <a:pt x="36728" y="3954044"/>
                  <a:pt x="0" y="3770263"/>
                </a:cubicBezTo>
                <a:cubicBezTo>
                  <a:pt x="-36728" y="3586482"/>
                  <a:pt x="8803" y="3507295"/>
                  <a:pt x="0" y="3360920"/>
                </a:cubicBezTo>
                <a:cubicBezTo>
                  <a:pt x="-8803" y="3214545"/>
                  <a:pt x="52264" y="3093716"/>
                  <a:pt x="0" y="2908489"/>
                </a:cubicBezTo>
                <a:cubicBezTo>
                  <a:pt x="-52264" y="2723262"/>
                  <a:pt x="8605" y="2563693"/>
                  <a:pt x="0" y="2456057"/>
                </a:cubicBezTo>
                <a:cubicBezTo>
                  <a:pt x="-8605" y="2348421"/>
                  <a:pt x="7309" y="2188081"/>
                  <a:pt x="0" y="1960537"/>
                </a:cubicBezTo>
                <a:cubicBezTo>
                  <a:pt x="-7309" y="1732993"/>
                  <a:pt x="11205" y="1547947"/>
                  <a:pt x="0" y="1421928"/>
                </a:cubicBezTo>
                <a:cubicBezTo>
                  <a:pt x="-11205" y="1295909"/>
                  <a:pt x="32076" y="1036518"/>
                  <a:pt x="0" y="926407"/>
                </a:cubicBezTo>
                <a:cubicBezTo>
                  <a:pt x="-32076" y="816296"/>
                  <a:pt x="97758" y="307591"/>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Zdecydowanie najwięcej firm (31 firmy, co stanowi 53,3%) biorących w badaniu mieściło się w przedziale </a:t>
            </a:r>
            <a:r>
              <a:rPr lang="pl-PL" sz="15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od 10 do 49 pracujących</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Natomiast najwięcej (1309) pracujących było w 13 (21,8%) firmach z przedziału od 50 do 249 pracujących. Z kolei najmniej 80 pracujących w 13 (21,7%) firmach z przedziału od 4 do 9 pracujących.</a:t>
            </a:r>
          </a:p>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Więcej niż trzy czwarte przedsiębiorstw, która brała udział w badaniu pochodziła z następujących sekcji PKD: C – przetwórstwo przemysłowe (19,4%), S – pozostała działalność usługowa (17,3%), P – edukacja (16,4%), F – budownictwo (11,9%) oraz pracodawcy z sekcji q – opieka zdrowotna i pomoc społeczna (10,4%).</a:t>
            </a:r>
          </a:p>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 </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70,2% biorących udział w badaniu pracodawców pozytywnie ocenia kondycję finansową swojej firmy oraz 29,8% przeciętnie ani dobrze, ani źle. Żaden pracodawca nie ocenił kondycji swojej firmy „raczej źle” i „bardzo źle”.</a:t>
            </a:r>
          </a:p>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Pleszewscy pracodawcy o możliwości otrzymania wsparcia z KFS dowiedzieli się przede wszystkim: „ze strony internetowej PUP w Pleszewie” (53,7%), „podczas wizyty w PUP w Pleszewie” (41,8%), „od innego przedsiębiorcy” (22,9%) oraz „z portalu internetowego PUP w Pleszewie” (17,9%).</a:t>
            </a:r>
          </a:p>
          <a:p>
            <a:pPr lvl="0" algn="just">
              <a:buSzPts val="1400"/>
            </a:pPr>
            <a:r>
              <a:rPr lang="pl-PL" sz="15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W opinii pracodawców wsparcie KFS było skierowane przede wszystkim do pracowników, którzy nie byli na stanowiskach kierowniczych (49,2%) oraz w drugiej kolejności dla obu grup (44,8%), to jest dla pracowników będących na stanowiskach kierowniczych i pracowników nie będących na stanowiskach kierowniczych.</a:t>
            </a: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opinie pracodawców korzystających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43692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904185" y="776386"/>
            <a:ext cx="7988295" cy="3539430"/>
          </a:xfrm>
          <a:prstGeom prst="rect">
            <a:avLst/>
          </a:prstGeom>
          <a:noFill/>
          <a:ln>
            <a:solidFill>
              <a:srgbClr val="006600"/>
            </a:solidFill>
          </a:ln>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Przyjęto, że projekt wywrze wpływ na następujące grupy docelowe: </a:t>
            </a:r>
          </a:p>
          <a:p>
            <a:pPr marL="361950" marR="0" lvl="0" indent="-184150" algn="just" defTabSz="914400" rtl="0" eaLnBrk="1" fontAlgn="auto" latinLnBrk="0" hangingPunct="1">
              <a:lnSpc>
                <a:spcPct val="100000"/>
              </a:lnSpc>
              <a:spcBef>
                <a:spcPts val="0"/>
              </a:spcBef>
              <a:spcAft>
                <a:spcPts val="0"/>
              </a:spcAft>
              <a:buClr>
                <a:srgbClr val="006600"/>
              </a:buClr>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Przedsiębiorcy (interesariusze)</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 - uzyskają informacje niezbędne do skutecznego planowania działalności szkoleniowej oraz prognozowania kształcenia ustawicznego w przedsiębiorstwie; </a:t>
            </a:r>
          </a:p>
          <a:p>
            <a:pPr marL="361950" marR="0" lvl="0" indent="-184150" algn="just" defTabSz="914400" rtl="0" eaLnBrk="1" fontAlgn="auto" latinLnBrk="0" hangingPunct="1">
              <a:lnSpc>
                <a:spcPct val="100000"/>
              </a:lnSpc>
              <a:spcBef>
                <a:spcPts val="0"/>
              </a:spcBef>
              <a:spcAft>
                <a:spcPts val="0"/>
              </a:spcAft>
              <a:buClr>
                <a:srgbClr val="006600"/>
              </a:buClr>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Pracownicy (beneficjenci) - </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zyskają informacje, jakie kwalifikacje, umiejętności i kompetencje są kluczowe z perspektywy pracodawców, które zapobiegną utracie zatrudnienia przez osoby pracujące z powodu kompetencji nieadekwatnych do wymagań dynamicznie zmieniającego się przedsiębiorstwa;</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
                <a:srgbClr val="365F91"/>
              </a:buClr>
              <a:buSzTx/>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Powiatowy Urząd Pracy </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Calibri" panose="020F0502020204030204" pitchFamily="34" charset="0"/>
              </a:rPr>
              <a:t>- uzyska informacje niezbędne do przygotowania lepszej oferty redystrybucji środków Krajowego Funduszu Szkoleniowego  do oczekiwań pracodawców.</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algn="just" defTabSz="914400" rtl="0" eaLnBrk="1" fontAlgn="auto" latinLnBrk="0" hangingPunct="1">
              <a:lnSpc>
                <a:spcPct val="100000"/>
              </a:lnSpc>
              <a:spcBef>
                <a:spcPts val="0"/>
              </a:spcBef>
              <a:spcAft>
                <a:spcPts val="0"/>
              </a:spcAft>
              <a:buClrTx/>
              <a:buSzTx/>
              <a:buFontTx/>
              <a:buNone/>
              <a:tabLst/>
              <a:defRPr/>
            </a:pPr>
            <a:r>
              <a:rPr kumimoji="0" lang="pl-PL" sz="1400" b="1" i="0"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Times New Roman" panose="02020603050405020304" pitchFamily="18" charset="0"/>
              </a:rPr>
              <a:t>Przyjmuje się, że projekt spełni cele: </a:t>
            </a:r>
          </a:p>
          <a:p>
            <a:pPr marL="361950" marR="0" lvl="0" indent="-1841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 deskryptywne</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 czyli opisujące i diagnozujące wsparcie kształcenia ustawicznego w zidentyfikowanych w powiecie pleszewskim i województwie zawodach deficytowych; </a:t>
            </a:r>
          </a:p>
          <a:p>
            <a:pPr marL="361950" marR="0" lvl="0" indent="-1841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prognostyczne </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w zakresie przewidywanych kierunków kształcenia ustawicznego w powiecie pleszewskim w 2023 roku; </a:t>
            </a:r>
          </a:p>
          <a:p>
            <a:pPr marL="361950" marR="0" lvl="0" indent="-1841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 rekomendujące</a:t>
            </a:r>
            <a:r>
              <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Times New Roman" panose="02020603050405020304" pitchFamily="18" charset="0"/>
              </a:rPr>
              <a:t> nowe sytuacje i korzystne rozwiązania, które mają przyczynić się w istotny sposób do dostosowania redystrybucji środków KFS do potrzeb i oczekiwań pracodawców i powiatowego rynku pracy. </a:t>
            </a:r>
            <a:endParaRPr kumimoji="0" lang="pl-PL" sz="155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7452372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287524" y="640452"/>
            <a:ext cx="8568952" cy="3862596"/>
          </a:xfrm>
          <a:custGeom>
            <a:avLst/>
            <a:gdLst>
              <a:gd name="connsiteX0" fmla="*/ 0 w 8568952"/>
              <a:gd name="connsiteY0" fmla="*/ 0 h 3862596"/>
              <a:gd name="connsiteX1" fmla="*/ 742643 w 8568952"/>
              <a:gd name="connsiteY1" fmla="*/ 0 h 3862596"/>
              <a:gd name="connsiteX2" fmla="*/ 1142527 w 8568952"/>
              <a:gd name="connsiteY2" fmla="*/ 0 h 3862596"/>
              <a:gd name="connsiteX3" fmla="*/ 1885169 w 8568952"/>
              <a:gd name="connsiteY3" fmla="*/ 0 h 3862596"/>
              <a:gd name="connsiteX4" fmla="*/ 2542122 w 8568952"/>
              <a:gd name="connsiteY4" fmla="*/ 0 h 3862596"/>
              <a:gd name="connsiteX5" fmla="*/ 3113386 w 8568952"/>
              <a:gd name="connsiteY5" fmla="*/ 0 h 3862596"/>
              <a:gd name="connsiteX6" fmla="*/ 3427581 w 8568952"/>
              <a:gd name="connsiteY6" fmla="*/ 0 h 3862596"/>
              <a:gd name="connsiteX7" fmla="*/ 3913155 w 8568952"/>
              <a:gd name="connsiteY7" fmla="*/ 0 h 3862596"/>
              <a:gd name="connsiteX8" fmla="*/ 4570108 w 8568952"/>
              <a:gd name="connsiteY8" fmla="*/ 0 h 3862596"/>
              <a:gd name="connsiteX9" fmla="*/ 5227061 w 8568952"/>
              <a:gd name="connsiteY9" fmla="*/ 0 h 3862596"/>
              <a:gd name="connsiteX10" fmla="*/ 5969703 w 8568952"/>
              <a:gd name="connsiteY10" fmla="*/ 0 h 3862596"/>
              <a:gd name="connsiteX11" fmla="*/ 6283898 w 8568952"/>
              <a:gd name="connsiteY11" fmla="*/ 0 h 3862596"/>
              <a:gd name="connsiteX12" fmla="*/ 7026541 w 8568952"/>
              <a:gd name="connsiteY12" fmla="*/ 0 h 3862596"/>
              <a:gd name="connsiteX13" fmla="*/ 7340736 w 8568952"/>
              <a:gd name="connsiteY13" fmla="*/ 0 h 3862596"/>
              <a:gd name="connsiteX14" fmla="*/ 7997689 w 8568952"/>
              <a:gd name="connsiteY14" fmla="*/ 0 h 3862596"/>
              <a:gd name="connsiteX15" fmla="*/ 8568952 w 8568952"/>
              <a:gd name="connsiteY15" fmla="*/ 0 h 3862596"/>
              <a:gd name="connsiteX16" fmla="*/ 8568952 w 8568952"/>
              <a:gd name="connsiteY16" fmla="*/ 474548 h 3862596"/>
              <a:gd name="connsiteX17" fmla="*/ 8568952 w 8568952"/>
              <a:gd name="connsiteY17" fmla="*/ 949095 h 3862596"/>
              <a:gd name="connsiteX18" fmla="*/ 8568952 w 8568952"/>
              <a:gd name="connsiteY18" fmla="*/ 1385017 h 3862596"/>
              <a:gd name="connsiteX19" fmla="*/ 8568952 w 8568952"/>
              <a:gd name="connsiteY19" fmla="*/ 1936816 h 3862596"/>
              <a:gd name="connsiteX20" fmla="*/ 8568952 w 8568952"/>
              <a:gd name="connsiteY20" fmla="*/ 2527241 h 3862596"/>
              <a:gd name="connsiteX21" fmla="*/ 8568952 w 8568952"/>
              <a:gd name="connsiteY21" fmla="*/ 3156293 h 3862596"/>
              <a:gd name="connsiteX22" fmla="*/ 8568952 w 8568952"/>
              <a:gd name="connsiteY22" fmla="*/ 3862596 h 3862596"/>
              <a:gd name="connsiteX23" fmla="*/ 8254757 w 8568952"/>
              <a:gd name="connsiteY23" fmla="*/ 3862596 h 3862596"/>
              <a:gd name="connsiteX24" fmla="*/ 7769183 w 8568952"/>
              <a:gd name="connsiteY24" fmla="*/ 3862596 h 3862596"/>
              <a:gd name="connsiteX25" fmla="*/ 7026541 w 8568952"/>
              <a:gd name="connsiteY25" fmla="*/ 3862596 h 3862596"/>
              <a:gd name="connsiteX26" fmla="*/ 6712346 w 8568952"/>
              <a:gd name="connsiteY26" fmla="*/ 3862596 h 3862596"/>
              <a:gd name="connsiteX27" fmla="*/ 5969703 w 8568952"/>
              <a:gd name="connsiteY27" fmla="*/ 3862596 h 3862596"/>
              <a:gd name="connsiteX28" fmla="*/ 5398440 w 8568952"/>
              <a:gd name="connsiteY28" fmla="*/ 3862596 h 3862596"/>
              <a:gd name="connsiteX29" fmla="*/ 5084245 w 8568952"/>
              <a:gd name="connsiteY29" fmla="*/ 3862596 h 3862596"/>
              <a:gd name="connsiteX30" fmla="*/ 4512981 w 8568952"/>
              <a:gd name="connsiteY30" fmla="*/ 3862596 h 3862596"/>
              <a:gd name="connsiteX31" fmla="*/ 3770339 w 8568952"/>
              <a:gd name="connsiteY31" fmla="*/ 3862596 h 3862596"/>
              <a:gd name="connsiteX32" fmla="*/ 3027696 w 8568952"/>
              <a:gd name="connsiteY32" fmla="*/ 3862596 h 3862596"/>
              <a:gd name="connsiteX33" fmla="*/ 2713501 w 8568952"/>
              <a:gd name="connsiteY33" fmla="*/ 3862596 h 3862596"/>
              <a:gd name="connsiteX34" fmla="*/ 2227928 w 8568952"/>
              <a:gd name="connsiteY34" fmla="*/ 3862596 h 3862596"/>
              <a:gd name="connsiteX35" fmla="*/ 1828043 w 8568952"/>
              <a:gd name="connsiteY35" fmla="*/ 3862596 h 3862596"/>
              <a:gd name="connsiteX36" fmla="*/ 1428159 w 8568952"/>
              <a:gd name="connsiteY36" fmla="*/ 3862596 h 3862596"/>
              <a:gd name="connsiteX37" fmla="*/ 771206 w 8568952"/>
              <a:gd name="connsiteY37" fmla="*/ 3862596 h 3862596"/>
              <a:gd name="connsiteX38" fmla="*/ 0 w 8568952"/>
              <a:gd name="connsiteY38" fmla="*/ 3862596 h 3862596"/>
              <a:gd name="connsiteX39" fmla="*/ 0 w 8568952"/>
              <a:gd name="connsiteY39" fmla="*/ 3310797 h 3862596"/>
              <a:gd name="connsiteX40" fmla="*/ 0 w 8568952"/>
              <a:gd name="connsiteY40" fmla="*/ 2874875 h 3862596"/>
              <a:gd name="connsiteX41" fmla="*/ 0 w 8568952"/>
              <a:gd name="connsiteY41" fmla="*/ 2400328 h 3862596"/>
              <a:gd name="connsiteX42" fmla="*/ 0 w 8568952"/>
              <a:gd name="connsiteY42" fmla="*/ 1925780 h 3862596"/>
              <a:gd name="connsiteX43" fmla="*/ 0 w 8568952"/>
              <a:gd name="connsiteY43" fmla="*/ 1412607 h 3862596"/>
              <a:gd name="connsiteX44" fmla="*/ 0 w 8568952"/>
              <a:gd name="connsiteY44" fmla="*/ 860807 h 3862596"/>
              <a:gd name="connsiteX45" fmla="*/ 0 w 8568952"/>
              <a:gd name="connsiteY45" fmla="*/ 0 h 3862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568952" h="3862596" extrusionOk="0">
                <a:moveTo>
                  <a:pt x="0" y="0"/>
                </a:moveTo>
                <a:cubicBezTo>
                  <a:pt x="341671" y="-7324"/>
                  <a:pt x="580497" y="52831"/>
                  <a:pt x="742643" y="0"/>
                </a:cubicBezTo>
                <a:cubicBezTo>
                  <a:pt x="904789" y="-52831"/>
                  <a:pt x="1026410" y="22335"/>
                  <a:pt x="1142527" y="0"/>
                </a:cubicBezTo>
                <a:cubicBezTo>
                  <a:pt x="1258644" y="-22335"/>
                  <a:pt x="1676062" y="85171"/>
                  <a:pt x="1885169" y="0"/>
                </a:cubicBezTo>
                <a:cubicBezTo>
                  <a:pt x="2094276" y="-85171"/>
                  <a:pt x="2324225" y="40213"/>
                  <a:pt x="2542122" y="0"/>
                </a:cubicBezTo>
                <a:cubicBezTo>
                  <a:pt x="2760019" y="-40213"/>
                  <a:pt x="2875922" y="567"/>
                  <a:pt x="3113386" y="0"/>
                </a:cubicBezTo>
                <a:cubicBezTo>
                  <a:pt x="3350850" y="-567"/>
                  <a:pt x="3310029" y="27349"/>
                  <a:pt x="3427581" y="0"/>
                </a:cubicBezTo>
                <a:cubicBezTo>
                  <a:pt x="3545133" y="-27349"/>
                  <a:pt x="3762290" y="40577"/>
                  <a:pt x="3913155" y="0"/>
                </a:cubicBezTo>
                <a:cubicBezTo>
                  <a:pt x="4064020" y="-40577"/>
                  <a:pt x="4437654" y="38597"/>
                  <a:pt x="4570108" y="0"/>
                </a:cubicBezTo>
                <a:cubicBezTo>
                  <a:pt x="4702562" y="-38597"/>
                  <a:pt x="4917666" y="52152"/>
                  <a:pt x="5227061" y="0"/>
                </a:cubicBezTo>
                <a:cubicBezTo>
                  <a:pt x="5536456" y="-52152"/>
                  <a:pt x="5609104" y="79928"/>
                  <a:pt x="5969703" y="0"/>
                </a:cubicBezTo>
                <a:cubicBezTo>
                  <a:pt x="6330302" y="-79928"/>
                  <a:pt x="6127084" y="21910"/>
                  <a:pt x="6283898" y="0"/>
                </a:cubicBezTo>
                <a:cubicBezTo>
                  <a:pt x="6440713" y="-21910"/>
                  <a:pt x="6770708" y="84700"/>
                  <a:pt x="7026541" y="0"/>
                </a:cubicBezTo>
                <a:cubicBezTo>
                  <a:pt x="7282374" y="-84700"/>
                  <a:pt x="7213986" y="6664"/>
                  <a:pt x="7340736" y="0"/>
                </a:cubicBezTo>
                <a:cubicBezTo>
                  <a:pt x="7467487" y="-6664"/>
                  <a:pt x="7735554" y="27509"/>
                  <a:pt x="7997689" y="0"/>
                </a:cubicBezTo>
                <a:cubicBezTo>
                  <a:pt x="8259824" y="-27509"/>
                  <a:pt x="8318200" y="50419"/>
                  <a:pt x="8568952" y="0"/>
                </a:cubicBezTo>
                <a:cubicBezTo>
                  <a:pt x="8570658" y="143955"/>
                  <a:pt x="8512735" y="354991"/>
                  <a:pt x="8568952" y="474548"/>
                </a:cubicBezTo>
                <a:cubicBezTo>
                  <a:pt x="8625169" y="594105"/>
                  <a:pt x="8538639" y="744584"/>
                  <a:pt x="8568952" y="949095"/>
                </a:cubicBezTo>
                <a:cubicBezTo>
                  <a:pt x="8599265" y="1153606"/>
                  <a:pt x="8540953" y="1279812"/>
                  <a:pt x="8568952" y="1385017"/>
                </a:cubicBezTo>
                <a:cubicBezTo>
                  <a:pt x="8596951" y="1490222"/>
                  <a:pt x="8552060" y="1698506"/>
                  <a:pt x="8568952" y="1936816"/>
                </a:cubicBezTo>
                <a:cubicBezTo>
                  <a:pt x="8585844" y="2175126"/>
                  <a:pt x="8510723" y="2261064"/>
                  <a:pt x="8568952" y="2527241"/>
                </a:cubicBezTo>
                <a:cubicBezTo>
                  <a:pt x="8627181" y="2793418"/>
                  <a:pt x="8544874" y="2994057"/>
                  <a:pt x="8568952" y="3156293"/>
                </a:cubicBezTo>
                <a:cubicBezTo>
                  <a:pt x="8593030" y="3318529"/>
                  <a:pt x="8496436" y="3548927"/>
                  <a:pt x="8568952" y="3862596"/>
                </a:cubicBezTo>
                <a:cubicBezTo>
                  <a:pt x="8416629" y="3873226"/>
                  <a:pt x="8389848" y="3834828"/>
                  <a:pt x="8254757" y="3862596"/>
                </a:cubicBezTo>
                <a:cubicBezTo>
                  <a:pt x="8119666" y="3890364"/>
                  <a:pt x="7931034" y="3840461"/>
                  <a:pt x="7769183" y="3862596"/>
                </a:cubicBezTo>
                <a:cubicBezTo>
                  <a:pt x="7607332" y="3884731"/>
                  <a:pt x="7325745" y="3819010"/>
                  <a:pt x="7026541" y="3862596"/>
                </a:cubicBezTo>
                <a:cubicBezTo>
                  <a:pt x="6727337" y="3906182"/>
                  <a:pt x="6822291" y="3860778"/>
                  <a:pt x="6712346" y="3862596"/>
                </a:cubicBezTo>
                <a:cubicBezTo>
                  <a:pt x="6602402" y="3864414"/>
                  <a:pt x="6196992" y="3840408"/>
                  <a:pt x="5969703" y="3862596"/>
                </a:cubicBezTo>
                <a:cubicBezTo>
                  <a:pt x="5742414" y="3884784"/>
                  <a:pt x="5572809" y="3797361"/>
                  <a:pt x="5398440" y="3862596"/>
                </a:cubicBezTo>
                <a:cubicBezTo>
                  <a:pt x="5224071" y="3927831"/>
                  <a:pt x="5241049" y="3827482"/>
                  <a:pt x="5084245" y="3862596"/>
                </a:cubicBezTo>
                <a:cubicBezTo>
                  <a:pt x="4927442" y="3897710"/>
                  <a:pt x="4782635" y="3830922"/>
                  <a:pt x="4512981" y="3862596"/>
                </a:cubicBezTo>
                <a:cubicBezTo>
                  <a:pt x="4243327" y="3894270"/>
                  <a:pt x="3996387" y="3821431"/>
                  <a:pt x="3770339" y="3862596"/>
                </a:cubicBezTo>
                <a:cubicBezTo>
                  <a:pt x="3544291" y="3903761"/>
                  <a:pt x="3386225" y="3819693"/>
                  <a:pt x="3027696" y="3862596"/>
                </a:cubicBezTo>
                <a:cubicBezTo>
                  <a:pt x="2669167" y="3905499"/>
                  <a:pt x="2864794" y="3860831"/>
                  <a:pt x="2713501" y="3862596"/>
                </a:cubicBezTo>
                <a:cubicBezTo>
                  <a:pt x="2562208" y="3864361"/>
                  <a:pt x="2379281" y="3859411"/>
                  <a:pt x="2227928" y="3862596"/>
                </a:cubicBezTo>
                <a:cubicBezTo>
                  <a:pt x="2076575" y="3865781"/>
                  <a:pt x="1986879" y="3822450"/>
                  <a:pt x="1828043" y="3862596"/>
                </a:cubicBezTo>
                <a:cubicBezTo>
                  <a:pt x="1669208" y="3902742"/>
                  <a:pt x="1561986" y="3822750"/>
                  <a:pt x="1428159" y="3862596"/>
                </a:cubicBezTo>
                <a:cubicBezTo>
                  <a:pt x="1294332" y="3902442"/>
                  <a:pt x="1049150" y="3820229"/>
                  <a:pt x="771206" y="3862596"/>
                </a:cubicBezTo>
                <a:cubicBezTo>
                  <a:pt x="493262" y="3904963"/>
                  <a:pt x="232593" y="3839965"/>
                  <a:pt x="0" y="3862596"/>
                </a:cubicBezTo>
                <a:cubicBezTo>
                  <a:pt x="-55373" y="3722652"/>
                  <a:pt x="53930" y="3539308"/>
                  <a:pt x="0" y="3310797"/>
                </a:cubicBezTo>
                <a:cubicBezTo>
                  <a:pt x="-53930" y="3082286"/>
                  <a:pt x="27445" y="3045361"/>
                  <a:pt x="0" y="2874875"/>
                </a:cubicBezTo>
                <a:cubicBezTo>
                  <a:pt x="-27445" y="2704389"/>
                  <a:pt x="21147" y="2622527"/>
                  <a:pt x="0" y="2400328"/>
                </a:cubicBezTo>
                <a:cubicBezTo>
                  <a:pt x="-21147" y="2178129"/>
                  <a:pt x="14178" y="2048034"/>
                  <a:pt x="0" y="1925780"/>
                </a:cubicBezTo>
                <a:cubicBezTo>
                  <a:pt x="-14178" y="1803526"/>
                  <a:pt x="37654" y="1556300"/>
                  <a:pt x="0" y="1412607"/>
                </a:cubicBezTo>
                <a:cubicBezTo>
                  <a:pt x="-37654" y="1268914"/>
                  <a:pt x="26329" y="974215"/>
                  <a:pt x="0" y="860807"/>
                </a:cubicBezTo>
                <a:cubicBezTo>
                  <a:pt x="-26329" y="747399"/>
                  <a:pt x="98715" y="387710"/>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marR="0" lvl="0" algn="just" defTabSz="914400" rtl="0" eaLnBrk="1" fontAlgn="auto" latinLnBrk="0" hangingPunct="1">
              <a:lnSpc>
                <a:spcPct val="100000"/>
              </a:lnSpc>
              <a:spcBef>
                <a:spcPts val="0"/>
              </a:spcBef>
              <a:spcAft>
                <a:spcPts val="0"/>
              </a:spcAft>
              <a:buClrTx/>
              <a:buSzPts val="1400"/>
              <a:tabLst/>
              <a:defRPr/>
            </a:pPr>
            <a:r>
              <a:rPr lang="pl-PL" sz="1600" b="1" dirty="0">
                <a:solidFill>
                  <a:srgbClr val="006600"/>
                </a:solidFill>
                <a:latin typeface="Calibri" panose="020F0502020204030204" pitchFamily="34" charset="0"/>
                <a:ea typeface="Calibri" panose="020F0502020204030204" pitchFamily="34" charset="0"/>
                <a:cs typeface="Times New Roman" panose="02020603050405020304" pitchFamily="18" charset="0"/>
              </a:rPr>
              <a:t>6.</a:t>
            </a: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 2021 roku pracodawcy biorący udział w badaniu w sześciu działaniach finansowanych ze środków KFS uzyskali wsparcie dla 714 pracowników, w tym zdecydowanie najwięcej 598 (tj. 83,8%) beneficjentów wzięło udział w kursach i szkoleniach, 59 osób podjęło studia podyplomowe oraz 30 osób przystąpiło do egzaminów umożliwiających uzyskanie dokumentów potwierdzających nabycie umiejętności, kwalifikacji lub uprawnień zawodowych.</a:t>
            </a:r>
          </a:p>
          <a:p>
            <a:pPr marR="0" lvl="0" algn="just" defTabSz="914400" rtl="0" eaLnBrk="1" fontAlgn="auto" latinLnBrk="0" hangingPunct="1">
              <a:lnSpc>
                <a:spcPct val="100000"/>
              </a:lnSpc>
              <a:spcBef>
                <a:spcPts val="0"/>
              </a:spcBef>
              <a:spcAft>
                <a:spcPts val="0"/>
              </a:spcAft>
              <a:buClrTx/>
              <a:buSzPts val="1400"/>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7. </a:t>
            </a: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Według opinii pracodawców, którzy wzięli udział w badaniu, w 2021 roku ze wsparcia z KFS skorzystało zdecydowanie więcej kobiet (507, tj. 69,2%) niż mężczyzn (226, tj. 30,8%). Łącznie ze wsparcia skorzystały 733 osoby z 67 firm, w tym 14 osób to właściciele firm.</a:t>
            </a:r>
          </a:p>
          <a:p>
            <a:pPr marR="0" lvl="0" algn="just" defTabSz="914400" rtl="0" eaLnBrk="1" fontAlgn="auto" latinLnBrk="0" hangingPunct="1">
              <a:lnSpc>
                <a:spcPct val="100000"/>
              </a:lnSpc>
              <a:spcBef>
                <a:spcPts val="0"/>
              </a:spcBef>
              <a:spcAft>
                <a:spcPts val="0"/>
              </a:spcAft>
              <a:buClrTx/>
              <a:buSzPts val="1400"/>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8.</a:t>
            </a: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22,4% pracodawców miało trudności przy wypełnieniu wniosków o wsparcie z KFS. Nie podzieliło tej opinii 77,6% ankietowanych.</a:t>
            </a:r>
          </a:p>
          <a:p>
            <a:pPr marR="0" lvl="0" algn="just" defTabSz="914400" rtl="0" eaLnBrk="1" fontAlgn="auto" latinLnBrk="0" hangingPunct="1">
              <a:lnSpc>
                <a:spcPct val="100000"/>
              </a:lnSpc>
              <a:spcBef>
                <a:spcPts val="0"/>
              </a:spcBef>
              <a:spcAft>
                <a:spcPts val="0"/>
              </a:spcAft>
              <a:buClrTx/>
              <a:buSzPts val="1400"/>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9.</a:t>
            </a: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Dla czterech piątych (80%) ankietowanych pracodawców pewną trudność stanowiła „konieczność dopasowania się do obowiązujących priorytetów w KFS” oraz dla 26,7% „brak środków na wkład własny”. </a:t>
            </a:r>
            <a:b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Z kolei najmniejszą trudnością było dla 46,7% respondentów określenie czy firma spełnia kryteria.</a:t>
            </a:r>
          </a:p>
          <a:p>
            <a:pPr marR="0" lvl="0" algn="just" defTabSz="914400" rtl="0" eaLnBrk="1" fontAlgn="auto" latinLnBrk="0" hangingPunct="1">
              <a:lnSpc>
                <a:spcPct val="100000"/>
              </a:lnSpc>
              <a:spcBef>
                <a:spcPts val="0"/>
              </a:spcBef>
              <a:spcAft>
                <a:spcPts val="0"/>
              </a:spcAft>
              <a:buClrTx/>
              <a:buSzPts val="1400"/>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10.</a:t>
            </a:r>
            <a:r>
              <a:rPr kumimoji="0" lang="pl-PL" sz="15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Więcej niż dwie piąte (40,3%) pracodawców nie posiada zdiagnozowanych potrzeb szkoleniowych. Tylko co czwarta (25,4%) firma diagnozuje potrzeby szkoleniowe wszystkich pracowników oraz 34,3% firm zdiagnozowało potrzeby szkoleniowe tylko dla pojedynczych pracowników.</a:t>
            </a:r>
            <a:endParaRPr kumimoji="0" lang="pl-PL" sz="135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pracodawców korzystających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889295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287524" y="555526"/>
            <a:ext cx="8568952" cy="4078039"/>
          </a:xfrm>
          <a:custGeom>
            <a:avLst/>
            <a:gdLst>
              <a:gd name="connsiteX0" fmla="*/ 0 w 8568952"/>
              <a:gd name="connsiteY0" fmla="*/ 0 h 4078039"/>
              <a:gd name="connsiteX1" fmla="*/ 742643 w 8568952"/>
              <a:gd name="connsiteY1" fmla="*/ 0 h 4078039"/>
              <a:gd name="connsiteX2" fmla="*/ 1142527 w 8568952"/>
              <a:gd name="connsiteY2" fmla="*/ 0 h 4078039"/>
              <a:gd name="connsiteX3" fmla="*/ 1885169 w 8568952"/>
              <a:gd name="connsiteY3" fmla="*/ 0 h 4078039"/>
              <a:gd name="connsiteX4" fmla="*/ 2542122 w 8568952"/>
              <a:gd name="connsiteY4" fmla="*/ 0 h 4078039"/>
              <a:gd name="connsiteX5" fmla="*/ 3113386 w 8568952"/>
              <a:gd name="connsiteY5" fmla="*/ 0 h 4078039"/>
              <a:gd name="connsiteX6" fmla="*/ 3427581 w 8568952"/>
              <a:gd name="connsiteY6" fmla="*/ 0 h 4078039"/>
              <a:gd name="connsiteX7" fmla="*/ 3913155 w 8568952"/>
              <a:gd name="connsiteY7" fmla="*/ 0 h 4078039"/>
              <a:gd name="connsiteX8" fmla="*/ 4570108 w 8568952"/>
              <a:gd name="connsiteY8" fmla="*/ 0 h 4078039"/>
              <a:gd name="connsiteX9" fmla="*/ 5227061 w 8568952"/>
              <a:gd name="connsiteY9" fmla="*/ 0 h 4078039"/>
              <a:gd name="connsiteX10" fmla="*/ 5969703 w 8568952"/>
              <a:gd name="connsiteY10" fmla="*/ 0 h 4078039"/>
              <a:gd name="connsiteX11" fmla="*/ 6283898 w 8568952"/>
              <a:gd name="connsiteY11" fmla="*/ 0 h 4078039"/>
              <a:gd name="connsiteX12" fmla="*/ 7026541 w 8568952"/>
              <a:gd name="connsiteY12" fmla="*/ 0 h 4078039"/>
              <a:gd name="connsiteX13" fmla="*/ 7340736 w 8568952"/>
              <a:gd name="connsiteY13" fmla="*/ 0 h 4078039"/>
              <a:gd name="connsiteX14" fmla="*/ 7997689 w 8568952"/>
              <a:gd name="connsiteY14" fmla="*/ 0 h 4078039"/>
              <a:gd name="connsiteX15" fmla="*/ 8568952 w 8568952"/>
              <a:gd name="connsiteY15" fmla="*/ 0 h 4078039"/>
              <a:gd name="connsiteX16" fmla="*/ 8568952 w 8568952"/>
              <a:gd name="connsiteY16" fmla="*/ 501016 h 4078039"/>
              <a:gd name="connsiteX17" fmla="*/ 8568952 w 8568952"/>
              <a:gd name="connsiteY17" fmla="*/ 1002032 h 4078039"/>
              <a:gd name="connsiteX18" fmla="*/ 8568952 w 8568952"/>
              <a:gd name="connsiteY18" fmla="*/ 1462268 h 4078039"/>
              <a:gd name="connsiteX19" fmla="*/ 8568952 w 8568952"/>
              <a:gd name="connsiteY19" fmla="*/ 2044845 h 4078039"/>
              <a:gd name="connsiteX20" fmla="*/ 8568952 w 8568952"/>
              <a:gd name="connsiteY20" fmla="*/ 2668203 h 4078039"/>
              <a:gd name="connsiteX21" fmla="*/ 8568952 w 8568952"/>
              <a:gd name="connsiteY21" fmla="*/ 3332340 h 4078039"/>
              <a:gd name="connsiteX22" fmla="*/ 8568952 w 8568952"/>
              <a:gd name="connsiteY22" fmla="*/ 4078039 h 4078039"/>
              <a:gd name="connsiteX23" fmla="*/ 8254757 w 8568952"/>
              <a:gd name="connsiteY23" fmla="*/ 4078039 h 4078039"/>
              <a:gd name="connsiteX24" fmla="*/ 7769183 w 8568952"/>
              <a:gd name="connsiteY24" fmla="*/ 4078039 h 4078039"/>
              <a:gd name="connsiteX25" fmla="*/ 7026541 w 8568952"/>
              <a:gd name="connsiteY25" fmla="*/ 4078039 h 4078039"/>
              <a:gd name="connsiteX26" fmla="*/ 6712346 w 8568952"/>
              <a:gd name="connsiteY26" fmla="*/ 4078039 h 4078039"/>
              <a:gd name="connsiteX27" fmla="*/ 5969703 w 8568952"/>
              <a:gd name="connsiteY27" fmla="*/ 4078039 h 4078039"/>
              <a:gd name="connsiteX28" fmla="*/ 5398440 w 8568952"/>
              <a:gd name="connsiteY28" fmla="*/ 4078039 h 4078039"/>
              <a:gd name="connsiteX29" fmla="*/ 5084245 w 8568952"/>
              <a:gd name="connsiteY29" fmla="*/ 4078039 h 4078039"/>
              <a:gd name="connsiteX30" fmla="*/ 4512981 w 8568952"/>
              <a:gd name="connsiteY30" fmla="*/ 4078039 h 4078039"/>
              <a:gd name="connsiteX31" fmla="*/ 3770339 w 8568952"/>
              <a:gd name="connsiteY31" fmla="*/ 4078039 h 4078039"/>
              <a:gd name="connsiteX32" fmla="*/ 3027696 w 8568952"/>
              <a:gd name="connsiteY32" fmla="*/ 4078039 h 4078039"/>
              <a:gd name="connsiteX33" fmla="*/ 2713501 w 8568952"/>
              <a:gd name="connsiteY33" fmla="*/ 4078039 h 4078039"/>
              <a:gd name="connsiteX34" fmla="*/ 2227928 w 8568952"/>
              <a:gd name="connsiteY34" fmla="*/ 4078039 h 4078039"/>
              <a:gd name="connsiteX35" fmla="*/ 1828043 w 8568952"/>
              <a:gd name="connsiteY35" fmla="*/ 4078039 h 4078039"/>
              <a:gd name="connsiteX36" fmla="*/ 1428159 w 8568952"/>
              <a:gd name="connsiteY36" fmla="*/ 4078039 h 4078039"/>
              <a:gd name="connsiteX37" fmla="*/ 771206 w 8568952"/>
              <a:gd name="connsiteY37" fmla="*/ 4078039 h 4078039"/>
              <a:gd name="connsiteX38" fmla="*/ 0 w 8568952"/>
              <a:gd name="connsiteY38" fmla="*/ 4078039 h 4078039"/>
              <a:gd name="connsiteX39" fmla="*/ 0 w 8568952"/>
              <a:gd name="connsiteY39" fmla="*/ 3495462 h 4078039"/>
              <a:gd name="connsiteX40" fmla="*/ 0 w 8568952"/>
              <a:gd name="connsiteY40" fmla="*/ 3035226 h 4078039"/>
              <a:gd name="connsiteX41" fmla="*/ 0 w 8568952"/>
              <a:gd name="connsiteY41" fmla="*/ 2534210 h 4078039"/>
              <a:gd name="connsiteX42" fmla="*/ 0 w 8568952"/>
              <a:gd name="connsiteY42" fmla="*/ 2033194 h 4078039"/>
              <a:gd name="connsiteX43" fmla="*/ 0 w 8568952"/>
              <a:gd name="connsiteY43" fmla="*/ 1491397 h 4078039"/>
              <a:gd name="connsiteX44" fmla="*/ 0 w 8568952"/>
              <a:gd name="connsiteY44" fmla="*/ 908820 h 4078039"/>
              <a:gd name="connsiteX45" fmla="*/ 0 w 8568952"/>
              <a:gd name="connsiteY45" fmla="*/ 0 h 407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568952" h="4078039" extrusionOk="0">
                <a:moveTo>
                  <a:pt x="0" y="0"/>
                </a:moveTo>
                <a:cubicBezTo>
                  <a:pt x="341671" y="-7324"/>
                  <a:pt x="580497" y="52831"/>
                  <a:pt x="742643" y="0"/>
                </a:cubicBezTo>
                <a:cubicBezTo>
                  <a:pt x="904789" y="-52831"/>
                  <a:pt x="1026410" y="22335"/>
                  <a:pt x="1142527" y="0"/>
                </a:cubicBezTo>
                <a:cubicBezTo>
                  <a:pt x="1258644" y="-22335"/>
                  <a:pt x="1676062" y="85171"/>
                  <a:pt x="1885169" y="0"/>
                </a:cubicBezTo>
                <a:cubicBezTo>
                  <a:pt x="2094276" y="-85171"/>
                  <a:pt x="2324225" y="40213"/>
                  <a:pt x="2542122" y="0"/>
                </a:cubicBezTo>
                <a:cubicBezTo>
                  <a:pt x="2760019" y="-40213"/>
                  <a:pt x="2875922" y="567"/>
                  <a:pt x="3113386" y="0"/>
                </a:cubicBezTo>
                <a:cubicBezTo>
                  <a:pt x="3350850" y="-567"/>
                  <a:pt x="3310029" y="27349"/>
                  <a:pt x="3427581" y="0"/>
                </a:cubicBezTo>
                <a:cubicBezTo>
                  <a:pt x="3545133" y="-27349"/>
                  <a:pt x="3762290" y="40577"/>
                  <a:pt x="3913155" y="0"/>
                </a:cubicBezTo>
                <a:cubicBezTo>
                  <a:pt x="4064020" y="-40577"/>
                  <a:pt x="4437654" y="38597"/>
                  <a:pt x="4570108" y="0"/>
                </a:cubicBezTo>
                <a:cubicBezTo>
                  <a:pt x="4702562" y="-38597"/>
                  <a:pt x="4917666" y="52152"/>
                  <a:pt x="5227061" y="0"/>
                </a:cubicBezTo>
                <a:cubicBezTo>
                  <a:pt x="5536456" y="-52152"/>
                  <a:pt x="5609104" y="79928"/>
                  <a:pt x="5969703" y="0"/>
                </a:cubicBezTo>
                <a:cubicBezTo>
                  <a:pt x="6330302" y="-79928"/>
                  <a:pt x="6127084" y="21910"/>
                  <a:pt x="6283898" y="0"/>
                </a:cubicBezTo>
                <a:cubicBezTo>
                  <a:pt x="6440713" y="-21910"/>
                  <a:pt x="6770708" y="84700"/>
                  <a:pt x="7026541" y="0"/>
                </a:cubicBezTo>
                <a:cubicBezTo>
                  <a:pt x="7282374" y="-84700"/>
                  <a:pt x="7213986" y="6664"/>
                  <a:pt x="7340736" y="0"/>
                </a:cubicBezTo>
                <a:cubicBezTo>
                  <a:pt x="7467487" y="-6664"/>
                  <a:pt x="7735554" y="27509"/>
                  <a:pt x="7997689" y="0"/>
                </a:cubicBezTo>
                <a:cubicBezTo>
                  <a:pt x="8259824" y="-27509"/>
                  <a:pt x="8318200" y="50419"/>
                  <a:pt x="8568952" y="0"/>
                </a:cubicBezTo>
                <a:cubicBezTo>
                  <a:pt x="8619049" y="132178"/>
                  <a:pt x="8510976" y="365960"/>
                  <a:pt x="8568952" y="501016"/>
                </a:cubicBezTo>
                <a:cubicBezTo>
                  <a:pt x="8626928" y="636072"/>
                  <a:pt x="8541462" y="759041"/>
                  <a:pt x="8568952" y="1002032"/>
                </a:cubicBezTo>
                <a:cubicBezTo>
                  <a:pt x="8596442" y="1245023"/>
                  <a:pt x="8566760" y="1342872"/>
                  <a:pt x="8568952" y="1462268"/>
                </a:cubicBezTo>
                <a:cubicBezTo>
                  <a:pt x="8571144" y="1581664"/>
                  <a:pt x="8553000" y="1826916"/>
                  <a:pt x="8568952" y="2044845"/>
                </a:cubicBezTo>
                <a:cubicBezTo>
                  <a:pt x="8584904" y="2262774"/>
                  <a:pt x="8509562" y="2506464"/>
                  <a:pt x="8568952" y="2668203"/>
                </a:cubicBezTo>
                <a:cubicBezTo>
                  <a:pt x="8628342" y="2829942"/>
                  <a:pt x="8506167" y="3000863"/>
                  <a:pt x="8568952" y="3332340"/>
                </a:cubicBezTo>
                <a:cubicBezTo>
                  <a:pt x="8631737" y="3663817"/>
                  <a:pt x="8499900" y="3711861"/>
                  <a:pt x="8568952" y="4078039"/>
                </a:cubicBezTo>
                <a:cubicBezTo>
                  <a:pt x="8416629" y="4088669"/>
                  <a:pt x="8389848" y="4050271"/>
                  <a:pt x="8254757" y="4078039"/>
                </a:cubicBezTo>
                <a:cubicBezTo>
                  <a:pt x="8119666" y="4105807"/>
                  <a:pt x="7931034" y="4055904"/>
                  <a:pt x="7769183" y="4078039"/>
                </a:cubicBezTo>
                <a:cubicBezTo>
                  <a:pt x="7607332" y="4100174"/>
                  <a:pt x="7325745" y="4034453"/>
                  <a:pt x="7026541" y="4078039"/>
                </a:cubicBezTo>
                <a:cubicBezTo>
                  <a:pt x="6727337" y="4121625"/>
                  <a:pt x="6822291" y="4076221"/>
                  <a:pt x="6712346" y="4078039"/>
                </a:cubicBezTo>
                <a:cubicBezTo>
                  <a:pt x="6602402" y="4079857"/>
                  <a:pt x="6196992" y="4055851"/>
                  <a:pt x="5969703" y="4078039"/>
                </a:cubicBezTo>
                <a:cubicBezTo>
                  <a:pt x="5742414" y="4100227"/>
                  <a:pt x="5572809" y="4012804"/>
                  <a:pt x="5398440" y="4078039"/>
                </a:cubicBezTo>
                <a:cubicBezTo>
                  <a:pt x="5224071" y="4143274"/>
                  <a:pt x="5241049" y="4042925"/>
                  <a:pt x="5084245" y="4078039"/>
                </a:cubicBezTo>
                <a:cubicBezTo>
                  <a:pt x="4927442" y="4113153"/>
                  <a:pt x="4782635" y="4046365"/>
                  <a:pt x="4512981" y="4078039"/>
                </a:cubicBezTo>
                <a:cubicBezTo>
                  <a:pt x="4243327" y="4109713"/>
                  <a:pt x="3996387" y="4036874"/>
                  <a:pt x="3770339" y="4078039"/>
                </a:cubicBezTo>
                <a:cubicBezTo>
                  <a:pt x="3544291" y="4119204"/>
                  <a:pt x="3386225" y="4035136"/>
                  <a:pt x="3027696" y="4078039"/>
                </a:cubicBezTo>
                <a:cubicBezTo>
                  <a:pt x="2669167" y="4120942"/>
                  <a:pt x="2864794" y="4076274"/>
                  <a:pt x="2713501" y="4078039"/>
                </a:cubicBezTo>
                <a:cubicBezTo>
                  <a:pt x="2562208" y="4079804"/>
                  <a:pt x="2379281" y="4074854"/>
                  <a:pt x="2227928" y="4078039"/>
                </a:cubicBezTo>
                <a:cubicBezTo>
                  <a:pt x="2076575" y="4081224"/>
                  <a:pt x="1986879" y="4037893"/>
                  <a:pt x="1828043" y="4078039"/>
                </a:cubicBezTo>
                <a:cubicBezTo>
                  <a:pt x="1669208" y="4118185"/>
                  <a:pt x="1561986" y="4038193"/>
                  <a:pt x="1428159" y="4078039"/>
                </a:cubicBezTo>
                <a:cubicBezTo>
                  <a:pt x="1294332" y="4117885"/>
                  <a:pt x="1049150" y="4035672"/>
                  <a:pt x="771206" y="4078039"/>
                </a:cubicBezTo>
                <a:cubicBezTo>
                  <a:pt x="493262" y="4120406"/>
                  <a:pt x="232593" y="4055408"/>
                  <a:pt x="0" y="4078039"/>
                </a:cubicBezTo>
                <a:cubicBezTo>
                  <a:pt x="-52916" y="3897933"/>
                  <a:pt x="42495" y="3769963"/>
                  <a:pt x="0" y="3495462"/>
                </a:cubicBezTo>
                <a:cubicBezTo>
                  <a:pt x="-42495" y="3220961"/>
                  <a:pt x="39909" y="3219312"/>
                  <a:pt x="0" y="3035226"/>
                </a:cubicBezTo>
                <a:cubicBezTo>
                  <a:pt x="-39909" y="2851140"/>
                  <a:pt x="44316" y="2636986"/>
                  <a:pt x="0" y="2534210"/>
                </a:cubicBezTo>
                <a:cubicBezTo>
                  <a:pt x="-44316" y="2431434"/>
                  <a:pt x="22899" y="2283656"/>
                  <a:pt x="0" y="2033194"/>
                </a:cubicBezTo>
                <a:cubicBezTo>
                  <a:pt x="-22899" y="1782732"/>
                  <a:pt x="2108" y="1677031"/>
                  <a:pt x="0" y="1491397"/>
                </a:cubicBezTo>
                <a:cubicBezTo>
                  <a:pt x="-2108" y="1305763"/>
                  <a:pt x="67089" y="1071575"/>
                  <a:pt x="0" y="908820"/>
                </a:cubicBezTo>
                <a:cubicBezTo>
                  <a:pt x="-67089" y="746065"/>
                  <a:pt x="17357" y="393106"/>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lvl="0" algn="just">
              <a:buSzPts val="1400"/>
            </a:pPr>
            <a:r>
              <a:rPr lang="pl-PL" sz="1600" b="1" dirty="0">
                <a:solidFill>
                  <a:srgbClr val="006600"/>
                </a:solidFill>
                <a:latin typeface="Calibri" panose="020F0502020204030204" pitchFamily="34" charset="0"/>
                <a:ea typeface="Calibri" panose="020F0502020204030204" pitchFamily="34" charset="0"/>
                <a:cs typeface="Times New Roman" panose="02020603050405020304" pitchFamily="18" charset="0"/>
              </a:rPr>
              <a:t>11.</a:t>
            </a:r>
            <a:r>
              <a:rPr lang="pl-PL" sz="1350" dirty="0">
                <a:solidFill>
                  <a:srgbClr val="006600"/>
                </a:solidFill>
                <a:latin typeface="Calibri" panose="020F0502020204030204" pitchFamily="34" charset="0"/>
                <a:ea typeface="Calibri" panose="020F0502020204030204" pitchFamily="34" charset="0"/>
                <a:cs typeface="Times New Roman" panose="02020603050405020304" pitchFamily="18" charset="0"/>
              </a:rPr>
              <a:t> </a:t>
            </a:r>
            <a:r>
              <a:rPr lang="pl-PL" sz="1500" dirty="0">
                <a:solidFill>
                  <a:srgbClr val="006600"/>
                </a:solidFill>
                <a:latin typeface="Calibri" panose="020F0502020204030204" pitchFamily="34" charset="0"/>
                <a:ea typeface="Calibri" panose="020F0502020204030204" pitchFamily="34" charset="0"/>
                <a:cs typeface="Times New Roman" panose="02020603050405020304" pitchFamily="18" charset="0"/>
              </a:rPr>
              <a:t>Należy odnotować istotną zbieżność tematyki kursów/studiów/egzaminów z pytania 24 ankiety dla pracodawców z pytaniem 1 ankiety dla beneficjentów wsparcia (Z jakiego rodzaju usług finansowanych z KFS Pan/i skorzystał/a w 2021 roku?) Podobieństwo tych odpowiedzi świadczy    o rzetelności wypowiedzi pracodawców i pracowników. </a:t>
            </a:r>
          </a:p>
          <a:p>
            <a:pPr lvl="0" algn="just">
              <a:buSzPts val="1400"/>
            </a:pPr>
            <a:r>
              <a:rPr lang="pl-PL" sz="1600" b="1" dirty="0">
                <a:solidFill>
                  <a:srgbClr val="006600"/>
                </a:solidFill>
                <a:latin typeface="Calibri" panose="020F0502020204030204" pitchFamily="34" charset="0"/>
                <a:ea typeface="Calibri" panose="020F0502020204030204" pitchFamily="34" charset="0"/>
                <a:cs typeface="Times New Roman" panose="02020603050405020304" pitchFamily="18" charset="0"/>
              </a:rPr>
              <a:t>12.</a:t>
            </a:r>
            <a:r>
              <a:rPr lang="pl-PL" sz="1500" dirty="0">
                <a:solidFill>
                  <a:srgbClr val="006600"/>
                </a:solidFill>
                <a:latin typeface="Calibri" panose="020F0502020204030204" pitchFamily="34" charset="0"/>
                <a:ea typeface="Calibri" panose="020F0502020204030204" pitchFamily="34" charset="0"/>
                <a:cs typeface="Times New Roman" panose="02020603050405020304" pitchFamily="18" charset="0"/>
              </a:rPr>
              <a:t> 94% pracodawców pozytywnie ocenia kompetencje nabyte w ramach działań finansowanych z KFS, w tym „bardzo dobrze” 44,8% oraz „raczej dobrze” 49,2% respondentów. Z kolei 6% biorących udział w badaniu pracodawców oceniło nabyte kompetencje jako „przeciętnie ani dobre, ani złe”.</a:t>
            </a:r>
          </a:p>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Należy odnotować, że pracodawcy wysoko ocenili efekty wsparcia z KFS, średnio wszystkie (7) wymienione stwierdzenia uzyskały trzy czwarte akceptacji (75,5 punktów). Natomiast średnia arytmetyczna „braku akceptacji” wyniosła 5,1 punktów. Z kolei średnia arytmetyczna dla odpowiedzi „trudno powiedzieć” wyniosła 19,4 punktów. Najwyższą akceptację pracodawców (98,5%) uzyskało stwierdzenie, że „dzięki wsparciu ze środków KFS pracownicy firmy podnieśli kompetencje potrzebne w ich codziennej pracy” oraz że usprawnili swoją pracę (89,6%).</a:t>
            </a:r>
          </a:p>
          <a:p>
            <a:pPr lvl="0" algn="just">
              <a:buSzPts val="1400"/>
            </a:pP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14.</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Więcej niż dwie trzecie (68,6%) ankietowanych przedsiębiorstw planuje w 2023 roku ubiegać się o środki finansowe z KFS oraz jeden pracodawca zadeklarował, że w 2023 roku nie będzie się ubiegał o pozyskanie tych środków. Natomiast 29,9% pracodawców nie potrafiło zająć w tej sprawie stanowiska i wybrało odpowiedź „trudno powiedzieć”.  </a:t>
            </a:r>
            <a:endParaRPr kumimoji="0" lang="pl-PL" sz="135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pracodawców korzystających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84126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467544" y="555526"/>
            <a:ext cx="8352928" cy="1569660"/>
          </a:xfrm>
          <a:custGeom>
            <a:avLst/>
            <a:gdLst>
              <a:gd name="connsiteX0" fmla="*/ 0 w 8352928"/>
              <a:gd name="connsiteY0" fmla="*/ 0 h 1569660"/>
              <a:gd name="connsiteX1" fmla="*/ 763696 w 8352928"/>
              <a:gd name="connsiteY1" fmla="*/ 0 h 1569660"/>
              <a:gd name="connsiteX2" fmla="*/ 1193275 w 8352928"/>
              <a:gd name="connsiteY2" fmla="*/ 0 h 1569660"/>
              <a:gd name="connsiteX3" fmla="*/ 1956972 w 8352928"/>
              <a:gd name="connsiteY3" fmla="*/ 0 h 1569660"/>
              <a:gd name="connsiteX4" fmla="*/ 2637139 w 8352928"/>
              <a:gd name="connsiteY4" fmla="*/ 0 h 1569660"/>
              <a:gd name="connsiteX5" fmla="*/ 3233776 w 8352928"/>
              <a:gd name="connsiteY5" fmla="*/ 0 h 1569660"/>
              <a:gd name="connsiteX6" fmla="*/ 3579826 w 8352928"/>
              <a:gd name="connsiteY6" fmla="*/ 0 h 1569660"/>
              <a:gd name="connsiteX7" fmla="*/ 4092935 w 8352928"/>
              <a:gd name="connsiteY7" fmla="*/ 0 h 1569660"/>
              <a:gd name="connsiteX8" fmla="*/ 4773102 w 8352928"/>
              <a:gd name="connsiteY8" fmla="*/ 0 h 1569660"/>
              <a:gd name="connsiteX9" fmla="*/ 5453269 w 8352928"/>
              <a:gd name="connsiteY9" fmla="*/ 0 h 1569660"/>
              <a:gd name="connsiteX10" fmla="*/ 6216965 w 8352928"/>
              <a:gd name="connsiteY10" fmla="*/ 0 h 1569660"/>
              <a:gd name="connsiteX11" fmla="*/ 6563015 w 8352928"/>
              <a:gd name="connsiteY11" fmla="*/ 0 h 1569660"/>
              <a:gd name="connsiteX12" fmla="*/ 7326711 w 8352928"/>
              <a:gd name="connsiteY12" fmla="*/ 0 h 1569660"/>
              <a:gd name="connsiteX13" fmla="*/ 7672761 w 8352928"/>
              <a:gd name="connsiteY13" fmla="*/ 0 h 1569660"/>
              <a:gd name="connsiteX14" fmla="*/ 8352928 w 8352928"/>
              <a:gd name="connsiteY14" fmla="*/ 0 h 1569660"/>
              <a:gd name="connsiteX15" fmla="*/ 8352928 w 8352928"/>
              <a:gd name="connsiteY15" fmla="*/ 554613 h 1569660"/>
              <a:gd name="connsiteX16" fmla="*/ 8352928 w 8352928"/>
              <a:gd name="connsiteY16" fmla="*/ 1046440 h 1569660"/>
              <a:gd name="connsiteX17" fmla="*/ 8352928 w 8352928"/>
              <a:gd name="connsiteY17" fmla="*/ 1569660 h 1569660"/>
              <a:gd name="connsiteX18" fmla="*/ 8006878 w 8352928"/>
              <a:gd name="connsiteY18" fmla="*/ 1569660 h 1569660"/>
              <a:gd name="connsiteX19" fmla="*/ 7410240 w 8352928"/>
              <a:gd name="connsiteY19" fmla="*/ 1569660 h 1569660"/>
              <a:gd name="connsiteX20" fmla="*/ 6897132 w 8352928"/>
              <a:gd name="connsiteY20" fmla="*/ 1569660 h 1569660"/>
              <a:gd name="connsiteX21" fmla="*/ 6551082 w 8352928"/>
              <a:gd name="connsiteY21" fmla="*/ 1569660 h 1569660"/>
              <a:gd name="connsiteX22" fmla="*/ 6205032 w 8352928"/>
              <a:gd name="connsiteY22" fmla="*/ 1569660 h 1569660"/>
              <a:gd name="connsiteX23" fmla="*/ 5775453 w 8352928"/>
              <a:gd name="connsiteY23" fmla="*/ 1569660 h 1569660"/>
              <a:gd name="connsiteX24" fmla="*/ 5262345 w 8352928"/>
              <a:gd name="connsiteY24" fmla="*/ 1569660 h 1569660"/>
              <a:gd name="connsiteX25" fmla="*/ 4498648 w 8352928"/>
              <a:gd name="connsiteY25" fmla="*/ 1569660 h 1569660"/>
              <a:gd name="connsiteX26" fmla="*/ 4152598 w 8352928"/>
              <a:gd name="connsiteY26" fmla="*/ 1569660 h 1569660"/>
              <a:gd name="connsiteX27" fmla="*/ 3388902 w 8352928"/>
              <a:gd name="connsiteY27" fmla="*/ 1569660 h 1569660"/>
              <a:gd name="connsiteX28" fmla="*/ 2792265 w 8352928"/>
              <a:gd name="connsiteY28" fmla="*/ 1569660 h 1569660"/>
              <a:gd name="connsiteX29" fmla="*/ 2446215 w 8352928"/>
              <a:gd name="connsiteY29" fmla="*/ 1569660 h 1569660"/>
              <a:gd name="connsiteX30" fmla="*/ 1849577 w 8352928"/>
              <a:gd name="connsiteY30" fmla="*/ 1569660 h 1569660"/>
              <a:gd name="connsiteX31" fmla="*/ 1085881 w 8352928"/>
              <a:gd name="connsiteY31" fmla="*/ 1569660 h 1569660"/>
              <a:gd name="connsiteX32" fmla="*/ 0 w 8352928"/>
              <a:gd name="connsiteY32" fmla="*/ 1569660 h 1569660"/>
              <a:gd name="connsiteX33" fmla="*/ 0 w 8352928"/>
              <a:gd name="connsiteY33" fmla="*/ 1093530 h 1569660"/>
              <a:gd name="connsiteX34" fmla="*/ 0 w 8352928"/>
              <a:gd name="connsiteY34" fmla="*/ 601703 h 1569660"/>
              <a:gd name="connsiteX35" fmla="*/ 0 w 8352928"/>
              <a:gd name="connsiteY35"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52928" h="1569660" extrusionOk="0">
                <a:moveTo>
                  <a:pt x="0" y="0"/>
                </a:moveTo>
                <a:cubicBezTo>
                  <a:pt x="224823" y="-71175"/>
                  <a:pt x="610156" y="34912"/>
                  <a:pt x="763696" y="0"/>
                </a:cubicBezTo>
                <a:cubicBezTo>
                  <a:pt x="917236" y="-34912"/>
                  <a:pt x="994718" y="50317"/>
                  <a:pt x="1193275" y="0"/>
                </a:cubicBezTo>
                <a:cubicBezTo>
                  <a:pt x="1391832" y="-50317"/>
                  <a:pt x="1649950" y="32532"/>
                  <a:pt x="1956972" y="0"/>
                </a:cubicBezTo>
                <a:cubicBezTo>
                  <a:pt x="2263994" y="-32532"/>
                  <a:pt x="2397208" y="17217"/>
                  <a:pt x="2637139" y="0"/>
                </a:cubicBezTo>
                <a:cubicBezTo>
                  <a:pt x="2877070" y="-17217"/>
                  <a:pt x="3059347" y="55346"/>
                  <a:pt x="3233776" y="0"/>
                </a:cubicBezTo>
                <a:cubicBezTo>
                  <a:pt x="3408205" y="-55346"/>
                  <a:pt x="3486313" y="19773"/>
                  <a:pt x="3579826" y="0"/>
                </a:cubicBezTo>
                <a:cubicBezTo>
                  <a:pt x="3673339" y="-19773"/>
                  <a:pt x="3963574" y="15154"/>
                  <a:pt x="4092935" y="0"/>
                </a:cubicBezTo>
                <a:cubicBezTo>
                  <a:pt x="4222296" y="-15154"/>
                  <a:pt x="4614438" y="12838"/>
                  <a:pt x="4773102" y="0"/>
                </a:cubicBezTo>
                <a:cubicBezTo>
                  <a:pt x="4931766" y="-12838"/>
                  <a:pt x="5237436" y="6312"/>
                  <a:pt x="5453269" y="0"/>
                </a:cubicBezTo>
                <a:cubicBezTo>
                  <a:pt x="5669102" y="-6312"/>
                  <a:pt x="5951777" y="65901"/>
                  <a:pt x="6216965" y="0"/>
                </a:cubicBezTo>
                <a:cubicBezTo>
                  <a:pt x="6482153" y="-65901"/>
                  <a:pt x="6425821" y="28335"/>
                  <a:pt x="6563015" y="0"/>
                </a:cubicBezTo>
                <a:cubicBezTo>
                  <a:pt x="6700209" y="-28335"/>
                  <a:pt x="7041799" y="10162"/>
                  <a:pt x="7326711" y="0"/>
                </a:cubicBezTo>
                <a:cubicBezTo>
                  <a:pt x="7611623" y="-10162"/>
                  <a:pt x="7573791" y="14046"/>
                  <a:pt x="7672761" y="0"/>
                </a:cubicBezTo>
                <a:cubicBezTo>
                  <a:pt x="7771731" y="-14046"/>
                  <a:pt x="8143269" y="52319"/>
                  <a:pt x="8352928" y="0"/>
                </a:cubicBezTo>
                <a:cubicBezTo>
                  <a:pt x="8412538" y="243283"/>
                  <a:pt x="8290653" y="363252"/>
                  <a:pt x="8352928" y="554613"/>
                </a:cubicBezTo>
                <a:cubicBezTo>
                  <a:pt x="8415203" y="745974"/>
                  <a:pt x="8307428" y="852308"/>
                  <a:pt x="8352928" y="1046440"/>
                </a:cubicBezTo>
                <a:cubicBezTo>
                  <a:pt x="8398428" y="1240572"/>
                  <a:pt x="8295255" y="1422752"/>
                  <a:pt x="8352928" y="1569660"/>
                </a:cubicBezTo>
                <a:cubicBezTo>
                  <a:pt x="8215095" y="1572226"/>
                  <a:pt x="8160200" y="1540718"/>
                  <a:pt x="8006878" y="1569660"/>
                </a:cubicBezTo>
                <a:cubicBezTo>
                  <a:pt x="7853556" y="1598602"/>
                  <a:pt x="7555315" y="1564338"/>
                  <a:pt x="7410240" y="1569660"/>
                </a:cubicBezTo>
                <a:cubicBezTo>
                  <a:pt x="7265165" y="1574982"/>
                  <a:pt x="7029753" y="1513474"/>
                  <a:pt x="6897132" y="1569660"/>
                </a:cubicBezTo>
                <a:cubicBezTo>
                  <a:pt x="6764511" y="1625846"/>
                  <a:pt x="6722941" y="1569610"/>
                  <a:pt x="6551082" y="1569660"/>
                </a:cubicBezTo>
                <a:cubicBezTo>
                  <a:pt x="6379223" y="1569710"/>
                  <a:pt x="6370547" y="1534781"/>
                  <a:pt x="6205032" y="1569660"/>
                </a:cubicBezTo>
                <a:cubicBezTo>
                  <a:pt x="6039517" y="1604539"/>
                  <a:pt x="5919621" y="1537769"/>
                  <a:pt x="5775453" y="1569660"/>
                </a:cubicBezTo>
                <a:cubicBezTo>
                  <a:pt x="5631285" y="1601551"/>
                  <a:pt x="5393196" y="1530544"/>
                  <a:pt x="5262345" y="1569660"/>
                </a:cubicBezTo>
                <a:cubicBezTo>
                  <a:pt x="5131494" y="1608776"/>
                  <a:pt x="4727713" y="1547349"/>
                  <a:pt x="4498648" y="1569660"/>
                </a:cubicBezTo>
                <a:cubicBezTo>
                  <a:pt x="4269583" y="1591971"/>
                  <a:pt x="4292689" y="1536968"/>
                  <a:pt x="4152598" y="1569660"/>
                </a:cubicBezTo>
                <a:cubicBezTo>
                  <a:pt x="4012507" y="1602352"/>
                  <a:pt x="3633276" y="1514986"/>
                  <a:pt x="3388902" y="1569660"/>
                </a:cubicBezTo>
                <a:cubicBezTo>
                  <a:pt x="3144528" y="1624334"/>
                  <a:pt x="3070972" y="1498891"/>
                  <a:pt x="2792265" y="1569660"/>
                </a:cubicBezTo>
                <a:cubicBezTo>
                  <a:pt x="2513558" y="1640429"/>
                  <a:pt x="2590256" y="1566513"/>
                  <a:pt x="2446215" y="1569660"/>
                </a:cubicBezTo>
                <a:cubicBezTo>
                  <a:pt x="2302174" y="1572807"/>
                  <a:pt x="1987518" y="1568936"/>
                  <a:pt x="1849577" y="1569660"/>
                </a:cubicBezTo>
                <a:cubicBezTo>
                  <a:pt x="1711636" y="1570384"/>
                  <a:pt x="1332702" y="1501910"/>
                  <a:pt x="1085881" y="1569660"/>
                </a:cubicBezTo>
                <a:cubicBezTo>
                  <a:pt x="839060" y="1637410"/>
                  <a:pt x="402255" y="1476279"/>
                  <a:pt x="0" y="1569660"/>
                </a:cubicBezTo>
                <a:cubicBezTo>
                  <a:pt x="-4303" y="1403668"/>
                  <a:pt x="44345" y="1274165"/>
                  <a:pt x="0" y="1093530"/>
                </a:cubicBezTo>
                <a:cubicBezTo>
                  <a:pt x="-44345" y="912895"/>
                  <a:pt x="39811" y="807962"/>
                  <a:pt x="0" y="601703"/>
                </a:cubicBezTo>
                <a:cubicBezTo>
                  <a:pt x="-39811" y="395444"/>
                  <a:pt x="11411" y="147785"/>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lvl="0" algn="just">
              <a:buSzPts val="1400"/>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15.</a:t>
            </a:r>
            <a:r>
              <a:rPr kumimoji="0" lang="pl-PL" sz="135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Biorący udział w badaniu pracodawcy (reprezentują 67 przedsiębiorstw i instytucji) zgłosili gotowość do ubiegania się o wsparcie z KFS w 2023 roku w 72 zawodach i specjalnościach kursów, studiów i egzaminów, przy czym najczęściej wymieniano zapotrzebowanie na: operatorów wózków jezdniowych z wymianą butli gazowych, spawaczy, fryzjerów, operatorów maszyn CNC, nauczycieli, fizjoterapeutów, specjalistów od administracji i zarządzania.</a:t>
            </a:r>
          </a:p>
          <a:p>
            <a:pPr algn="just"/>
            <a:r>
              <a:rPr lang="pl-PL"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pracodawców korzystających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a 3" descr="Wykres słupkowy z trendem wzrostowym z wypełnieniem pełnym">
            <a:extLst>
              <a:ext uri="{FF2B5EF4-FFF2-40B4-BE49-F238E27FC236}">
                <a16:creationId xmlns:a16="http://schemas.microsoft.com/office/drawing/2014/main" id="{8AAF9097-1423-6293-C572-5BE6ECBF2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352" y="3651870"/>
            <a:ext cx="914400" cy="914400"/>
          </a:xfrm>
          <a:prstGeom prst="rect">
            <a:avLst/>
          </a:prstGeom>
        </p:spPr>
      </p:pic>
    </p:spTree>
    <p:extLst>
      <p:ext uri="{BB962C8B-B14F-4D97-AF65-F5344CB8AC3E}">
        <p14:creationId xmlns:p14="http://schemas.microsoft.com/office/powerpoint/2010/main" val="344548600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287524" y="462032"/>
            <a:ext cx="8604956" cy="4210383"/>
          </a:xfrm>
          <a:custGeom>
            <a:avLst/>
            <a:gdLst>
              <a:gd name="connsiteX0" fmla="*/ 0 w 8604956"/>
              <a:gd name="connsiteY0" fmla="*/ 0 h 4210383"/>
              <a:gd name="connsiteX1" fmla="*/ 745763 w 8604956"/>
              <a:gd name="connsiteY1" fmla="*/ 0 h 4210383"/>
              <a:gd name="connsiteX2" fmla="*/ 1147327 w 8604956"/>
              <a:gd name="connsiteY2" fmla="*/ 0 h 4210383"/>
              <a:gd name="connsiteX3" fmla="*/ 1893090 w 8604956"/>
              <a:gd name="connsiteY3" fmla="*/ 0 h 4210383"/>
              <a:gd name="connsiteX4" fmla="*/ 2552804 w 8604956"/>
              <a:gd name="connsiteY4" fmla="*/ 0 h 4210383"/>
              <a:gd name="connsiteX5" fmla="*/ 3126467 w 8604956"/>
              <a:gd name="connsiteY5" fmla="*/ 0 h 4210383"/>
              <a:gd name="connsiteX6" fmla="*/ 3441982 w 8604956"/>
              <a:gd name="connsiteY6" fmla="*/ 0 h 4210383"/>
              <a:gd name="connsiteX7" fmla="*/ 3929597 w 8604956"/>
              <a:gd name="connsiteY7" fmla="*/ 0 h 4210383"/>
              <a:gd name="connsiteX8" fmla="*/ 4589310 w 8604956"/>
              <a:gd name="connsiteY8" fmla="*/ 0 h 4210383"/>
              <a:gd name="connsiteX9" fmla="*/ 5249023 w 8604956"/>
              <a:gd name="connsiteY9" fmla="*/ 0 h 4210383"/>
              <a:gd name="connsiteX10" fmla="*/ 5994786 w 8604956"/>
              <a:gd name="connsiteY10" fmla="*/ 0 h 4210383"/>
              <a:gd name="connsiteX11" fmla="*/ 6310301 w 8604956"/>
              <a:gd name="connsiteY11" fmla="*/ 0 h 4210383"/>
              <a:gd name="connsiteX12" fmla="*/ 7056064 w 8604956"/>
              <a:gd name="connsiteY12" fmla="*/ 0 h 4210383"/>
              <a:gd name="connsiteX13" fmla="*/ 7371579 w 8604956"/>
              <a:gd name="connsiteY13" fmla="*/ 0 h 4210383"/>
              <a:gd name="connsiteX14" fmla="*/ 8031292 w 8604956"/>
              <a:gd name="connsiteY14" fmla="*/ 0 h 4210383"/>
              <a:gd name="connsiteX15" fmla="*/ 8604956 w 8604956"/>
              <a:gd name="connsiteY15" fmla="*/ 0 h 4210383"/>
              <a:gd name="connsiteX16" fmla="*/ 8604956 w 8604956"/>
              <a:gd name="connsiteY16" fmla="*/ 442090 h 4210383"/>
              <a:gd name="connsiteX17" fmla="*/ 8604956 w 8604956"/>
              <a:gd name="connsiteY17" fmla="*/ 884180 h 4210383"/>
              <a:gd name="connsiteX18" fmla="*/ 8604956 w 8604956"/>
              <a:gd name="connsiteY18" fmla="*/ 1284167 h 4210383"/>
              <a:gd name="connsiteX19" fmla="*/ 8604956 w 8604956"/>
              <a:gd name="connsiteY19" fmla="*/ 1810465 h 4210383"/>
              <a:gd name="connsiteX20" fmla="*/ 8604956 w 8604956"/>
              <a:gd name="connsiteY20" fmla="*/ 2378866 h 4210383"/>
              <a:gd name="connsiteX21" fmla="*/ 8604956 w 8604956"/>
              <a:gd name="connsiteY21" fmla="*/ 2989372 h 4210383"/>
              <a:gd name="connsiteX22" fmla="*/ 8604956 w 8604956"/>
              <a:gd name="connsiteY22" fmla="*/ 3473566 h 4210383"/>
              <a:gd name="connsiteX23" fmla="*/ 8604956 w 8604956"/>
              <a:gd name="connsiteY23" fmla="*/ 4210383 h 4210383"/>
              <a:gd name="connsiteX24" fmla="*/ 8117342 w 8604956"/>
              <a:gd name="connsiteY24" fmla="*/ 4210383 h 4210383"/>
              <a:gd name="connsiteX25" fmla="*/ 7371579 w 8604956"/>
              <a:gd name="connsiteY25" fmla="*/ 4210383 h 4210383"/>
              <a:gd name="connsiteX26" fmla="*/ 7056064 w 8604956"/>
              <a:gd name="connsiteY26" fmla="*/ 4210383 h 4210383"/>
              <a:gd name="connsiteX27" fmla="*/ 6310301 w 8604956"/>
              <a:gd name="connsiteY27" fmla="*/ 4210383 h 4210383"/>
              <a:gd name="connsiteX28" fmla="*/ 5736637 w 8604956"/>
              <a:gd name="connsiteY28" fmla="*/ 4210383 h 4210383"/>
              <a:gd name="connsiteX29" fmla="*/ 5421122 w 8604956"/>
              <a:gd name="connsiteY29" fmla="*/ 4210383 h 4210383"/>
              <a:gd name="connsiteX30" fmla="*/ 4847459 w 8604956"/>
              <a:gd name="connsiteY30" fmla="*/ 4210383 h 4210383"/>
              <a:gd name="connsiteX31" fmla="*/ 4101696 w 8604956"/>
              <a:gd name="connsiteY31" fmla="*/ 4210383 h 4210383"/>
              <a:gd name="connsiteX32" fmla="*/ 3355933 w 8604956"/>
              <a:gd name="connsiteY32" fmla="*/ 4210383 h 4210383"/>
              <a:gd name="connsiteX33" fmla="*/ 3040418 w 8604956"/>
              <a:gd name="connsiteY33" fmla="*/ 4210383 h 4210383"/>
              <a:gd name="connsiteX34" fmla="*/ 2552804 w 8604956"/>
              <a:gd name="connsiteY34" fmla="*/ 4210383 h 4210383"/>
              <a:gd name="connsiteX35" fmla="*/ 2151239 w 8604956"/>
              <a:gd name="connsiteY35" fmla="*/ 4210383 h 4210383"/>
              <a:gd name="connsiteX36" fmla="*/ 1749674 w 8604956"/>
              <a:gd name="connsiteY36" fmla="*/ 4210383 h 4210383"/>
              <a:gd name="connsiteX37" fmla="*/ 1089961 w 8604956"/>
              <a:gd name="connsiteY37" fmla="*/ 4210383 h 4210383"/>
              <a:gd name="connsiteX38" fmla="*/ 0 w 8604956"/>
              <a:gd name="connsiteY38" fmla="*/ 4210383 h 4210383"/>
              <a:gd name="connsiteX39" fmla="*/ 0 w 8604956"/>
              <a:gd name="connsiteY39" fmla="*/ 3684085 h 4210383"/>
              <a:gd name="connsiteX40" fmla="*/ 0 w 8604956"/>
              <a:gd name="connsiteY40" fmla="*/ 3284099 h 4210383"/>
              <a:gd name="connsiteX41" fmla="*/ 0 w 8604956"/>
              <a:gd name="connsiteY41" fmla="*/ 2842009 h 4210383"/>
              <a:gd name="connsiteX42" fmla="*/ 0 w 8604956"/>
              <a:gd name="connsiteY42" fmla="*/ 2399918 h 4210383"/>
              <a:gd name="connsiteX43" fmla="*/ 0 w 8604956"/>
              <a:gd name="connsiteY43" fmla="*/ 1915724 h 4210383"/>
              <a:gd name="connsiteX44" fmla="*/ 0 w 8604956"/>
              <a:gd name="connsiteY44" fmla="*/ 1389426 h 4210383"/>
              <a:gd name="connsiteX45" fmla="*/ 0 w 8604956"/>
              <a:gd name="connsiteY45" fmla="*/ 905232 h 4210383"/>
              <a:gd name="connsiteX46" fmla="*/ 0 w 8604956"/>
              <a:gd name="connsiteY46" fmla="*/ 0 h 421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8604956" h="4210383" extrusionOk="0">
                <a:moveTo>
                  <a:pt x="0" y="0"/>
                </a:moveTo>
                <a:cubicBezTo>
                  <a:pt x="214655" y="-86577"/>
                  <a:pt x="419375" y="54580"/>
                  <a:pt x="745763" y="0"/>
                </a:cubicBezTo>
                <a:cubicBezTo>
                  <a:pt x="1072151" y="-54580"/>
                  <a:pt x="1000385" y="2000"/>
                  <a:pt x="1147327" y="0"/>
                </a:cubicBezTo>
                <a:cubicBezTo>
                  <a:pt x="1294269" y="-2000"/>
                  <a:pt x="1578783" y="31746"/>
                  <a:pt x="1893090" y="0"/>
                </a:cubicBezTo>
                <a:cubicBezTo>
                  <a:pt x="2207397" y="-31746"/>
                  <a:pt x="2391862" y="48972"/>
                  <a:pt x="2552804" y="0"/>
                </a:cubicBezTo>
                <a:cubicBezTo>
                  <a:pt x="2713746" y="-48972"/>
                  <a:pt x="2911370" y="48862"/>
                  <a:pt x="3126467" y="0"/>
                </a:cubicBezTo>
                <a:cubicBezTo>
                  <a:pt x="3341564" y="-48862"/>
                  <a:pt x="3362146" y="33178"/>
                  <a:pt x="3441982" y="0"/>
                </a:cubicBezTo>
                <a:cubicBezTo>
                  <a:pt x="3521819" y="-33178"/>
                  <a:pt x="3757506" y="33823"/>
                  <a:pt x="3929597" y="0"/>
                </a:cubicBezTo>
                <a:cubicBezTo>
                  <a:pt x="4101688" y="-33823"/>
                  <a:pt x="4342723" y="2427"/>
                  <a:pt x="4589310" y="0"/>
                </a:cubicBezTo>
                <a:cubicBezTo>
                  <a:pt x="4835897" y="-2427"/>
                  <a:pt x="4985257" y="15605"/>
                  <a:pt x="5249023" y="0"/>
                </a:cubicBezTo>
                <a:cubicBezTo>
                  <a:pt x="5512789" y="-15605"/>
                  <a:pt x="5729426" y="63936"/>
                  <a:pt x="5994786" y="0"/>
                </a:cubicBezTo>
                <a:cubicBezTo>
                  <a:pt x="6260146" y="-63936"/>
                  <a:pt x="6155009" y="20880"/>
                  <a:pt x="6310301" y="0"/>
                </a:cubicBezTo>
                <a:cubicBezTo>
                  <a:pt x="6465594" y="-20880"/>
                  <a:pt x="6696536" y="22512"/>
                  <a:pt x="7056064" y="0"/>
                </a:cubicBezTo>
                <a:cubicBezTo>
                  <a:pt x="7415592" y="-22512"/>
                  <a:pt x="7277061" y="29935"/>
                  <a:pt x="7371579" y="0"/>
                </a:cubicBezTo>
                <a:cubicBezTo>
                  <a:pt x="7466097" y="-29935"/>
                  <a:pt x="7723085" y="2402"/>
                  <a:pt x="8031292" y="0"/>
                </a:cubicBezTo>
                <a:cubicBezTo>
                  <a:pt x="8339499" y="-2402"/>
                  <a:pt x="8375329" y="29871"/>
                  <a:pt x="8604956" y="0"/>
                </a:cubicBezTo>
                <a:cubicBezTo>
                  <a:pt x="8613264" y="103077"/>
                  <a:pt x="8592533" y="297221"/>
                  <a:pt x="8604956" y="442090"/>
                </a:cubicBezTo>
                <a:cubicBezTo>
                  <a:pt x="8617379" y="586959"/>
                  <a:pt x="8568506" y="765161"/>
                  <a:pt x="8604956" y="884180"/>
                </a:cubicBezTo>
                <a:cubicBezTo>
                  <a:pt x="8641406" y="1003199"/>
                  <a:pt x="8571926" y="1200682"/>
                  <a:pt x="8604956" y="1284167"/>
                </a:cubicBezTo>
                <a:cubicBezTo>
                  <a:pt x="8637986" y="1367652"/>
                  <a:pt x="8563341" y="1555022"/>
                  <a:pt x="8604956" y="1810465"/>
                </a:cubicBezTo>
                <a:cubicBezTo>
                  <a:pt x="8646571" y="2065908"/>
                  <a:pt x="8571184" y="2115302"/>
                  <a:pt x="8604956" y="2378866"/>
                </a:cubicBezTo>
                <a:cubicBezTo>
                  <a:pt x="8638728" y="2642430"/>
                  <a:pt x="8562236" y="2695115"/>
                  <a:pt x="8604956" y="2989372"/>
                </a:cubicBezTo>
                <a:cubicBezTo>
                  <a:pt x="8647676" y="3283629"/>
                  <a:pt x="8567373" y="3327160"/>
                  <a:pt x="8604956" y="3473566"/>
                </a:cubicBezTo>
                <a:cubicBezTo>
                  <a:pt x="8642539" y="3619972"/>
                  <a:pt x="8556326" y="3853200"/>
                  <a:pt x="8604956" y="4210383"/>
                </a:cubicBezTo>
                <a:cubicBezTo>
                  <a:pt x="8443999" y="4223065"/>
                  <a:pt x="8330987" y="4204667"/>
                  <a:pt x="8117342" y="4210383"/>
                </a:cubicBezTo>
                <a:cubicBezTo>
                  <a:pt x="7903697" y="4216099"/>
                  <a:pt x="7525029" y="4180373"/>
                  <a:pt x="7371579" y="4210383"/>
                </a:cubicBezTo>
                <a:cubicBezTo>
                  <a:pt x="7218129" y="4240393"/>
                  <a:pt x="7191379" y="4191690"/>
                  <a:pt x="7056064" y="4210383"/>
                </a:cubicBezTo>
                <a:cubicBezTo>
                  <a:pt x="6920750" y="4229076"/>
                  <a:pt x="6527374" y="4169505"/>
                  <a:pt x="6310301" y="4210383"/>
                </a:cubicBezTo>
                <a:cubicBezTo>
                  <a:pt x="6093228" y="4251261"/>
                  <a:pt x="5940715" y="4151222"/>
                  <a:pt x="5736637" y="4210383"/>
                </a:cubicBezTo>
                <a:cubicBezTo>
                  <a:pt x="5532559" y="4269544"/>
                  <a:pt x="5558812" y="4189465"/>
                  <a:pt x="5421122" y="4210383"/>
                </a:cubicBezTo>
                <a:cubicBezTo>
                  <a:pt x="5283432" y="4231301"/>
                  <a:pt x="5049994" y="4174545"/>
                  <a:pt x="4847459" y="4210383"/>
                </a:cubicBezTo>
                <a:cubicBezTo>
                  <a:pt x="4644924" y="4246221"/>
                  <a:pt x="4375392" y="4163730"/>
                  <a:pt x="4101696" y="4210383"/>
                </a:cubicBezTo>
                <a:cubicBezTo>
                  <a:pt x="3828000" y="4257036"/>
                  <a:pt x="3546425" y="4142341"/>
                  <a:pt x="3355933" y="4210383"/>
                </a:cubicBezTo>
                <a:cubicBezTo>
                  <a:pt x="3165441" y="4278425"/>
                  <a:pt x="3177115" y="4208884"/>
                  <a:pt x="3040418" y="4210383"/>
                </a:cubicBezTo>
                <a:cubicBezTo>
                  <a:pt x="2903722" y="4211882"/>
                  <a:pt x="2671584" y="4198149"/>
                  <a:pt x="2552804" y="4210383"/>
                </a:cubicBezTo>
                <a:cubicBezTo>
                  <a:pt x="2434024" y="4222617"/>
                  <a:pt x="2296792" y="4187918"/>
                  <a:pt x="2151239" y="4210383"/>
                </a:cubicBezTo>
                <a:cubicBezTo>
                  <a:pt x="2005686" y="4232848"/>
                  <a:pt x="1934315" y="4163229"/>
                  <a:pt x="1749674" y="4210383"/>
                </a:cubicBezTo>
                <a:cubicBezTo>
                  <a:pt x="1565033" y="4257537"/>
                  <a:pt x="1294612" y="4196337"/>
                  <a:pt x="1089961" y="4210383"/>
                </a:cubicBezTo>
                <a:cubicBezTo>
                  <a:pt x="885310" y="4224429"/>
                  <a:pt x="433001" y="4096082"/>
                  <a:pt x="0" y="4210383"/>
                </a:cubicBezTo>
                <a:cubicBezTo>
                  <a:pt x="-36651" y="4054877"/>
                  <a:pt x="37418" y="3933031"/>
                  <a:pt x="0" y="3684085"/>
                </a:cubicBezTo>
                <a:cubicBezTo>
                  <a:pt x="-37418" y="3435139"/>
                  <a:pt x="17560" y="3390649"/>
                  <a:pt x="0" y="3284099"/>
                </a:cubicBezTo>
                <a:cubicBezTo>
                  <a:pt x="-17560" y="3177549"/>
                  <a:pt x="1519" y="3026406"/>
                  <a:pt x="0" y="2842009"/>
                </a:cubicBezTo>
                <a:cubicBezTo>
                  <a:pt x="-1519" y="2657612"/>
                  <a:pt x="50039" y="2568826"/>
                  <a:pt x="0" y="2399918"/>
                </a:cubicBezTo>
                <a:cubicBezTo>
                  <a:pt x="-50039" y="2231010"/>
                  <a:pt x="27188" y="2099615"/>
                  <a:pt x="0" y="1915724"/>
                </a:cubicBezTo>
                <a:cubicBezTo>
                  <a:pt x="-27188" y="1731833"/>
                  <a:pt x="29628" y="1541438"/>
                  <a:pt x="0" y="1389426"/>
                </a:cubicBezTo>
                <a:cubicBezTo>
                  <a:pt x="-29628" y="1237414"/>
                  <a:pt x="44664" y="1019490"/>
                  <a:pt x="0" y="905232"/>
                </a:cubicBezTo>
                <a:cubicBezTo>
                  <a:pt x="-44664" y="790974"/>
                  <a:pt x="90725" y="243324"/>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r>
              <a:rPr lang="pl-PL" sz="148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badanej próbie beneficjentów wsparcia z Krajowego Funduszu Szkoleniowego w 2021 roku zdecydowanie więcej było kobiet (78,8%) niż mężczyzn (21,2%). </a:t>
            </a:r>
          </a:p>
          <a:p>
            <a:pPr algn="just"/>
            <a:r>
              <a:rPr lang="pl-PL" sz="148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a:t>
            </a:r>
            <a:r>
              <a:rPr lang="pl-PL" sz="148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.Struktura beneficjentów wsparcia z KFS według miejsca zamieszkania miasto, wieś wskazuje, że w badanej próbie w 2021 roku ze wsparcia z Krajowego Funduszu Szkoleniowego prawie trzy piąte (59,3%) beneficjentów mieszkało na wsi oraz dwie piąte (40,7%) w miastach.</a:t>
            </a:r>
          </a:p>
          <a:p>
            <a:pPr algn="just"/>
            <a:r>
              <a:rPr lang="pl-PL" sz="148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a:t>
            </a:r>
            <a:r>
              <a:rPr lang="pl-PL" sz="148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Beneficjenci wsparcia z KFS w 2021 roku legitymowali się przede wszystkim wykształceniem „wyższym magisterskim” (45,3%) „średnim zawodowym” (21,9%), „policealnym” (9,9%) oraz „wyższym licencjackim” (9,3%). Warto odnotować, że 54,5% beneficjentów, którzy skorzystali ze wsparcia, posiadają wykształcenie wyższe. </a:t>
            </a:r>
          </a:p>
          <a:p>
            <a:pPr algn="just"/>
            <a:r>
              <a:rPr lang="pl-PL" sz="148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 </a:t>
            </a:r>
            <a:r>
              <a:rPr lang="pl-PL" sz="148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Ankietowani wysoko oceniają (88,2%, średnia ocena 4,41 na 5 punktów) dopasowanie wsparcia KFS do swoich potrzeb. </a:t>
            </a:r>
          </a:p>
          <a:p>
            <a:pPr algn="just"/>
            <a:r>
              <a:rPr lang="pl-PL" sz="148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a:t>
            </a:r>
            <a:r>
              <a:rPr lang="pl-PL" sz="148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opinii 88,1% beneficjentów metody szkolenia pomogły osiągnąć cele szkolenia. Aż 87,4% ankietowanych zgodziło się z twierdzeniem, że „czas trwania szkolenia był odpowiedni do uzyskania nowej wiedzy i umiejętności” oraz prawie dwie trzecie (65,2%) respondentów uznało, że „wsparcie z KFS wpłynęło na dalszy ich rozwój zawodowy”. </a:t>
            </a:r>
          </a:p>
          <a:p>
            <a:pPr algn="just"/>
            <a:r>
              <a:rPr kumimoji="0" lang="pl-PL" sz="148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6.</a:t>
            </a:r>
            <a:r>
              <a:rPr kumimoji="0" lang="pl-PL" sz="148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Prawie wszyscy (99,3%) beneficjenci wsparcia z KFS wykorzystują zdobytą wiedzę i umiejętności podczas wykonywania swoich obowiązków zawodowych oraz dwóch (0,7%) „nie wykorzystuje, ponieważ nie miało do tej pory takiej potrzeby”. </a:t>
            </a: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beneficjentów wsparcia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98240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269522" y="548119"/>
            <a:ext cx="8604956" cy="4093428"/>
          </a:xfrm>
          <a:custGeom>
            <a:avLst/>
            <a:gdLst>
              <a:gd name="connsiteX0" fmla="*/ 0 w 8604956"/>
              <a:gd name="connsiteY0" fmla="*/ 0 h 4093428"/>
              <a:gd name="connsiteX1" fmla="*/ 745763 w 8604956"/>
              <a:gd name="connsiteY1" fmla="*/ 0 h 4093428"/>
              <a:gd name="connsiteX2" fmla="*/ 1147327 w 8604956"/>
              <a:gd name="connsiteY2" fmla="*/ 0 h 4093428"/>
              <a:gd name="connsiteX3" fmla="*/ 1893090 w 8604956"/>
              <a:gd name="connsiteY3" fmla="*/ 0 h 4093428"/>
              <a:gd name="connsiteX4" fmla="*/ 2552804 w 8604956"/>
              <a:gd name="connsiteY4" fmla="*/ 0 h 4093428"/>
              <a:gd name="connsiteX5" fmla="*/ 3126467 w 8604956"/>
              <a:gd name="connsiteY5" fmla="*/ 0 h 4093428"/>
              <a:gd name="connsiteX6" fmla="*/ 3441982 w 8604956"/>
              <a:gd name="connsiteY6" fmla="*/ 0 h 4093428"/>
              <a:gd name="connsiteX7" fmla="*/ 3929597 w 8604956"/>
              <a:gd name="connsiteY7" fmla="*/ 0 h 4093428"/>
              <a:gd name="connsiteX8" fmla="*/ 4589310 w 8604956"/>
              <a:gd name="connsiteY8" fmla="*/ 0 h 4093428"/>
              <a:gd name="connsiteX9" fmla="*/ 5249023 w 8604956"/>
              <a:gd name="connsiteY9" fmla="*/ 0 h 4093428"/>
              <a:gd name="connsiteX10" fmla="*/ 5994786 w 8604956"/>
              <a:gd name="connsiteY10" fmla="*/ 0 h 4093428"/>
              <a:gd name="connsiteX11" fmla="*/ 6310301 w 8604956"/>
              <a:gd name="connsiteY11" fmla="*/ 0 h 4093428"/>
              <a:gd name="connsiteX12" fmla="*/ 7056064 w 8604956"/>
              <a:gd name="connsiteY12" fmla="*/ 0 h 4093428"/>
              <a:gd name="connsiteX13" fmla="*/ 7371579 w 8604956"/>
              <a:gd name="connsiteY13" fmla="*/ 0 h 4093428"/>
              <a:gd name="connsiteX14" fmla="*/ 8031292 w 8604956"/>
              <a:gd name="connsiteY14" fmla="*/ 0 h 4093428"/>
              <a:gd name="connsiteX15" fmla="*/ 8604956 w 8604956"/>
              <a:gd name="connsiteY15" fmla="*/ 0 h 4093428"/>
              <a:gd name="connsiteX16" fmla="*/ 8604956 w 8604956"/>
              <a:gd name="connsiteY16" fmla="*/ 502907 h 4093428"/>
              <a:gd name="connsiteX17" fmla="*/ 8604956 w 8604956"/>
              <a:gd name="connsiteY17" fmla="*/ 1005814 h 4093428"/>
              <a:gd name="connsiteX18" fmla="*/ 8604956 w 8604956"/>
              <a:gd name="connsiteY18" fmla="*/ 1467786 h 4093428"/>
              <a:gd name="connsiteX19" fmla="*/ 8604956 w 8604956"/>
              <a:gd name="connsiteY19" fmla="*/ 2052562 h 4093428"/>
              <a:gd name="connsiteX20" fmla="*/ 8604956 w 8604956"/>
              <a:gd name="connsiteY20" fmla="*/ 2678271 h 4093428"/>
              <a:gd name="connsiteX21" fmla="*/ 8604956 w 8604956"/>
              <a:gd name="connsiteY21" fmla="*/ 3344915 h 4093428"/>
              <a:gd name="connsiteX22" fmla="*/ 8604956 w 8604956"/>
              <a:gd name="connsiteY22" fmla="*/ 4093428 h 4093428"/>
              <a:gd name="connsiteX23" fmla="*/ 8289441 w 8604956"/>
              <a:gd name="connsiteY23" fmla="*/ 4093428 h 4093428"/>
              <a:gd name="connsiteX24" fmla="*/ 7801827 w 8604956"/>
              <a:gd name="connsiteY24" fmla="*/ 4093428 h 4093428"/>
              <a:gd name="connsiteX25" fmla="*/ 7056064 w 8604956"/>
              <a:gd name="connsiteY25" fmla="*/ 4093428 h 4093428"/>
              <a:gd name="connsiteX26" fmla="*/ 6740549 w 8604956"/>
              <a:gd name="connsiteY26" fmla="*/ 4093428 h 4093428"/>
              <a:gd name="connsiteX27" fmla="*/ 5994786 w 8604956"/>
              <a:gd name="connsiteY27" fmla="*/ 4093428 h 4093428"/>
              <a:gd name="connsiteX28" fmla="*/ 5421122 w 8604956"/>
              <a:gd name="connsiteY28" fmla="*/ 4093428 h 4093428"/>
              <a:gd name="connsiteX29" fmla="*/ 5105607 w 8604956"/>
              <a:gd name="connsiteY29" fmla="*/ 4093428 h 4093428"/>
              <a:gd name="connsiteX30" fmla="*/ 4531943 w 8604956"/>
              <a:gd name="connsiteY30" fmla="*/ 4093428 h 4093428"/>
              <a:gd name="connsiteX31" fmla="*/ 3786181 w 8604956"/>
              <a:gd name="connsiteY31" fmla="*/ 4093428 h 4093428"/>
              <a:gd name="connsiteX32" fmla="*/ 3040418 w 8604956"/>
              <a:gd name="connsiteY32" fmla="*/ 4093428 h 4093428"/>
              <a:gd name="connsiteX33" fmla="*/ 2724903 w 8604956"/>
              <a:gd name="connsiteY33" fmla="*/ 4093428 h 4093428"/>
              <a:gd name="connsiteX34" fmla="*/ 2237289 w 8604956"/>
              <a:gd name="connsiteY34" fmla="*/ 4093428 h 4093428"/>
              <a:gd name="connsiteX35" fmla="*/ 1835724 w 8604956"/>
              <a:gd name="connsiteY35" fmla="*/ 4093428 h 4093428"/>
              <a:gd name="connsiteX36" fmla="*/ 1434159 w 8604956"/>
              <a:gd name="connsiteY36" fmla="*/ 4093428 h 4093428"/>
              <a:gd name="connsiteX37" fmla="*/ 774446 w 8604956"/>
              <a:gd name="connsiteY37" fmla="*/ 4093428 h 4093428"/>
              <a:gd name="connsiteX38" fmla="*/ 0 w 8604956"/>
              <a:gd name="connsiteY38" fmla="*/ 4093428 h 4093428"/>
              <a:gd name="connsiteX39" fmla="*/ 0 w 8604956"/>
              <a:gd name="connsiteY39" fmla="*/ 3508653 h 4093428"/>
              <a:gd name="connsiteX40" fmla="*/ 0 w 8604956"/>
              <a:gd name="connsiteY40" fmla="*/ 3046680 h 4093428"/>
              <a:gd name="connsiteX41" fmla="*/ 0 w 8604956"/>
              <a:gd name="connsiteY41" fmla="*/ 2543773 h 4093428"/>
              <a:gd name="connsiteX42" fmla="*/ 0 w 8604956"/>
              <a:gd name="connsiteY42" fmla="*/ 2040866 h 4093428"/>
              <a:gd name="connsiteX43" fmla="*/ 0 w 8604956"/>
              <a:gd name="connsiteY43" fmla="*/ 1497025 h 4093428"/>
              <a:gd name="connsiteX44" fmla="*/ 0 w 8604956"/>
              <a:gd name="connsiteY44" fmla="*/ 912250 h 4093428"/>
              <a:gd name="connsiteX45" fmla="*/ 0 w 8604956"/>
              <a:gd name="connsiteY45" fmla="*/ 0 h 409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604956" h="4093428" extrusionOk="0">
                <a:moveTo>
                  <a:pt x="0" y="0"/>
                </a:moveTo>
                <a:cubicBezTo>
                  <a:pt x="214655" y="-86577"/>
                  <a:pt x="419375" y="54580"/>
                  <a:pt x="745763" y="0"/>
                </a:cubicBezTo>
                <a:cubicBezTo>
                  <a:pt x="1072151" y="-54580"/>
                  <a:pt x="1000385" y="2000"/>
                  <a:pt x="1147327" y="0"/>
                </a:cubicBezTo>
                <a:cubicBezTo>
                  <a:pt x="1294269" y="-2000"/>
                  <a:pt x="1578783" y="31746"/>
                  <a:pt x="1893090" y="0"/>
                </a:cubicBezTo>
                <a:cubicBezTo>
                  <a:pt x="2207397" y="-31746"/>
                  <a:pt x="2391862" y="48972"/>
                  <a:pt x="2552804" y="0"/>
                </a:cubicBezTo>
                <a:cubicBezTo>
                  <a:pt x="2713746" y="-48972"/>
                  <a:pt x="2911370" y="48862"/>
                  <a:pt x="3126467" y="0"/>
                </a:cubicBezTo>
                <a:cubicBezTo>
                  <a:pt x="3341564" y="-48862"/>
                  <a:pt x="3362146" y="33178"/>
                  <a:pt x="3441982" y="0"/>
                </a:cubicBezTo>
                <a:cubicBezTo>
                  <a:pt x="3521819" y="-33178"/>
                  <a:pt x="3757506" y="33823"/>
                  <a:pt x="3929597" y="0"/>
                </a:cubicBezTo>
                <a:cubicBezTo>
                  <a:pt x="4101688" y="-33823"/>
                  <a:pt x="4342723" y="2427"/>
                  <a:pt x="4589310" y="0"/>
                </a:cubicBezTo>
                <a:cubicBezTo>
                  <a:pt x="4835897" y="-2427"/>
                  <a:pt x="4985257" y="15605"/>
                  <a:pt x="5249023" y="0"/>
                </a:cubicBezTo>
                <a:cubicBezTo>
                  <a:pt x="5512789" y="-15605"/>
                  <a:pt x="5729426" y="63936"/>
                  <a:pt x="5994786" y="0"/>
                </a:cubicBezTo>
                <a:cubicBezTo>
                  <a:pt x="6260146" y="-63936"/>
                  <a:pt x="6155009" y="20880"/>
                  <a:pt x="6310301" y="0"/>
                </a:cubicBezTo>
                <a:cubicBezTo>
                  <a:pt x="6465594" y="-20880"/>
                  <a:pt x="6696536" y="22512"/>
                  <a:pt x="7056064" y="0"/>
                </a:cubicBezTo>
                <a:cubicBezTo>
                  <a:pt x="7415592" y="-22512"/>
                  <a:pt x="7277061" y="29935"/>
                  <a:pt x="7371579" y="0"/>
                </a:cubicBezTo>
                <a:cubicBezTo>
                  <a:pt x="7466097" y="-29935"/>
                  <a:pt x="7723085" y="2402"/>
                  <a:pt x="8031292" y="0"/>
                </a:cubicBezTo>
                <a:cubicBezTo>
                  <a:pt x="8339499" y="-2402"/>
                  <a:pt x="8375329" y="29871"/>
                  <a:pt x="8604956" y="0"/>
                </a:cubicBezTo>
                <a:cubicBezTo>
                  <a:pt x="8605629" y="165223"/>
                  <a:pt x="8578780" y="349752"/>
                  <a:pt x="8604956" y="502907"/>
                </a:cubicBezTo>
                <a:cubicBezTo>
                  <a:pt x="8631132" y="656062"/>
                  <a:pt x="8544964" y="855347"/>
                  <a:pt x="8604956" y="1005814"/>
                </a:cubicBezTo>
                <a:cubicBezTo>
                  <a:pt x="8664948" y="1156281"/>
                  <a:pt x="8604037" y="1250339"/>
                  <a:pt x="8604956" y="1467786"/>
                </a:cubicBezTo>
                <a:cubicBezTo>
                  <a:pt x="8605875" y="1685233"/>
                  <a:pt x="8558734" y="1837847"/>
                  <a:pt x="8604956" y="2052562"/>
                </a:cubicBezTo>
                <a:cubicBezTo>
                  <a:pt x="8651178" y="2267277"/>
                  <a:pt x="8529912" y="2432581"/>
                  <a:pt x="8604956" y="2678271"/>
                </a:cubicBezTo>
                <a:cubicBezTo>
                  <a:pt x="8680000" y="2923961"/>
                  <a:pt x="8598690" y="3178036"/>
                  <a:pt x="8604956" y="3344915"/>
                </a:cubicBezTo>
                <a:cubicBezTo>
                  <a:pt x="8611222" y="3511794"/>
                  <a:pt x="8576431" y="3850734"/>
                  <a:pt x="8604956" y="4093428"/>
                </a:cubicBezTo>
                <a:cubicBezTo>
                  <a:pt x="8469167" y="4110054"/>
                  <a:pt x="8365968" y="4089525"/>
                  <a:pt x="8289441" y="4093428"/>
                </a:cubicBezTo>
                <a:cubicBezTo>
                  <a:pt x="8212914" y="4097331"/>
                  <a:pt x="8015472" y="4087712"/>
                  <a:pt x="7801827" y="4093428"/>
                </a:cubicBezTo>
                <a:cubicBezTo>
                  <a:pt x="7588182" y="4099144"/>
                  <a:pt x="7209514" y="4063418"/>
                  <a:pt x="7056064" y="4093428"/>
                </a:cubicBezTo>
                <a:cubicBezTo>
                  <a:pt x="6902614" y="4123438"/>
                  <a:pt x="6875864" y="4074735"/>
                  <a:pt x="6740549" y="4093428"/>
                </a:cubicBezTo>
                <a:cubicBezTo>
                  <a:pt x="6605235" y="4112121"/>
                  <a:pt x="6211859" y="4052550"/>
                  <a:pt x="5994786" y="4093428"/>
                </a:cubicBezTo>
                <a:cubicBezTo>
                  <a:pt x="5777713" y="4134306"/>
                  <a:pt x="5625200" y="4034267"/>
                  <a:pt x="5421122" y="4093428"/>
                </a:cubicBezTo>
                <a:cubicBezTo>
                  <a:pt x="5217044" y="4152589"/>
                  <a:pt x="5243297" y="4072510"/>
                  <a:pt x="5105607" y="4093428"/>
                </a:cubicBezTo>
                <a:cubicBezTo>
                  <a:pt x="4967917" y="4114346"/>
                  <a:pt x="4740022" y="4064503"/>
                  <a:pt x="4531943" y="4093428"/>
                </a:cubicBezTo>
                <a:cubicBezTo>
                  <a:pt x="4323864" y="4122353"/>
                  <a:pt x="4058077" y="4042008"/>
                  <a:pt x="3786181" y="4093428"/>
                </a:cubicBezTo>
                <a:cubicBezTo>
                  <a:pt x="3514285" y="4144848"/>
                  <a:pt x="3230910" y="4025386"/>
                  <a:pt x="3040418" y="4093428"/>
                </a:cubicBezTo>
                <a:cubicBezTo>
                  <a:pt x="2849926" y="4161470"/>
                  <a:pt x="2861600" y="4091929"/>
                  <a:pt x="2724903" y="4093428"/>
                </a:cubicBezTo>
                <a:cubicBezTo>
                  <a:pt x="2588207" y="4094927"/>
                  <a:pt x="2356069" y="4081194"/>
                  <a:pt x="2237289" y="4093428"/>
                </a:cubicBezTo>
                <a:cubicBezTo>
                  <a:pt x="2118509" y="4105662"/>
                  <a:pt x="1981277" y="4070963"/>
                  <a:pt x="1835724" y="4093428"/>
                </a:cubicBezTo>
                <a:cubicBezTo>
                  <a:pt x="1690171" y="4115893"/>
                  <a:pt x="1618800" y="4046274"/>
                  <a:pt x="1434159" y="4093428"/>
                </a:cubicBezTo>
                <a:cubicBezTo>
                  <a:pt x="1249518" y="4140582"/>
                  <a:pt x="979097" y="4079382"/>
                  <a:pt x="774446" y="4093428"/>
                </a:cubicBezTo>
                <a:cubicBezTo>
                  <a:pt x="569795" y="4107474"/>
                  <a:pt x="209652" y="4037701"/>
                  <a:pt x="0" y="4093428"/>
                </a:cubicBezTo>
                <a:cubicBezTo>
                  <a:pt x="-69472" y="3924750"/>
                  <a:pt x="26709" y="3645150"/>
                  <a:pt x="0" y="3508653"/>
                </a:cubicBezTo>
                <a:cubicBezTo>
                  <a:pt x="-26709" y="3372156"/>
                  <a:pt x="22221" y="3223457"/>
                  <a:pt x="0" y="3046680"/>
                </a:cubicBezTo>
                <a:cubicBezTo>
                  <a:pt x="-22221" y="2869903"/>
                  <a:pt x="32170" y="2702357"/>
                  <a:pt x="0" y="2543773"/>
                </a:cubicBezTo>
                <a:cubicBezTo>
                  <a:pt x="-32170" y="2385189"/>
                  <a:pt x="47252" y="2242875"/>
                  <a:pt x="0" y="2040866"/>
                </a:cubicBezTo>
                <a:cubicBezTo>
                  <a:pt x="-47252" y="1838857"/>
                  <a:pt x="32738" y="1760961"/>
                  <a:pt x="0" y="1497025"/>
                </a:cubicBezTo>
                <a:cubicBezTo>
                  <a:pt x="-32738" y="1233089"/>
                  <a:pt x="4843" y="1159148"/>
                  <a:pt x="0" y="912250"/>
                </a:cubicBezTo>
                <a:cubicBezTo>
                  <a:pt x="-4843" y="665353"/>
                  <a:pt x="72059" y="258116"/>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algn="just"/>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7.</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Ankietowani bardzo wysoko ocenili wszystkie trzy elementy, które składają się na jakość otrzymanego wsparcia, średnio na poziomie 4,2 punktów (co daje akceptację w przeliczeniu na procenty 84 punkty procentowe). </a:t>
            </a:r>
          </a:p>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8.</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Należy odnotować, że najwyżej została oceniona część teoretyczna wsparcia na poziomie 4,4 punktów (co daje akceptację na poziomie 88 punktów procentowych). Natomiast część praktyczna została przez beneficjentów określona na poziomie 4,1 punktów (co daje akceptację na poziomie 82 punktów procentowych). </a:t>
            </a:r>
          </a:p>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9.</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Uczestnicy wsparcia do głównych powodów skorzystania ze wsparcia zaliczyli: chęć podniesienia dotychczasowych umiejętności i kompetencji (70,5%), uzyskanie nowych umiejętności i kompetencji (59,9%) oraz sformalizowanie posiadanej wiedzy i umiejętności (24,8%). </a:t>
            </a:r>
          </a:p>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Więcej niż połowa (54,3%) ankietowanych jest zdania, że otrzymane wsparcie z KFS spowodowało, że pozycja na rynku pracy beneficjenta jest mocniejsza niż przed skorzystaniem ze wsparcia z KFS. Z kolei 13% ankietowanych nie podzieliło tej opinii oraz prawie jedna trzecia (32,7%) respondentów nie potrafiła zająć stanowiska w tej sprawie i wybrała odpowiedź „nie mam zdania”.  </a:t>
            </a:r>
          </a:p>
          <a:p>
            <a:pPr algn="just"/>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11.</a:t>
            </a:r>
            <a:r>
              <a:rPr lang="pl-PL" sz="15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72,4% beneficjentów miało satysfakcję z wykonywanej pracy po ukończeniu szkolenia. W opinii beneficjentów w 70% firm podejmowane są działania mające na celu identyfikację potrzeb szkoleniowych pracowników. </a:t>
            </a:r>
            <a:endPar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beneficjentów wsparcia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184163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13B67E3-B4E3-1F52-242C-69527E9528AC}"/>
              </a:ext>
            </a:extLst>
          </p:cNvPr>
          <p:cNvSpPr txBox="1"/>
          <p:nvPr/>
        </p:nvSpPr>
        <p:spPr>
          <a:xfrm>
            <a:off x="395536" y="627534"/>
            <a:ext cx="8424936" cy="2308324"/>
          </a:xfrm>
          <a:custGeom>
            <a:avLst/>
            <a:gdLst>
              <a:gd name="connsiteX0" fmla="*/ 0 w 8424936"/>
              <a:gd name="connsiteY0" fmla="*/ 0 h 2308324"/>
              <a:gd name="connsiteX1" fmla="*/ 730161 w 8424936"/>
              <a:gd name="connsiteY1" fmla="*/ 0 h 2308324"/>
              <a:gd name="connsiteX2" fmla="*/ 1123325 w 8424936"/>
              <a:gd name="connsiteY2" fmla="*/ 0 h 2308324"/>
              <a:gd name="connsiteX3" fmla="*/ 1853486 w 8424936"/>
              <a:gd name="connsiteY3" fmla="*/ 0 h 2308324"/>
              <a:gd name="connsiteX4" fmla="*/ 2499398 w 8424936"/>
              <a:gd name="connsiteY4" fmla="*/ 0 h 2308324"/>
              <a:gd name="connsiteX5" fmla="*/ 3061060 w 8424936"/>
              <a:gd name="connsiteY5" fmla="*/ 0 h 2308324"/>
              <a:gd name="connsiteX6" fmla="*/ 3369974 w 8424936"/>
              <a:gd name="connsiteY6" fmla="*/ 0 h 2308324"/>
              <a:gd name="connsiteX7" fmla="*/ 3847387 w 8424936"/>
              <a:gd name="connsiteY7" fmla="*/ 0 h 2308324"/>
              <a:gd name="connsiteX8" fmla="*/ 4493299 w 8424936"/>
              <a:gd name="connsiteY8" fmla="*/ 0 h 2308324"/>
              <a:gd name="connsiteX9" fmla="*/ 5139211 w 8424936"/>
              <a:gd name="connsiteY9" fmla="*/ 0 h 2308324"/>
              <a:gd name="connsiteX10" fmla="*/ 5869372 w 8424936"/>
              <a:gd name="connsiteY10" fmla="*/ 0 h 2308324"/>
              <a:gd name="connsiteX11" fmla="*/ 6178286 w 8424936"/>
              <a:gd name="connsiteY11" fmla="*/ 0 h 2308324"/>
              <a:gd name="connsiteX12" fmla="*/ 6908448 w 8424936"/>
              <a:gd name="connsiteY12" fmla="*/ 0 h 2308324"/>
              <a:gd name="connsiteX13" fmla="*/ 7217362 w 8424936"/>
              <a:gd name="connsiteY13" fmla="*/ 0 h 2308324"/>
              <a:gd name="connsiteX14" fmla="*/ 7863274 w 8424936"/>
              <a:gd name="connsiteY14" fmla="*/ 0 h 2308324"/>
              <a:gd name="connsiteX15" fmla="*/ 8424936 w 8424936"/>
              <a:gd name="connsiteY15" fmla="*/ 0 h 2308324"/>
              <a:gd name="connsiteX16" fmla="*/ 8424936 w 8424936"/>
              <a:gd name="connsiteY16" fmla="*/ 530915 h 2308324"/>
              <a:gd name="connsiteX17" fmla="*/ 8424936 w 8424936"/>
              <a:gd name="connsiteY17" fmla="*/ 1061829 h 2308324"/>
              <a:gd name="connsiteX18" fmla="*/ 8424936 w 8424936"/>
              <a:gd name="connsiteY18" fmla="*/ 1569660 h 2308324"/>
              <a:gd name="connsiteX19" fmla="*/ 8424936 w 8424936"/>
              <a:gd name="connsiteY19" fmla="*/ 2308324 h 2308324"/>
              <a:gd name="connsiteX20" fmla="*/ 7779024 w 8424936"/>
              <a:gd name="connsiteY20" fmla="*/ 2308324 h 2308324"/>
              <a:gd name="connsiteX21" fmla="*/ 7470110 w 8424936"/>
              <a:gd name="connsiteY21" fmla="*/ 2308324 h 2308324"/>
              <a:gd name="connsiteX22" fmla="*/ 7161196 w 8424936"/>
              <a:gd name="connsiteY22" fmla="*/ 2308324 h 2308324"/>
              <a:gd name="connsiteX23" fmla="*/ 6768032 w 8424936"/>
              <a:gd name="connsiteY23" fmla="*/ 2308324 h 2308324"/>
              <a:gd name="connsiteX24" fmla="*/ 6290619 w 8424936"/>
              <a:gd name="connsiteY24" fmla="*/ 2308324 h 2308324"/>
              <a:gd name="connsiteX25" fmla="*/ 5560458 w 8424936"/>
              <a:gd name="connsiteY25" fmla="*/ 2308324 h 2308324"/>
              <a:gd name="connsiteX26" fmla="*/ 5251543 w 8424936"/>
              <a:gd name="connsiteY26" fmla="*/ 2308324 h 2308324"/>
              <a:gd name="connsiteX27" fmla="*/ 4521382 w 8424936"/>
              <a:gd name="connsiteY27" fmla="*/ 2308324 h 2308324"/>
              <a:gd name="connsiteX28" fmla="*/ 3959720 w 8424936"/>
              <a:gd name="connsiteY28" fmla="*/ 2308324 h 2308324"/>
              <a:gd name="connsiteX29" fmla="*/ 3650806 w 8424936"/>
              <a:gd name="connsiteY29" fmla="*/ 2308324 h 2308324"/>
              <a:gd name="connsiteX30" fmla="*/ 3089143 w 8424936"/>
              <a:gd name="connsiteY30" fmla="*/ 2308324 h 2308324"/>
              <a:gd name="connsiteX31" fmla="*/ 2358982 w 8424936"/>
              <a:gd name="connsiteY31" fmla="*/ 2308324 h 2308324"/>
              <a:gd name="connsiteX32" fmla="*/ 1628821 w 8424936"/>
              <a:gd name="connsiteY32" fmla="*/ 2308324 h 2308324"/>
              <a:gd name="connsiteX33" fmla="*/ 1319907 w 8424936"/>
              <a:gd name="connsiteY33" fmla="*/ 2308324 h 2308324"/>
              <a:gd name="connsiteX34" fmla="*/ 842494 w 8424936"/>
              <a:gd name="connsiteY34" fmla="*/ 2308324 h 2308324"/>
              <a:gd name="connsiteX35" fmla="*/ 0 w 8424936"/>
              <a:gd name="connsiteY35" fmla="*/ 2308324 h 2308324"/>
              <a:gd name="connsiteX36" fmla="*/ 0 w 8424936"/>
              <a:gd name="connsiteY36" fmla="*/ 1777409 h 2308324"/>
              <a:gd name="connsiteX37" fmla="*/ 0 w 8424936"/>
              <a:gd name="connsiteY37" fmla="*/ 1223412 h 2308324"/>
              <a:gd name="connsiteX38" fmla="*/ 0 w 8424936"/>
              <a:gd name="connsiteY38" fmla="*/ 669414 h 2308324"/>
              <a:gd name="connsiteX39" fmla="*/ 0 w 8424936"/>
              <a:gd name="connsiteY39"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424936" h="2308324" extrusionOk="0">
                <a:moveTo>
                  <a:pt x="0" y="0"/>
                </a:moveTo>
                <a:cubicBezTo>
                  <a:pt x="210504" y="-21002"/>
                  <a:pt x="480955" y="35796"/>
                  <a:pt x="730161" y="0"/>
                </a:cubicBezTo>
                <a:cubicBezTo>
                  <a:pt x="979367" y="-35796"/>
                  <a:pt x="958095" y="44712"/>
                  <a:pt x="1123325" y="0"/>
                </a:cubicBezTo>
                <a:cubicBezTo>
                  <a:pt x="1288555" y="-44712"/>
                  <a:pt x="1549637" y="44581"/>
                  <a:pt x="1853486" y="0"/>
                </a:cubicBezTo>
                <a:cubicBezTo>
                  <a:pt x="2157335" y="-44581"/>
                  <a:pt x="2275832" y="16850"/>
                  <a:pt x="2499398" y="0"/>
                </a:cubicBezTo>
                <a:cubicBezTo>
                  <a:pt x="2722964" y="-16850"/>
                  <a:pt x="2846148" y="25120"/>
                  <a:pt x="3061060" y="0"/>
                </a:cubicBezTo>
                <a:cubicBezTo>
                  <a:pt x="3275972" y="-25120"/>
                  <a:pt x="3247555" y="26670"/>
                  <a:pt x="3369974" y="0"/>
                </a:cubicBezTo>
                <a:cubicBezTo>
                  <a:pt x="3492393" y="-26670"/>
                  <a:pt x="3638172" y="13383"/>
                  <a:pt x="3847387" y="0"/>
                </a:cubicBezTo>
                <a:cubicBezTo>
                  <a:pt x="4056602" y="-13383"/>
                  <a:pt x="4171217" y="12633"/>
                  <a:pt x="4493299" y="0"/>
                </a:cubicBezTo>
                <a:cubicBezTo>
                  <a:pt x="4815381" y="-12633"/>
                  <a:pt x="4919230" y="31362"/>
                  <a:pt x="5139211" y="0"/>
                </a:cubicBezTo>
                <a:cubicBezTo>
                  <a:pt x="5359192" y="-31362"/>
                  <a:pt x="5519599" y="24000"/>
                  <a:pt x="5869372" y="0"/>
                </a:cubicBezTo>
                <a:cubicBezTo>
                  <a:pt x="6219145" y="-24000"/>
                  <a:pt x="6060313" y="31736"/>
                  <a:pt x="6178286" y="0"/>
                </a:cubicBezTo>
                <a:cubicBezTo>
                  <a:pt x="6296259" y="-31736"/>
                  <a:pt x="6592948" y="13790"/>
                  <a:pt x="6908448" y="0"/>
                </a:cubicBezTo>
                <a:cubicBezTo>
                  <a:pt x="7223948" y="-13790"/>
                  <a:pt x="7065778" y="5760"/>
                  <a:pt x="7217362" y="0"/>
                </a:cubicBezTo>
                <a:cubicBezTo>
                  <a:pt x="7368946" y="-5760"/>
                  <a:pt x="7625766" y="60081"/>
                  <a:pt x="7863274" y="0"/>
                </a:cubicBezTo>
                <a:cubicBezTo>
                  <a:pt x="8100782" y="-60081"/>
                  <a:pt x="8270453" y="13261"/>
                  <a:pt x="8424936" y="0"/>
                </a:cubicBezTo>
                <a:cubicBezTo>
                  <a:pt x="8460548" y="119653"/>
                  <a:pt x="8376200" y="343035"/>
                  <a:pt x="8424936" y="530915"/>
                </a:cubicBezTo>
                <a:cubicBezTo>
                  <a:pt x="8473672" y="718795"/>
                  <a:pt x="8413467" y="927123"/>
                  <a:pt x="8424936" y="1061829"/>
                </a:cubicBezTo>
                <a:cubicBezTo>
                  <a:pt x="8436405" y="1196535"/>
                  <a:pt x="8417719" y="1319694"/>
                  <a:pt x="8424936" y="1569660"/>
                </a:cubicBezTo>
                <a:cubicBezTo>
                  <a:pt x="8432153" y="1819626"/>
                  <a:pt x="8391679" y="2148789"/>
                  <a:pt x="8424936" y="2308324"/>
                </a:cubicBezTo>
                <a:cubicBezTo>
                  <a:pt x="8197926" y="2348445"/>
                  <a:pt x="8024701" y="2306938"/>
                  <a:pt x="7779024" y="2308324"/>
                </a:cubicBezTo>
                <a:cubicBezTo>
                  <a:pt x="7533347" y="2309710"/>
                  <a:pt x="7602198" y="2305415"/>
                  <a:pt x="7470110" y="2308324"/>
                </a:cubicBezTo>
                <a:cubicBezTo>
                  <a:pt x="7338022" y="2311233"/>
                  <a:pt x="7287924" y="2301966"/>
                  <a:pt x="7161196" y="2308324"/>
                </a:cubicBezTo>
                <a:cubicBezTo>
                  <a:pt x="7034468" y="2314682"/>
                  <a:pt x="6921788" y="2303325"/>
                  <a:pt x="6768032" y="2308324"/>
                </a:cubicBezTo>
                <a:cubicBezTo>
                  <a:pt x="6614276" y="2313323"/>
                  <a:pt x="6490946" y="2263060"/>
                  <a:pt x="6290619" y="2308324"/>
                </a:cubicBezTo>
                <a:cubicBezTo>
                  <a:pt x="6090292" y="2353588"/>
                  <a:pt x="5813288" y="2276075"/>
                  <a:pt x="5560458" y="2308324"/>
                </a:cubicBezTo>
                <a:cubicBezTo>
                  <a:pt x="5307628" y="2340573"/>
                  <a:pt x="5390034" y="2273573"/>
                  <a:pt x="5251543" y="2308324"/>
                </a:cubicBezTo>
                <a:cubicBezTo>
                  <a:pt x="5113053" y="2343075"/>
                  <a:pt x="4831457" y="2279130"/>
                  <a:pt x="4521382" y="2308324"/>
                </a:cubicBezTo>
                <a:cubicBezTo>
                  <a:pt x="4211307" y="2337518"/>
                  <a:pt x="4226552" y="2305400"/>
                  <a:pt x="3959720" y="2308324"/>
                </a:cubicBezTo>
                <a:cubicBezTo>
                  <a:pt x="3692888" y="2311248"/>
                  <a:pt x="3725521" y="2281995"/>
                  <a:pt x="3650806" y="2308324"/>
                </a:cubicBezTo>
                <a:cubicBezTo>
                  <a:pt x="3576091" y="2334653"/>
                  <a:pt x="3318738" y="2280064"/>
                  <a:pt x="3089143" y="2308324"/>
                </a:cubicBezTo>
                <a:cubicBezTo>
                  <a:pt x="2859548" y="2336584"/>
                  <a:pt x="2588948" y="2279484"/>
                  <a:pt x="2358982" y="2308324"/>
                </a:cubicBezTo>
                <a:cubicBezTo>
                  <a:pt x="2129016" y="2337164"/>
                  <a:pt x="1870399" y="2304358"/>
                  <a:pt x="1628821" y="2308324"/>
                </a:cubicBezTo>
                <a:cubicBezTo>
                  <a:pt x="1387243" y="2312290"/>
                  <a:pt x="1390265" y="2304197"/>
                  <a:pt x="1319907" y="2308324"/>
                </a:cubicBezTo>
                <a:cubicBezTo>
                  <a:pt x="1249549" y="2312451"/>
                  <a:pt x="980390" y="2282924"/>
                  <a:pt x="842494" y="2308324"/>
                </a:cubicBezTo>
                <a:cubicBezTo>
                  <a:pt x="704598" y="2333724"/>
                  <a:pt x="282716" y="2296617"/>
                  <a:pt x="0" y="2308324"/>
                </a:cubicBezTo>
                <a:cubicBezTo>
                  <a:pt x="-61234" y="2082238"/>
                  <a:pt x="8001" y="1957850"/>
                  <a:pt x="0" y="1777409"/>
                </a:cubicBezTo>
                <a:cubicBezTo>
                  <a:pt x="-8001" y="1596969"/>
                  <a:pt x="10271" y="1338195"/>
                  <a:pt x="0" y="1223412"/>
                </a:cubicBezTo>
                <a:cubicBezTo>
                  <a:pt x="-10271" y="1108629"/>
                  <a:pt x="6119" y="881104"/>
                  <a:pt x="0" y="669414"/>
                </a:cubicBezTo>
                <a:cubicBezTo>
                  <a:pt x="-6119" y="457724"/>
                  <a:pt x="39722" y="190397"/>
                  <a:pt x="0" y="0"/>
                </a:cubicBezTo>
                <a:close/>
              </a:path>
            </a:pathLst>
          </a:custGeom>
          <a:noFill/>
          <a:ln w="38100">
            <a:solidFill>
              <a:srgbClr val="006600"/>
            </a:solidFill>
            <a:extLst>
              <a:ext uri="{C807C97D-BFC1-408E-A445-0C87EB9F89A2}">
                <ask:lineSketchStyleProps xmlns:ask="http://schemas.microsoft.com/office/drawing/2018/sketchyshapes" sd="1504959849">
                  <a:prstGeom prst="rect">
                    <a:avLst/>
                  </a:prstGeom>
                  <ask:type>
                    <ask:lineSketchScribble/>
                  </ask:type>
                </ask:lineSketchStyleProps>
              </a:ext>
            </a:extLst>
          </a:ln>
        </p:spPr>
        <p:txBody>
          <a:bodyPr wrap="square">
            <a:spAutoFit/>
          </a:bodyPr>
          <a:lstStyle/>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12.</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Ponad dwie trzecie (68,6%) respondentów wyraziło gotowość brania udziału w działaniach oferowanych przez KFS w 2023 roku i tylko 2% ankietowanych odrzuciło taką możliwość, natomiast 31,1% nie było zdecydowanych i wybrało odpowiedź „trudno powiedzieć”. </a:t>
            </a:r>
          </a:p>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Ankietowani w przyszłości zamierzają podwyższyć kategorie prawa jazdy, rozwijać kompetencje cyfrowe. W sumie zgłoszono ponad sto różnych zawodów, specjalności, kursów i szkoleń, które wpisują się w idee uczenia się przez całe życie. </a:t>
            </a:r>
          </a:p>
          <a:p>
            <a:pPr algn="just"/>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14.</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92,4% beneficjentów wsparcia z KFS w 2021 roku zgadza się ze stwierdzeniem, że „każda pracująca osoba powinna kształcić się, jeśli ma taką możliwość”.</a:t>
            </a:r>
          </a:p>
          <a:p>
            <a:pPr marL="408940" algn="just"/>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pole tekstowe 4">
            <a:extLst>
              <a:ext uri="{FF2B5EF4-FFF2-40B4-BE49-F238E27FC236}">
                <a16:creationId xmlns:a16="http://schemas.microsoft.com/office/drawing/2014/main" id="{CCC39699-1DC8-E8DC-E728-C8414B3DA56D}"/>
              </a:ext>
            </a:extLst>
          </p:cNvPr>
          <p:cNvSpPr txBox="1"/>
          <p:nvPr/>
        </p:nvSpPr>
        <p:spPr>
          <a:xfrm>
            <a:off x="1647737" y="123478"/>
            <a:ext cx="7488832"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Kluczowe wnioski - </a:t>
            </a:r>
            <a:r>
              <a:rPr kumimoji="0" lang="pl-PL" sz="1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opinie beneficjentów wsparcia z KFS w 2021 roku</a:t>
            </a:r>
            <a:endParaRPr kumimoji="0" lang="pl-PL" sz="1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a 3" descr="Wykres słupkowy z trendem wzrostowym z wypełnieniem pełnym">
            <a:extLst>
              <a:ext uri="{FF2B5EF4-FFF2-40B4-BE49-F238E27FC236}">
                <a16:creationId xmlns:a16="http://schemas.microsoft.com/office/drawing/2014/main" id="{CC033B3F-9819-D8F0-EAEA-FF27DA8516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3601566"/>
            <a:ext cx="914400" cy="914400"/>
          </a:xfrm>
          <a:prstGeom prst="rect">
            <a:avLst/>
          </a:prstGeom>
        </p:spPr>
      </p:pic>
    </p:spTree>
    <p:extLst>
      <p:ext uri="{BB962C8B-B14F-4D97-AF65-F5344CB8AC3E}">
        <p14:creationId xmlns:p14="http://schemas.microsoft.com/office/powerpoint/2010/main" val="35460321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A13F4E2-A701-F166-D127-EC94D7227C45}"/>
              </a:ext>
            </a:extLst>
          </p:cNvPr>
          <p:cNvSpPr txBox="1"/>
          <p:nvPr/>
        </p:nvSpPr>
        <p:spPr>
          <a:xfrm>
            <a:off x="2555776" y="25365"/>
            <a:ext cx="4680520" cy="461665"/>
          </a:xfrm>
          <a:prstGeom prst="rect">
            <a:avLst/>
          </a:prstGeom>
          <a:noFill/>
        </p:spPr>
        <p:txBody>
          <a:bodyPr wrap="square" rtlCol="0">
            <a:spAutoFit/>
          </a:bodyPr>
          <a:lstStyle/>
          <a:p>
            <a:pPr algn="ctr"/>
            <a:r>
              <a:rPr lang="pl-PL" sz="2400" b="1" dirty="0">
                <a:solidFill>
                  <a:srgbClr val="006600"/>
                </a:solidFill>
              </a:rPr>
              <a:t>REKOMENDACJE DLA PUP</a:t>
            </a:r>
          </a:p>
        </p:txBody>
      </p:sp>
      <p:sp>
        <p:nvSpPr>
          <p:cNvPr id="7" name="pole tekstowe 6">
            <a:extLst>
              <a:ext uri="{FF2B5EF4-FFF2-40B4-BE49-F238E27FC236}">
                <a16:creationId xmlns:a16="http://schemas.microsoft.com/office/drawing/2014/main" id="{F19C8DD5-CBEC-EDB1-51BE-9B44853977AA}"/>
              </a:ext>
            </a:extLst>
          </p:cNvPr>
          <p:cNvSpPr txBox="1"/>
          <p:nvPr/>
        </p:nvSpPr>
        <p:spPr>
          <a:xfrm>
            <a:off x="323528" y="555526"/>
            <a:ext cx="8496944" cy="4108817"/>
          </a:xfrm>
          <a:prstGeom prst="rect">
            <a:avLst/>
          </a:prstGeom>
          <a:noFill/>
          <a:ln w="38100" cmpd="dbl">
            <a:solidFill>
              <a:srgbClr val="006600"/>
            </a:solidFill>
          </a:ln>
        </p:spPr>
        <p:txBody>
          <a:bodyPr wrap="square" rtlCol="0">
            <a:spAutoFit/>
          </a:bodyPr>
          <a:lstStyle/>
          <a:p>
            <a:pPr marL="177800" indent="-177800" algn="just"/>
            <a:r>
              <a:rPr lang="pl-PL" dirty="0">
                <a:solidFill>
                  <a:srgbClr val="006600"/>
                </a:solidFill>
              </a:rPr>
              <a:t> </a:t>
            </a:r>
            <a:r>
              <a:rPr lang="pl-PL" sz="1400" b="1" dirty="0">
                <a:solidFill>
                  <a:srgbClr val="006600"/>
                </a:solidFill>
              </a:rPr>
              <a:t>1</a:t>
            </a:r>
            <a:r>
              <a:rPr lang="pl-PL" sz="1400" dirty="0">
                <a:solidFill>
                  <a:srgbClr val="006600"/>
                </a:solidFill>
              </a:rPr>
              <a:t>.</a:t>
            </a:r>
            <a:r>
              <a:rPr lang="pl-PL" sz="1350" dirty="0">
                <a:solidFill>
                  <a:srgbClr val="006600"/>
                </a:solidFill>
              </a:rPr>
              <a:t>Rekomenduje się, aby systematycznie prowadzić monitoring efektywności wsparcia KFS udzielonego pracodawcom w badaniu: </a:t>
            </a:r>
          </a:p>
          <a:p>
            <a:pPr marL="177800" indent="-177800" algn="just"/>
            <a:r>
              <a:rPr lang="pl-PL" sz="1350" dirty="0">
                <a:solidFill>
                  <a:srgbClr val="006600"/>
                </a:solidFill>
              </a:rPr>
              <a:t>    a) </a:t>
            </a:r>
            <a:r>
              <a:rPr lang="pl-PL" sz="1350" b="1" dirty="0">
                <a:solidFill>
                  <a:srgbClr val="006600"/>
                </a:solidFill>
              </a:rPr>
              <a:t>ilościowym - </a:t>
            </a:r>
            <a:r>
              <a:rPr lang="pl-PL" sz="1350" dirty="0">
                <a:solidFill>
                  <a:srgbClr val="006600"/>
                </a:solidFill>
              </a:rPr>
              <a:t>wyczerpującym, którymi objęci zostaną wszyscy pracodawcy (interesariusze, ankieta kwestionariuszowa  przekazana do PUP podczas rozliczenia szkolenia) i pracownicy (beneficjenci- anonimowa ankieta kwestionariuszowa  przeprowadzona po zakończeniu wsparcia i przekazana do PUP podczas rozliczenia szkolenia) wsparcia z KFS w danym roku;</a:t>
            </a:r>
          </a:p>
          <a:p>
            <a:pPr marL="177800" indent="-177800" algn="just"/>
            <a:r>
              <a:rPr lang="pl-PL" sz="1350" dirty="0">
                <a:solidFill>
                  <a:srgbClr val="006600"/>
                </a:solidFill>
              </a:rPr>
              <a:t>    b) </a:t>
            </a:r>
            <a:r>
              <a:rPr lang="pl-PL" sz="1350" b="1" dirty="0">
                <a:solidFill>
                  <a:srgbClr val="006600"/>
                </a:solidFill>
              </a:rPr>
              <a:t>jakościowym - </a:t>
            </a:r>
            <a:r>
              <a:rPr lang="pl-PL" sz="1350" dirty="0">
                <a:solidFill>
                  <a:srgbClr val="006600"/>
                </a:solidFill>
              </a:rPr>
              <a:t>indywidualne wywiady pogłębione (IDI) z losowo dobraną grupą pracodawców </a:t>
            </a:r>
            <a:br>
              <a:rPr lang="pl-PL" sz="1350" dirty="0">
                <a:solidFill>
                  <a:srgbClr val="006600"/>
                </a:solidFill>
              </a:rPr>
            </a:br>
            <a:r>
              <a:rPr lang="pl-PL" sz="1350" dirty="0">
                <a:solidFill>
                  <a:srgbClr val="006600"/>
                </a:solidFill>
              </a:rPr>
              <a:t>i pracowników korzystających ze wsparcia oraz pracownikami PUP i instytucjami szkolącymi. Celem badania jest </a:t>
            </a:r>
            <a:br>
              <a:rPr lang="pl-PL" sz="1350" dirty="0">
                <a:solidFill>
                  <a:srgbClr val="006600"/>
                </a:solidFill>
              </a:rPr>
            </a:br>
            <a:r>
              <a:rPr lang="pl-PL" sz="1350" dirty="0">
                <a:solidFill>
                  <a:srgbClr val="006600"/>
                </a:solidFill>
              </a:rPr>
              <a:t>z jednej strony weryfikacja skuteczności przekazywanego wsparcia, ale także ukierunkowanie pracodawców na bardziej efektywny dobór działań, z jakich planują skorzystać w przyszłości. </a:t>
            </a:r>
          </a:p>
          <a:p>
            <a:pPr marL="177800" indent="-177800" algn="just"/>
            <a:r>
              <a:rPr lang="pl-PL" sz="1350" dirty="0">
                <a:solidFill>
                  <a:srgbClr val="006600"/>
                </a:solidFill>
              </a:rPr>
              <a:t>2. Z przeprowadzonych badań wśród pracodawców korzystających ze wsparcia KFS w 2021 roku wynika, że tylko w co czwartej firmie są zdiagnozowane potrzeby szkoleniowe. Rekomenduje się, aby PUP zorganizował szkolenie dla pracodawców </a:t>
            </a:r>
            <a:r>
              <a:rPr lang="pl-PL" sz="1350" dirty="0" err="1">
                <a:solidFill>
                  <a:srgbClr val="006600"/>
                </a:solidFill>
              </a:rPr>
              <a:t>nt</a:t>
            </a:r>
            <a:r>
              <a:rPr lang="pl-PL" sz="1350" dirty="0">
                <a:solidFill>
                  <a:srgbClr val="006600"/>
                </a:solidFill>
              </a:rPr>
              <a:t>: </a:t>
            </a:r>
            <a:r>
              <a:rPr lang="pl-PL" sz="1350" b="1" i="1" dirty="0">
                <a:solidFill>
                  <a:srgbClr val="006600"/>
                </a:solidFill>
              </a:rPr>
              <a:t>„Analiza potrzeb szkoleniowych w firmie</a:t>
            </a:r>
            <a:r>
              <a:rPr lang="pl-PL" sz="1350" dirty="0">
                <a:solidFill>
                  <a:srgbClr val="006600"/>
                </a:solidFill>
              </a:rPr>
              <a:t>” w celu rozpoznania obszarów wiedzy i umiejętności pracowników, które pozwolą zaplanować działania mające na celu rozwój kompetencji pracowników firmy oraz ułatwią procedury przyznawania wsparcia ze środków KFS. Proponuje się, aby w szkoleniu przedstawić następujące zagadnie i problemy badawcze: analiza SWOT firmy, w tym szczególnie pod kątem zatrudnionych pracowników, efektywności pracy i sposobów jej poprawienia, diagnozy niezadowolenia klientów oraz sposobów na poprawę relacji z nimi, kompetencji pracowników, ich potrzeb oraz sugestii, metod i narzędzi, dzięki którym stworzony zostanie plan potrzeb szkoleniowych i rozwoju kadry kierowniczej.</a:t>
            </a:r>
          </a:p>
        </p:txBody>
      </p:sp>
    </p:spTree>
    <p:extLst>
      <p:ext uri="{BB962C8B-B14F-4D97-AF65-F5344CB8AC3E}">
        <p14:creationId xmlns:p14="http://schemas.microsoft.com/office/powerpoint/2010/main" val="175661778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A13F4E2-A701-F166-D127-EC94D7227C45}"/>
              </a:ext>
            </a:extLst>
          </p:cNvPr>
          <p:cNvSpPr txBox="1"/>
          <p:nvPr/>
        </p:nvSpPr>
        <p:spPr>
          <a:xfrm>
            <a:off x="2555776" y="25365"/>
            <a:ext cx="46805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6600"/>
                </a:solidFill>
                <a:effectLst/>
                <a:uLnTx/>
                <a:uFillTx/>
                <a:latin typeface="Calibri"/>
                <a:ea typeface="+mn-ea"/>
                <a:cs typeface="+mn-cs"/>
              </a:rPr>
              <a:t>REKOMENDACJE DLA PUP</a:t>
            </a:r>
          </a:p>
        </p:txBody>
      </p:sp>
      <p:sp>
        <p:nvSpPr>
          <p:cNvPr id="7" name="pole tekstowe 6">
            <a:extLst>
              <a:ext uri="{FF2B5EF4-FFF2-40B4-BE49-F238E27FC236}">
                <a16:creationId xmlns:a16="http://schemas.microsoft.com/office/drawing/2014/main" id="{F19C8DD5-CBEC-EDB1-51BE-9B44853977AA}"/>
              </a:ext>
            </a:extLst>
          </p:cNvPr>
          <p:cNvSpPr txBox="1"/>
          <p:nvPr/>
        </p:nvSpPr>
        <p:spPr>
          <a:xfrm>
            <a:off x="467544" y="540424"/>
            <a:ext cx="8316924" cy="4062651"/>
          </a:xfrm>
          <a:prstGeom prst="rect">
            <a:avLst/>
          </a:prstGeom>
          <a:noFill/>
          <a:ln w="38100" cmpd="dbl">
            <a:solidFill>
              <a:srgbClr val="0066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6600"/>
                </a:solidFill>
                <a:effectLst/>
                <a:uLnTx/>
                <a:uFillTx/>
                <a:latin typeface="Calibri"/>
                <a:ea typeface="+mn-ea"/>
                <a:cs typeface="+mn-cs"/>
              </a:rPr>
              <a:t> </a:t>
            </a:r>
            <a:r>
              <a:rPr kumimoji="0" lang="pl-PL" sz="1600" b="0" i="0" u="none" strike="noStrike" kern="1200" cap="none" spc="0" normalizeH="0" baseline="0" noProof="0" dirty="0">
                <a:ln>
                  <a:noFill/>
                </a:ln>
                <a:solidFill>
                  <a:srgbClr val="006600"/>
                </a:solidFill>
                <a:effectLst/>
                <a:uLnTx/>
                <a:uFillTx/>
                <a:latin typeface="Calibri"/>
                <a:ea typeface="+mn-ea"/>
                <a:cs typeface="+mn-cs"/>
              </a:rPr>
              <a:t>Proponuje się, aby szkoleniem objąć dwie grupy pracodawców: pierwsza grupa to szkolenie dla mikroprzedsiębiorstw (które zatrudniają do 9 pracowników) oraz druga grupa to małe i średnie przedsiębiorstwa (które zatrudniają powyżej 10 pracowników). </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3</a:t>
            </a:r>
            <a:r>
              <a:rPr kumimoji="0" lang="pl-PL" sz="1600" b="0" i="0" u="none" strike="noStrike" kern="1200" cap="none" spc="0" normalizeH="0" baseline="0" noProof="0" dirty="0">
                <a:ln>
                  <a:noFill/>
                </a:ln>
                <a:solidFill>
                  <a:srgbClr val="006600"/>
                </a:solidFill>
                <a:effectLst/>
                <a:uLnTx/>
                <a:uFillTx/>
                <a:latin typeface="Calibri"/>
                <a:ea typeface="+mn-ea"/>
                <a:cs typeface="+mn-cs"/>
              </a:rPr>
              <a:t>. Rekomenduje się zaangażowanie Powiatowych Rad Rynku Pracy w opiniowanie wniosków pracodawców, które budzą największe wątpliwości. Dzięki temu nastąpi także wzmocnienie rangi PRRP w systemie dystrybucji środków z KFS.</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lang="pl-PL" sz="1600" b="1" dirty="0">
                <a:solidFill>
                  <a:srgbClr val="006600"/>
                </a:solidFill>
                <a:latin typeface="Calibri"/>
              </a:rPr>
              <a:t>4.</a:t>
            </a:r>
            <a:r>
              <a:rPr lang="pl-PL" sz="1600" dirty="0">
                <a:solidFill>
                  <a:srgbClr val="006600"/>
                </a:solidFill>
                <a:latin typeface="Calibri"/>
              </a:rPr>
              <a:t> Rekomenduje się prowadzenie rejestru „</a:t>
            </a:r>
            <a:r>
              <a:rPr lang="pl-PL" sz="1600" b="1" dirty="0">
                <a:solidFill>
                  <a:srgbClr val="006600"/>
                </a:solidFill>
                <a:latin typeface="Calibri"/>
              </a:rPr>
              <a:t>dobrych praktyk</a:t>
            </a:r>
            <a:r>
              <a:rPr lang="pl-PL" sz="1600" dirty="0">
                <a:solidFill>
                  <a:srgbClr val="006600"/>
                </a:solidFill>
                <a:latin typeface="Calibri"/>
              </a:rPr>
              <a:t>” wśród przedsiębiorców, którzy dzięki wsparciu KFS odnieśli sukces na rynku produktów i usług oraz „</a:t>
            </a:r>
            <a:r>
              <a:rPr lang="pl-PL" sz="1600" b="1" dirty="0">
                <a:solidFill>
                  <a:srgbClr val="006600"/>
                </a:solidFill>
                <a:latin typeface="Calibri"/>
              </a:rPr>
              <a:t>spektakularnych karier zawodowych</a:t>
            </a:r>
            <a:r>
              <a:rPr lang="pl-PL" sz="1600" dirty="0">
                <a:solidFill>
                  <a:srgbClr val="006600"/>
                </a:solidFill>
                <a:latin typeface="Calibri"/>
              </a:rPr>
              <a:t>” beneficjentów wsparcia oraz ich popularyzowaniu wśród przedsiębiorców powiatu pleszewskiego. </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5.</a:t>
            </a:r>
            <a:r>
              <a:rPr kumimoji="0" lang="pl-PL" sz="1600" b="0" i="0" u="none" strike="noStrike" kern="1200" cap="none" spc="0" normalizeH="0" baseline="0" noProof="0" dirty="0">
                <a:ln>
                  <a:noFill/>
                </a:ln>
                <a:solidFill>
                  <a:srgbClr val="006600"/>
                </a:solidFill>
                <a:effectLst/>
                <a:uLnTx/>
                <a:uFillTx/>
                <a:latin typeface="Calibri"/>
                <a:ea typeface="+mn-ea"/>
                <a:cs typeface="+mn-cs"/>
              </a:rPr>
              <a:t> Rekomenduje się prowadzenie szerszych działań informacyjno-promocyjnych KFS, w tym poprzez organizacje pracodawców, NGO (Pleszewska Izba Gospodarcza, Powiatowa Rada Rynku Pracy, Pleszewski Klaster Kotlarski, Cech Rzemiosł Różnych Małej i Średniej Przedsiębiorczości, Pleszewska Izba Gospodarcza).</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lang="pl-PL" sz="1600" b="1" dirty="0">
                <a:solidFill>
                  <a:srgbClr val="006600"/>
                </a:solidFill>
                <a:latin typeface="Calibri"/>
              </a:rPr>
              <a:t>6.</a:t>
            </a:r>
            <a:r>
              <a:rPr lang="pl-PL" sz="1600" dirty="0">
                <a:solidFill>
                  <a:srgbClr val="006600"/>
                </a:solidFill>
                <a:latin typeface="Calibri"/>
              </a:rPr>
              <a:t> Rekomenduje się opracowanie lokalnych priorytetów wsparcia KFS, które zostaną włączone do regulaminu przyznawania wsparcia.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1408815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3A13F4E2-A701-F166-D127-EC94D7227C45}"/>
              </a:ext>
            </a:extLst>
          </p:cNvPr>
          <p:cNvSpPr txBox="1"/>
          <p:nvPr/>
        </p:nvSpPr>
        <p:spPr>
          <a:xfrm>
            <a:off x="2555776" y="25365"/>
            <a:ext cx="46805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6600"/>
                </a:solidFill>
                <a:effectLst/>
                <a:uLnTx/>
                <a:uFillTx/>
                <a:latin typeface="Calibri"/>
                <a:ea typeface="+mn-ea"/>
                <a:cs typeface="+mn-cs"/>
              </a:rPr>
              <a:t>REKOMENDACJE DLA PUP</a:t>
            </a:r>
          </a:p>
        </p:txBody>
      </p:sp>
      <p:sp>
        <p:nvSpPr>
          <p:cNvPr id="7" name="pole tekstowe 6">
            <a:extLst>
              <a:ext uri="{FF2B5EF4-FFF2-40B4-BE49-F238E27FC236}">
                <a16:creationId xmlns:a16="http://schemas.microsoft.com/office/drawing/2014/main" id="{F19C8DD5-CBEC-EDB1-51BE-9B44853977AA}"/>
              </a:ext>
            </a:extLst>
          </p:cNvPr>
          <p:cNvSpPr txBox="1"/>
          <p:nvPr/>
        </p:nvSpPr>
        <p:spPr>
          <a:xfrm>
            <a:off x="377534" y="555526"/>
            <a:ext cx="8388932" cy="3970318"/>
          </a:xfrm>
          <a:prstGeom prst="rect">
            <a:avLst/>
          </a:prstGeom>
          <a:noFill/>
          <a:ln w="38100" cmpd="dbl">
            <a:solidFill>
              <a:srgbClr val="006600"/>
            </a:solidFill>
          </a:ln>
        </p:spPr>
        <p:txBody>
          <a:bodyPr wrap="square" rtlCol="0">
            <a:spAutoFit/>
          </a:bodyPr>
          <a:lstStyle/>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7.</a:t>
            </a:r>
            <a:r>
              <a:rPr kumimoji="0" lang="pl-PL" sz="1600" i="0" u="none" strike="noStrike" kern="1200" cap="none" spc="0" normalizeH="0" baseline="0" noProof="0" dirty="0">
                <a:ln>
                  <a:noFill/>
                </a:ln>
                <a:solidFill>
                  <a:srgbClr val="006600"/>
                </a:solidFill>
                <a:effectLst/>
                <a:uLnTx/>
                <a:uFillTx/>
                <a:latin typeface="Calibri"/>
                <a:ea typeface="+mn-ea"/>
                <a:cs typeface="+mn-cs"/>
              </a:rPr>
              <a:t>Rekomenduje się opracowanie powiatowego barometru specjalizacji, umiejętności i kompetencji zawodowych w celu lepszego rozpoznania potrzeb szkoleniowych przedsiębiorstw i instytucji.</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8. </a:t>
            </a:r>
            <a:r>
              <a:rPr kumimoji="0" lang="pl-PL" sz="1600" i="0" u="none" strike="noStrike" kern="1200" cap="none" spc="0" normalizeH="0" baseline="0" noProof="0" dirty="0">
                <a:ln>
                  <a:noFill/>
                </a:ln>
                <a:solidFill>
                  <a:srgbClr val="006600"/>
                </a:solidFill>
                <a:effectLst/>
                <a:uLnTx/>
                <a:uFillTx/>
                <a:latin typeface="Calibri"/>
                <a:ea typeface="+mn-ea"/>
                <a:cs typeface="+mn-cs"/>
              </a:rPr>
              <a:t>W metodologii badań społecznych badania empiryczne właściwe poprzedzane jest badaniem pilotażowym. Podstawową funkcją zwiadu badawczego jest uzyskanie pewnej wstępnej, niekompletnej wiedzy o badanej zbiorowości, która, by mogła dostarczyć założeń do dalszych pytań, a także poprawić efektywność badania głównego. Badanie pilotażowe ma również na celu potwierdzenie przydatności metod i narzędzi badawczych wykorzystanych w danym środowisku oraz ocenę zasadności doboru określonych metod badawczych. </a:t>
            </a:r>
            <a:r>
              <a:rPr lang="pl-PL" sz="1600" dirty="0">
                <a:solidFill>
                  <a:srgbClr val="006600"/>
                </a:solidFill>
                <a:latin typeface="Calibri"/>
              </a:rPr>
              <a:t>(</a:t>
            </a:r>
            <a:r>
              <a:rPr lang="pl-PL" sz="1200" dirty="0">
                <a:solidFill>
                  <a:srgbClr val="006600"/>
                </a:solidFill>
                <a:latin typeface="Calibri"/>
              </a:rPr>
              <a:t>Nowak S. (2007), Metodologia badań społecznych, Wydawnictwo Naukowe PWN, Warszawa, s. 59-61).</a:t>
            </a:r>
          </a:p>
          <a:p>
            <a:pPr marL="177800" marR="0" lvl="0" indent="-177800" algn="just" defTabSz="914400" rtl="0" eaLnBrk="1" fontAlgn="auto" latinLnBrk="0" hangingPunct="1">
              <a:lnSpc>
                <a:spcPct val="100000"/>
              </a:lnSpc>
              <a:spcBef>
                <a:spcPts val="0"/>
              </a:spcBef>
              <a:spcAft>
                <a:spcPts val="0"/>
              </a:spcAft>
              <a:buClrTx/>
              <a:buSzTx/>
              <a:buFontTx/>
              <a:buNone/>
              <a:tabLst/>
              <a:defRPr/>
            </a:pPr>
            <a:r>
              <a:rPr lang="pl-PL" sz="1200" dirty="0">
                <a:solidFill>
                  <a:srgbClr val="006600"/>
                </a:solidFill>
                <a:latin typeface="Calibri"/>
              </a:rPr>
              <a:t>      </a:t>
            </a:r>
            <a:r>
              <a:rPr lang="pl-PL" sz="1600" dirty="0">
                <a:solidFill>
                  <a:srgbClr val="006600"/>
                </a:solidFill>
                <a:latin typeface="Calibri"/>
              </a:rPr>
              <a:t>Ze względu na to, że problematyka badań nad efektywnością wykorzystania środków Krajowego Funduszu Szkoleniowego jest obecnie na etapie „in </a:t>
            </a:r>
            <a:r>
              <a:rPr lang="pl-PL" sz="1600" dirty="0" err="1">
                <a:solidFill>
                  <a:srgbClr val="006600"/>
                </a:solidFill>
                <a:latin typeface="Calibri"/>
              </a:rPr>
              <a:t>statu</a:t>
            </a:r>
            <a:r>
              <a:rPr lang="pl-PL" sz="1600" dirty="0">
                <a:solidFill>
                  <a:srgbClr val="006600"/>
                </a:solidFill>
                <a:latin typeface="Calibri"/>
              </a:rPr>
              <a:t> </a:t>
            </a:r>
            <a:r>
              <a:rPr lang="pl-PL" sz="1600" dirty="0" err="1">
                <a:solidFill>
                  <a:srgbClr val="006600"/>
                </a:solidFill>
                <a:latin typeface="Calibri"/>
              </a:rPr>
              <a:t>nascendi</a:t>
            </a:r>
            <a:r>
              <a:rPr lang="pl-PL" sz="1600" dirty="0">
                <a:solidFill>
                  <a:srgbClr val="006600"/>
                </a:solidFill>
                <a:latin typeface="Calibri"/>
              </a:rPr>
              <a:t>” (</a:t>
            </a:r>
            <a:r>
              <a:rPr lang="pl-PL" sz="1600" i="1" dirty="0">
                <a:solidFill>
                  <a:srgbClr val="006600"/>
                </a:solidFill>
                <a:latin typeface="Calibri"/>
              </a:rPr>
              <a:t>w trakcie powstawania, na początku drogi itp</a:t>
            </a:r>
            <a:r>
              <a:rPr lang="pl-PL" sz="1600" dirty="0">
                <a:solidFill>
                  <a:srgbClr val="006600"/>
                </a:solidFill>
                <a:latin typeface="Calibri"/>
              </a:rPr>
              <a:t>.) i próby badania tego zjawiska społecznego podjęło się w Polsce zaledwie kilka WUP, jak również na złożoność problematyki, rekomenduje się przyjąć wyniki prezentowanego badania jako zwiad badawczy, pilotaż, który będzie stanowił podstawę do przeprowadzenia badań właściwych o efektywności wykorzystania wsparcia z KFS w powiecie pleszewskim w 2023 roku.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92077782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03FEC52-2140-DCEC-38BF-40184DC1B01D}"/>
              </a:ext>
            </a:extLst>
          </p:cNvPr>
          <p:cNvSpPr txBox="1"/>
          <p:nvPr/>
        </p:nvSpPr>
        <p:spPr>
          <a:xfrm>
            <a:off x="323528" y="1203598"/>
            <a:ext cx="8352928"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Spis schematów,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 i wykresów  </a:t>
            </a:r>
            <a:endParaRPr kumimoji="0" lang="pl-PL" sz="54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6768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F6AD0A0-825D-F98C-B432-012526C76FE8}"/>
              </a:ext>
            </a:extLst>
          </p:cNvPr>
          <p:cNvSpPr txBox="1"/>
          <p:nvPr/>
        </p:nvSpPr>
        <p:spPr>
          <a:xfrm>
            <a:off x="755576" y="771550"/>
            <a:ext cx="7344816"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1" i="0" u="none" strike="noStrike" kern="1200" cap="none" spc="0" normalizeH="0" baseline="0" noProof="0" dirty="0">
                <a:ln>
                  <a:noFill/>
                </a:ln>
                <a:solidFill>
                  <a:srgbClr val="006600"/>
                </a:solidFill>
                <a:effectLst/>
                <a:uLnTx/>
                <a:uFillTx/>
                <a:latin typeface="Calibri"/>
                <a:ea typeface="+mn-ea"/>
                <a:cs typeface="+mn-cs"/>
              </a:rPr>
              <a:t>Charakterystyka wydatków środków z KFS w powiecie pleszewskim w 2021 roku</a:t>
            </a:r>
          </a:p>
        </p:txBody>
      </p:sp>
      <p:pic>
        <p:nvPicPr>
          <p:cNvPr id="4" name="Grafika 3" descr="Wykres słupkowy z trendem wzrostowym z wypełnieniem pełnym">
            <a:extLst>
              <a:ext uri="{FF2B5EF4-FFF2-40B4-BE49-F238E27FC236}">
                <a16:creationId xmlns:a16="http://schemas.microsoft.com/office/drawing/2014/main" id="{29389DA6-97AD-B9AE-88BC-27978FC15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3192" y="3579862"/>
            <a:ext cx="914400" cy="914400"/>
          </a:xfrm>
          <a:prstGeom prst="rect">
            <a:avLst/>
          </a:prstGeom>
        </p:spPr>
      </p:pic>
    </p:spTree>
    <p:extLst>
      <p:ext uri="{BB962C8B-B14F-4D97-AF65-F5344CB8AC3E}">
        <p14:creationId xmlns:p14="http://schemas.microsoft.com/office/powerpoint/2010/main" val="149267630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C574834-EE53-A5D1-137B-1C45D12EB651}"/>
              </a:ext>
            </a:extLst>
          </p:cNvPr>
          <p:cNvSpPr txBox="1"/>
          <p:nvPr/>
        </p:nvSpPr>
        <p:spPr>
          <a:xfrm>
            <a:off x="2771800" y="195486"/>
            <a:ext cx="4572000" cy="461665"/>
          </a:xfrm>
          <a:prstGeom prst="rect">
            <a:avLst/>
          </a:prstGeom>
          <a:noFill/>
        </p:spPr>
        <p:txBody>
          <a:bodyPr wrap="square">
            <a:spAutoFit/>
          </a:bodyPr>
          <a:lstStyle/>
          <a:p>
            <a:r>
              <a:rPr lang="pl-PL" sz="2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Spis schematów, tablic i wykresów  </a:t>
            </a:r>
            <a:endParaRPr lang="pl-PL" sz="2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7A30ED76-C18D-CED1-7372-32082F4D8243}"/>
              </a:ext>
            </a:extLst>
          </p:cNvPr>
          <p:cNvSpPr txBox="1"/>
          <p:nvPr/>
        </p:nvSpPr>
        <p:spPr>
          <a:xfrm>
            <a:off x="500282" y="595596"/>
            <a:ext cx="4572000" cy="369332"/>
          </a:xfrm>
          <a:prstGeom prst="rect">
            <a:avLst/>
          </a:prstGeom>
          <a:noFill/>
        </p:spPr>
        <p:txBody>
          <a:bodyPr wrap="square">
            <a:spAutoFit/>
          </a:bodyPr>
          <a:lstStyle/>
          <a:p>
            <a:r>
              <a:rPr lang="pl-PL" b="1" dirty="0">
                <a:solidFill>
                  <a:srgbClr val="006600"/>
                </a:solidFill>
              </a:rPr>
              <a:t>Cele i koncepcja badania</a:t>
            </a:r>
          </a:p>
        </p:txBody>
      </p:sp>
      <p:sp>
        <p:nvSpPr>
          <p:cNvPr id="7" name="pole tekstowe 6">
            <a:extLst>
              <a:ext uri="{FF2B5EF4-FFF2-40B4-BE49-F238E27FC236}">
                <a16:creationId xmlns:a16="http://schemas.microsoft.com/office/drawing/2014/main" id="{AB33291D-F50B-2E59-5B11-409FA4B6227E}"/>
              </a:ext>
            </a:extLst>
          </p:cNvPr>
          <p:cNvSpPr txBox="1"/>
          <p:nvPr/>
        </p:nvSpPr>
        <p:spPr>
          <a:xfrm>
            <a:off x="500282" y="900915"/>
            <a:ext cx="7816134" cy="830997"/>
          </a:xfrm>
          <a:prstGeom prst="rect">
            <a:avLst/>
          </a:prstGeom>
          <a:noFill/>
        </p:spPr>
        <p:txBody>
          <a:bodyPr wrap="square">
            <a:spAutoFit/>
          </a:bodyPr>
          <a:lstStyle/>
          <a:p>
            <a:r>
              <a:rPr lang="pl-PL" sz="1600" dirty="0">
                <a:solidFill>
                  <a:srgbClr val="006600"/>
                </a:solidFill>
              </a:rPr>
              <a:t>Schemat nr 1. Metody triangulacji</a:t>
            </a:r>
          </a:p>
          <a:p>
            <a:r>
              <a:rPr lang="pl-PL" sz="1600" dirty="0">
                <a:solidFill>
                  <a:srgbClr val="006600"/>
                </a:solidFill>
              </a:rPr>
              <a:t>Schemat nr 2. Podejście metodologiczne badania efektywności wsparcia z KFS pracodawców w powiecie pleszewskim w 2021 roku  </a:t>
            </a:r>
          </a:p>
        </p:txBody>
      </p:sp>
      <p:sp>
        <p:nvSpPr>
          <p:cNvPr id="9" name="pole tekstowe 8">
            <a:extLst>
              <a:ext uri="{FF2B5EF4-FFF2-40B4-BE49-F238E27FC236}">
                <a16:creationId xmlns:a16="http://schemas.microsoft.com/office/drawing/2014/main" id="{2065E3A1-96EC-99AB-81C5-33957759558B}"/>
              </a:ext>
            </a:extLst>
          </p:cNvPr>
          <p:cNvSpPr txBox="1"/>
          <p:nvPr/>
        </p:nvSpPr>
        <p:spPr>
          <a:xfrm>
            <a:off x="477240" y="1834472"/>
            <a:ext cx="7816134" cy="369332"/>
          </a:xfrm>
          <a:prstGeom prst="rect">
            <a:avLst/>
          </a:prstGeom>
          <a:noFill/>
        </p:spPr>
        <p:txBody>
          <a:bodyPr wrap="square">
            <a:spAutoFit/>
          </a:bodyPr>
          <a:lstStyle/>
          <a:p>
            <a:r>
              <a:rPr lang="pl-PL" b="1" dirty="0">
                <a:solidFill>
                  <a:srgbClr val="006600"/>
                </a:solidFill>
              </a:rPr>
              <a:t>Charakterystyka wydatków środków z KFS w powiecie pleszewskim w 2021 roku</a:t>
            </a:r>
            <a:endParaRPr lang="pl-PL" dirty="0"/>
          </a:p>
        </p:txBody>
      </p:sp>
      <p:sp>
        <p:nvSpPr>
          <p:cNvPr id="11" name="pole tekstowe 10">
            <a:extLst>
              <a:ext uri="{FF2B5EF4-FFF2-40B4-BE49-F238E27FC236}">
                <a16:creationId xmlns:a16="http://schemas.microsoft.com/office/drawing/2014/main" id="{D5D3D39E-84F5-E6E0-33F8-86B46917059A}"/>
              </a:ext>
            </a:extLst>
          </p:cNvPr>
          <p:cNvSpPr txBox="1"/>
          <p:nvPr/>
        </p:nvSpPr>
        <p:spPr>
          <a:xfrm>
            <a:off x="477240" y="2264328"/>
            <a:ext cx="8271224" cy="2062103"/>
          </a:xfrm>
          <a:prstGeom prst="rect">
            <a:avLst/>
          </a:prstGeom>
          <a:noFill/>
        </p:spPr>
        <p:txBody>
          <a:bodyPr wrap="square">
            <a:spAutoFit/>
          </a:bodyPr>
          <a:lstStyle/>
          <a:p>
            <a:r>
              <a:rPr lang="pl-PL" sz="1600" dirty="0">
                <a:solidFill>
                  <a:srgbClr val="006600"/>
                </a:solidFill>
              </a:rPr>
              <a:t>Wykres nr 1. Dynamika wielkości wydatkowanych środków z KFS w powiecie pleszewskim w 2019, 2020 i 2021 roku</a:t>
            </a:r>
          </a:p>
          <a:p>
            <a:r>
              <a:rPr lang="pl-PL" sz="1600" dirty="0">
                <a:solidFill>
                  <a:srgbClr val="006600"/>
                </a:solidFill>
              </a:rPr>
              <a:t>Wykres nr 2. Rozkład limitów wydatkowanych środków z KFS w 2021 roku</a:t>
            </a:r>
          </a:p>
          <a:p>
            <a:r>
              <a:rPr lang="pl-PL" sz="1600" dirty="0">
                <a:solidFill>
                  <a:srgbClr val="006600"/>
                </a:solidFill>
              </a:rPr>
              <a:t>Wykres nr 3. Struktura limitów wydatkowanych środków z KFS w powiecie pleszewskim w 2019, 2020 i 2021 roku</a:t>
            </a:r>
          </a:p>
          <a:p>
            <a:r>
              <a:rPr lang="pl-PL" sz="1600" dirty="0">
                <a:solidFill>
                  <a:srgbClr val="006600"/>
                </a:solidFill>
              </a:rPr>
              <a:t>Tablica nr 1. Hierarchia wsparcia kształcenia ustawicznego z limitu podstawowego </a:t>
            </a:r>
          </a:p>
          <a:p>
            <a:r>
              <a:rPr lang="pl-PL" sz="1600" dirty="0">
                <a:solidFill>
                  <a:srgbClr val="006600"/>
                </a:solidFill>
              </a:rPr>
              <a:t>w powiecie pleszewskim w 2021 roku. Jakie kwoty w powiecie pleszewskim zostały wykorzystane na realizację priorytetów Ministerstwa Rodziny, Pracy i Polityki Społecznej KFS w 2021 roku?</a:t>
            </a:r>
          </a:p>
        </p:txBody>
      </p:sp>
    </p:spTree>
    <p:extLst>
      <p:ext uri="{BB962C8B-B14F-4D97-AF65-F5344CB8AC3E}">
        <p14:creationId xmlns:p14="http://schemas.microsoft.com/office/powerpoint/2010/main" val="114582912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E8D1203-223C-B6BA-2712-11A47AC9D68E}"/>
              </a:ext>
            </a:extLst>
          </p:cNvPr>
          <p:cNvSpPr txBox="1"/>
          <p:nvPr/>
        </p:nvSpPr>
        <p:spPr>
          <a:xfrm>
            <a:off x="1403648" y="2762258"/>
            <a:ext cx="6480720" cy="646331"/>
          </a:xfrm>
          <a:prstGeom prst="rect">
            <a:avLst/>
          </a:prstGeom>
          <a:noFill/>
        </p:spPr>
        <p:txBody>
          <a:bodyPr wrap="square">
            <a:spAutoFit/>
          </a:bodyPr>
          <a:lstStyle/>
          <a:p>
            <a:pPr algn="ctr"/>
            <a:r>
              <a:rPr lang="pl-PL"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Opinie pracodawców powiatu pleszewskiego na temat wsparcia uzyskanego ze środków KFS w 2021 roku</a:t>
            </a:r>
            <a:endParaRPr lang="pl-PL"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6EDC22DA-6C44-AD73-1F93-F51A4892CD71}"/>
              </a:ext>
            </a:extLst>
          </p:cNvPr>
          <p:cNvSpPr txBox="1"/>
          <p:nvPr/>
        </p:nvSpPr>
        <p:spPr>
          <a:xfrm>
            <a:off x="683568" y="483518"/>
            <a:ext cx="7920880" cy="2308324"/>
          </a:xfrm>
          <a:prstGeom prst="rect">
            <a:avLst/>
          </a:prstGeom>
          <a:noFill/>
        </p:spPr>
        <p:txBody>
          <a:bodyPr wrap="square">
            <a:spAutoFit/>
          </a:bodyPr>
          <a:lstStyle/>
          <a:p>
            <a:pPr algn="just"/>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  Hierarchia wsparcia kształcenia ustawicznego z limitu rezerwowego w powiecie pleszewskim w 2021 roku.  Jakie kwoty w powiecie pleszewskim zostały wykorzystane na realizację priorytetów Rady Rynku Pracy z tzw. rezerwy KFS w 2021 roku?</a:t>
            </a:r>
          </a:p>
          <a:p>
            <a:pPr algn="just"/>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4. Obszary tematyczne i liczba kursów, studiów podyplomowych, egzaminów, jakie realizowali pracodawcy w 2021 roku</a:t>
            </a:r>
          </a:p>
          <a:p>
            <a:pPr algn="just"/>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3. Ocena skali trudności przez pracownika PUP w realizacji zadań związanych z KFS w 2021 roku. Jak Państwo oceniacie skalę trudności w realizacji zadań związanych z KFS w 2021 roku? Proszę wpisać swoją ocenę w skali 1-5, gdzie 1 oznacza „bardzo trudne”, 5 „brak trudności”   </a:t>
            </a:r>
          </a:p>
        </p:txBody>
      </p:sp>
      <p:sp>
        <p:nvSpPr>
          <p:cNvPr id="7" name="pole tekstowe 6">
            <a:extLst>
              <a:ext uri="{FF2B5EF4-FFF2-40B4-BE49-F238E27FC236}">
                <a16:creationId xmlns:a16="http://schemas.microsoft.com/office/drawing/2014/main" id="{2D8E149E-9366-2D14-E561-3F2481663184}"/>
              </a:ext>
            </a:extLst>
          </p:cNvPr>
          <p:cNvSpPr txBox="1"/>
          <p:nvPr/>
        </p:nvSpPr>
        <p:spPr>
          <a:xfrm>
            <a:off x="683568" y="3582764"/>
            <a:ext cx="8064897" cy="1077218"/>
          </a:xfrm>
          <a:prstGeom prst="rect">
            <a:avLst/>
          </a:prstGeom>
          <a:noFill/>
        </p:spPr>
        <p:txBody>
          <a:bodyPr wrap="square">
            <a:spAutoFit/>
          </a:bodyPr>
          <a:lstStyle/>
          <a:p>
            <a:r>
              <a:rPr lang="pl-PL" sz="1600" dirty="0">
                <a:solidFill>
                  <a:srgbClr val="006600"/>
                </a:solidFill>
              </a:rPr>
              <a:t>Tablica nr 4. Liczba pracujących ze względu na formę organizacyjno-prawną podmiotów biorących udział w badaniu N=67. (Pytania 1 i 5 metryczkowe)  </a:t>
            </a:r>
          </a:p>
          <a:p>
            <a:r>
              <a:rPr lang="pl-PL" sz="1600" dirty="0">
                <a:solidFill>
                  <a:srgbClr val="006600"/>
                </a:solidFill>
              </a:rPr>
              <a:t>Tablica nr 5. Przedziały pracujących badanych podmiotów ze względu na liczbę przedsiębiorstw</a:t>
            </a:r>
            <a:br>
              <a:rPr lang="pl-PL" sz="1600" dirty="0">
                <a:solidFill>
                  <a:srgbClr val="006600"/>
                </a:solidFill>
              </a:rPr>
            </a:br>
            <a:r>
              <a:rPr lang="pl-PL" sz="1600" dirty="0">
                <a:solidFill>
                  <a:srgbClr val="006600"/>
                </a:solidFill>
              </a:rPr>
              <a:t> i wielkość pracujących N=60. (Pytania 2 i 5 metryczkowe)</a:t>
            </a:r>
          </a:p>
        </p:txBody>
      </p:sp>
    </p:spTree>
    <p:extLst>
      <p:ext uri="{BB962C8B-B14F-4D97-AF65-F5344CB8AC3E}">
        <p14:creationId xmlns:p14="http://schemas.microsoft.com/office/powerpoint/2010/main" val="40198571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3E28680-C9A3-8406-FFB9-F5EAD2AB7F96}"/>
              </a:ext>
            </a:extLst>
          </p:cNvPr>
          <p:cNvSpPr txBox="1"/>
          <p:nvPr/>
        </p:nvSpPr>
        <p:spPr>
          <a:xfrm>
            <a:off x="575556" y="432703"/>
            <a:ext cx="7992888" cy="4278094"/>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6. Przedziały lat powstania firm, które skorzystały ze wsparcia z KFS w 2021 roku N=54. (Pytanie 4 metryczkowe)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7. Przedziały pracujących badanych podmiotów ze względu na formę zatrudnienia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i liczbę pracujących N=60. (Pytanie 5 metryczkowe)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5. Miejsce wykonywania działalności gospodarczej przez podmioty biorące udział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badaniu N=67. (Pytanie 8 metryczkowe)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8. Badane podmioty gospodarcze ze względu na sekcje PKD działalności gospodarczej. (Pytanie 3 metryczkowe)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6. Funkcja osoby wypełniającej kwestionariusz ankiety. (Pytanie 7 </a:t>
            </a:r>
            <a:r>
              <a:rPr lang="pl-PL" sz="1600" dirty="0" err="1">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metryczkowe</a:t>
            </a: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 Wykres nr 7. Miejsce prowadzenia działalności gospodarczej pracodawców, którzy skorzystali ze wsparcia KFS w 2021 rok. (Pytanie 9 metryczkowe)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8. Rynki zbytu produkcji i usług pracodawców biorących udział w badaniu. (Pytanie 6 metryczkowe. Jaki jest główny rynek zbytu produktów/usług Pana/i firmy?)</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9. Ocena kondycji firmy przez pracodawców. (Pytanie 1. Jak Pan/i ocenia kondycję swojej firmy?)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10. Beneficjenci wsparcia KFS w 2021 rok. (Pytanie 2. Dla kogo w Pana/i firmie przeznaczone było wsparcie z KFS?)</a:t>
            </a:r>
          </a:p>
        </p:txBody>
      </p:sp>
    </p:spTree>
    <p:extLst>
      <p:ext uri="{BB962C8B-B14F-4D97-AF65-F5344CB8AC3E}">
        <p14:creationId xmlns:p14="http://schemas.microsoft.com/office/powerpoint/2010/main" val="189922334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79A74D0-7E46-61F2-350F-041B0C31E1D5}"/>
              </a:ext>
            </a:extLst>
          </p:cNvPr>
          <p:cNvSpPr txBox="1"/>
          <p:nvPr/>
        </p:nvSpPr>
        <p:spPr>
          <a:xfrm>
            <a:off x="683568" y="555813"/>
            <a:ext cx="8064896" cy="4031873"/>
          </a:xfrm>
          <a:prstGeom prst="rect">
            <a:avLst/>
          </a:prstGeom>
          <a:noFill/>
        </p:spPr>
        <p:txBody>
          <a:bodyPr wrap="square">
            <a:spAutoFit/>
          </a:bodyPr>
          <a:lstStyle/>
          <a:p>
            <a:r>
              <a:rPr lang="pl-PL" sz="1600" dirty="0">
                <a:solidFill>
                  <a:srgbClr val="006600"/>
                </a:solidFill>
              </a:rPr>
              <a:t>Wykres nr 11. Okresy korzystania z KFS w latach 2019 do 2022. (Pytanie 3. W którym roku Pana/i firma korzystała z dofinansowania w ramach KFS?)  </a:t>
            </a:r>
          </a:p>
          <a:p>
            <a:r>
              <a:rPr lang="pl-PL" sz="1600" dirty="0">
                <a:solidFill>
                  <a:srgbClr val="006600"/>
                </a:solidFill>
              </a:rPr>
              <a:t>Tablica nr 9. Rodzaj wsparcia i liczba beneficjentów w 2019, 2020 i 2021 roku oraz realizacje     w 2022 roku (do kwietnia) i plany na 2022 i 2023 rok. (Pytanie 4. Jakim rodzajem działań finansowanych i ile osób zostało objętych wsparciem z KFS w 2019, 2020 i 2021 roku oraz ile osób planuje Pana/i firma objąć w 2023 roku?)</a:t>
            </a:r>
          </a:p>
          <a:p>
            <a:r>
              <a:rPr lang="pl-PL" sz="1600" dirty="0">
                <a:solidFill>
                  <a:srgbClr val="006600"/>
                </a:solidFill>
              </a:rPr>
              <a:t>Tablica nr 10. Ranking źródeł wiedzy o możliwości otrzymania wsparcia z KFS. (Pytanie 5. Skąd Pan/i dowiedział/a się o możliwości skorzystania ze wsparcia z KFS?)  </a:t>
            </a:r>
          </a:p>
          <a:p>
            <a:r>
              <a:rPr lang="pl-PL" sz="1600" dirty="0">
                <a:solidFill>
                  <a:srgbClr val="006600"/>
                </a:solidFill>
              </a:rPr>
              <a:t>Wykres nr 12. Opnie pracodawców o inicjatorze wniosku o wsparcie z KFS w %. (Pytanie 6. Kto Pana/i zdaniem był inicjatorem złożenia przez przedsiębiorstwo wniosku do PUP </a:t>
            </a:r>
          </a:p>
          <a:p>
            <a:r>
              <a:rPr lang="pl-PL" sz="1600" dirty="0">
                <a:solidFill>
                  <a:srgbClr val="006600"/>
                </a:solidFill>
              </a:rPr>
              <a:t>o dofinansowanie?)</a:t>
            </a:r>
          </a:p>
          <a:p>
            <a:r>
              <a:rPr lang="pl-PL" sz="1600" dirty="0">
                <a:solidFill>
                  <a:srgbClr val="006600"/>
                </a:solidFill>
              </a:rPr>
              <a:t>Wykres nr 13. Autorzy wniosku o wsparcie z KFS w przedsiębiorstwach w %. (Pytanie 7. Kto napisał wniosek o wsparcie z KFS?)  </a:t>
            </a:r>
          </a:p>
          <a:p>
            <a:r>
              <a:rPr lang="pl-PL" sz="1600" dirty="0">
                <a:solidFill>
                  <a:srgbClr val="006600"/>
                </a:solidFill>
              </a:rPr>
              <a:t>Tablica nr 11. Ranking priorytetów </a:t>
            </a:r>
            <a:r>
              <a:rPr lang="pl-PL" sz="1600" dirty="0" err="1">
                <a:solidFill>
                  <a:srgbClr val="006600"/>
                </a:solidFill>
              </a:rPr>
              <a:t>MRPiPS</a:t>
            </a:r>
            <a:r>
              <a:rPr lang="pl-PL" sz="1600" dirty="0">
                <a:solidFill>
                  <a:srgbClr val="006600"/>
                </a:solidFill>
              </a:rPr>
              <a:t> KFS, z których skorzystali pracodawcy w 2021 roku</a:t>
            </a:r>
          </a:p>
          <a:p>
            <a:r>
              <a:rPr lang="pl-PL" sz="1600" dirty="0">
                <a:solidFill>
                  <a:srgbClr val="006600"/>
                </a:solidFill>
              </a:rPr>
              <a:t> w %. (Pytanie 8. Który z priorytetów Ministerstwa Rodziny, Pracy i Polityki Społecznej KFS miał zastosowanie w przypadku skorzystania firmy z dofinansowania w 2021 roku?)</a:t>
            </a:r>
          </a:p>
        </p:txBody>
      </p:sp>
    </p:spTree>
    <p:extLst>
      <p:ext uri="{BB962C8B-B14F-4D97-AF65-F5344CB8AC3E}">
        <p14:creationId xmlns:p14="http://schemas.microsoft.com/office/powerpoint/2010/main" val="270819452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BFD6C03-ED17-FA55-2CD1-85A993824C49}"/>
              </a:ext>
            </a:extLst>
          </p:cNvPr>
          <p:cNvSpPr txBox="1"/>
          <p:nvPr/>
        </p:nvSpPr>
        <p:spPr>
          <a:xfrm>
            <a:off x="539552" y="483518"/>
            <a:ext cx="8136904" cy="4278094"/>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14. Ranking priorytetów Rady Rynku Pracy KFS, z których skorzystali pracodawcy        w 2021 roku w %. (Pytanie 9. Który z priorytetów Rady Rynku Pracy z tzw. rezerwy KFS miał zastosowanie w przypadku skorzystania firmy z dofinansowania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15. Liczba osób uczestnicząca w działaniach finansowanych przez KFS w 2021 roku. (Pytanie 10. Ile osób z Państwa przedsiębiorstwa uczestniczyło w następujących działaniach finansowanych z KFS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16. Ocena procedur przyznawania wsparcia z KFS w 2021 roku. (Pytanie 11. Czy Pana/i zdaniem procedury przyznawania wsparcia z KFS były zrozumiałe?)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17. Ocena przebiegu refundacji kosztów poniesionych przez firmę w związku ze wsparciem z KFS. (Pytanie 12. Jak przebiegła Pana/i zdaniem refundacja kosztów poniesionych przez firmę w związku ze wsparciem z KFS?)</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18. Opinia pracodawców o wysokości otrzymanego wsparcia z KFS w 2021 roku. (Pytanie 13. Czy Pana/i zdaniem kwota dofinansowania ze środków KFS okazała się wystarczająca?)</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19. Opinia pracodawców o zagrożeniu zwolnieniem pracowników przed skorzystaniem ze wsparcia z KFS. (Pytanie 14. Czy pracownicy, którzy skorzystali ze wsparcia w ramach KFS byli zagrożeni zwolnieniem?)</a:t>
            </a:r>
          </a:p>
        </p:txBody>
      </p:sp>
    </p:spTree>
    <p:extLst>
      <p:ext uri="{BB962C8B-B14F-4D97-AF65-F5344CB8AC3E}">
        <p14:creationId xmlns:p14="http://schemas.microsoft.com/office/powerpoint/2010/main" val="112910229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CA57A905-11D4-6DEA-B221-4D7DDAFA8854}"/>
              </a:ext>
            </a:extLst>
          </p:cNvPr>
          <p:cNvSpPr txBox="1"/>
          <p:nvPr/>
        </p:nvSpPr>
        <p:spPr>
          <a:xfrm>
            <a:off x="539552" y="483518"/>
            <a:ext cx="8280920" cy="4278094"/>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20. Opinia pracodawców o beneficjentach KFS po zakończeniu wsparcia. (Pytanie 15. Czy pracownicy, którzy skorzystali ze wsparcia w ramach KFS, w dalszym ciągu pracują w firmie?)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12. Struktura beneficjentów wsparcia. (Pytanie 16. Ilu pracowników skorzystało z działań w ramach KFS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21. Trudności przy składaniu wniosku o wsparcie z KFS w 2021 roku. (Pytanie 17. Czy napotkali Państwo na trudności przy składaniu wniosku?)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13. Trudności przy korzystaniu ze środków KFS. (Pytanie 18. W jakim stopniu zgadza się Pan/i trudnościami przy korzystaniu z KFS? Na pytanie odpowiadali tylko ci respondenci, którzy    w pytaniu 17 wybrali odpowiedź „tak”).  N=15</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22. Uzyskane z KFS wsparcie odpowiada aktualnym potrzebom firmy. (Pytanie 20.1. Czy Pan/i zgadza z następującymi stwierdzeniami?</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23. Uzyskane z KFS wsparcie odpowiada przyszłym potrzebom firmy. (Pytanie 20.2. Czy Pan/i zgadza z następującymi stwierdzeniami?)</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24. Opinia pracodawców o zdiagnozowanych potrzebach szkoleniowych. (Pytanie 21. Czy Pana/i firma posiada zdiagnozowane potrzeby szkoleniowe?)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25. Ocena efektów szkoleń. (Pytanie 22. Czy Pana/i firma ocenia efekty szkoleń, w których uczestniczą pracownicy?)</a:t>
            </a:r>
          </a:p>
        </p:txBody>
      </p:sp>
    </p:spTree>
    <p:extLst>
      <p:ext uri="{BB962C8B-B14F-4D97-AF65-F5344CB8AC3E}">
        <p14:creationId xmlns:p14="http://schemas.microsoft.com/office/powerpoint/2010/main" val="137045911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3659385-54E4-AC48-7E0B-2C581691A19B}"/>
              </a:ext>
            </a:extLst>
          </p:cNvPr>
          <p:cNvSpPr txBox="1"/>
          <p:nvPr/>
        </p:nvSpPr>
        <p:spPr>
          <a:xfrm>
            <a:off x="611560" y="555813"/>
            <a:ext cx="8352928" cy="4031873"/>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14. Ocena osiągnięcia celów wsparcia z KFS w %. (Pytanie 23. W jakim stopniu Pana/i zdaniem zostały osiągnięte niżej wymienione cele wsparcia?)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15.1. Tematyka kursów/studiów/egzaminów wsparcia z KFS. (Pytanie 24. Jaka była tematyka kursów/studiów/egzaminów, w których w 2021 roku uczestniczyli pracownicy Pana/i firmy?)</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15.2. Tematyka kursów/studiów/egzaminów wsparcia z KFS. (Pytanie 24. Jaka była tematyka kursów/studiów/egzaminów, w których w 2021 roku uczestniczyli pracownicy Pana/i firmy?)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15.3. Tematyka kursów/studiów/egzaminów wsparcia z KFS. (Pytanie 24.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Jaka była tematyka kursów/studiów/egzaminów, w których w 2021 roku uczestniczyli pracownicy Pana/i firmy?)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15.4. Tematyka kursów/studiów/egzaminów wsparcia z KFS. (Pytanie 24. Jaka była tematyka kursów/studiów/egzaminów, w których w 2021 roku uczestniczyli pracownicy Pana/i firmy?)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16.1. Zawody i stanowiska wsparcia z KFS. (Pytanie 25. Do jakich zawodów/</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stanowisk pracy w Pana/i firmie odnosiły się działania dofinansowane ze środków KFS?)</a:t>
            </a:r>
          </a:p>
        </p:txBody>
      </p:sp>
    </p:spTree>
    <p:extLst>
      <p:ext uri="{BB962C8B-B14F-4D97-AF65-F5344CB8AC3E}">
        <p14:creationId xmlns:p14="http://schemas.microsoft.com/office/powerpoint/2010/main" val="190156780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7D708FA-1E4C-9178-7B24-BF50FE4DE8ED}"/>
              </a:ext>
            </a:extLst>
          </p:cNvPr>
          <p:cNvSpPr txBox="1"/>
          <p:nvPr/>
        </p:nvSpPr>
        <p:spPr>
          <a:xfrm>
            <a:off x="683568" y="555526"/>
            <a:ext cx="7848872" cy="3785652"/>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16.2. Zawody i stanowiska wsparcia z KFS. (Pytanie 25. Do jakich zawodów/ stanowisk pracy w Pana/i firmie odnosiły się działania dofinansowane ze środków KFS?)</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26. Ocena kompetencji uzyskanych w ramach działań finansowanych z KFS.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(Pytanie 26. Jak Pan/i ocenia kompetencje nabyte przez siebie i/lub swoich pracowników      w ramach działań finansowanych z KFS?)</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17. Ocena przydatności wsparcia z KFS w %. (Pytanie 27. Które z wymienionych niżej rodzajów działań zrealizowanych w ramach KFS okazały się w Pana/i opinii najbardziej skuteczne, przydatne pod kątem funkcjonowania przedsiębiorstwa?)</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18. Efekty wsparcia z KFS dla przedsiębiorstw w %. (Pytanie 28. W jakim stopniu zgadza się Pan/i z następującymi stwierdzeniami?)</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19. Uzupełnione obszary kompetencji w wyniku wsparcia z KFS. (Pytanie 29.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Jakie braki kompetencyjne zostały uzupełnione dzięki wsparciu z KFS, z których skorzystała Pana/i firma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20. Wpływ pandemii na politykę szkoleniową firmy w %. (Pytanie 30. Jak okres pandemii (od marca 2020 roku i w 2021 roku) wpłynął na Państwa politykę szkoleniową?)</a:t>
            </a:r>
          </a:p>
        </p:txBody>
      </p:sp>
    </p:spTree>
    <p:extLst>
      <p:ext uri="{BB962C8B-B14F-4D97-AF65-F5344CB8AC3E}">
        <p14:creationId xmlns:p14="http://schemas.microsoft.com/office/powerpoint/2010/main" val="410796357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52EA63CD-EC12-5F46-5F78-C3F4C37C412E}"/>
              </a:ext>
            </a:extLst>
          </p:cNvPr>
          <p:cNvSpPr txBox="1"/>
          <p:nvPr/>
        </p:nvSpPr>
        <p:spPr>
          <a:xfrm>
            <a:off x="503548" y="411510"/>
            <a:ext cx="8136904" cy="2062103"/>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27. Plany pozyskania środków z KFS w 2023 roku. (Pytanie 31. Czy Pana/i firma planuje pozyskać środki z KFS w 2023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21.1. Planowane w 2023 roku zawody i specjalności kursów, studiów i egzaminów. (Pytanie 32. W jakich zawodach i specjalnościach kursów, studiów i egzaminów Pana/i firma planuje uczestniczyć w 2023 roku w ramach wsparcia KFS?)</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21.2 Planowane w 2023 roku zawody i specjalności kursów, studiów i egzaminów. (Pytanie 31. W jakich zawodach i specjalnościach kursów, studiów i egzaminów Pana/i firma planuje uczestniczyć w 2023 roku w ramach wsparcia KFS?)</a:t>
            </a:r>
          </a:p>
        </p:txBody>
      </p:sp>
      <p:sp>
        <p:nvSpPr>
          <p:cNvPr id="5" name="pole tekstowe 4">
            <a:extLst>
              <a:ext uri="{FF2B5EF4-FFF2-40B4-BE49-F238E27FC236}">
                <a16:creationId xmlns:a16="http://schemas.microsoft.com/office/drawing/2014/main" id="{46A594EB-1D43-0791-B2D7-10B98260AE72}"/>
              </a:ext>
            </a:extLst>
          </p:cNvPr>
          <p:cNvSpPr txBox="1"/>
          <p:nvPr/>
        </p:nvSpPr>
        <p:spPr>
          <a:xfrm>
            <a:off x="611560" y="2507558"/>
            <a:ext cx="7920880" cy="369332"/>
          </a:xfrm>
          <a:prstGeom prst="rect">
            <a:avLst/>
          </a:prstGeom>
          <a:noFill/>
        </p:spPr>
        <p:txBody>
          <a:bodyPr wrap="square">
            <a:spAutoFit/>
          </a:bodyPr>
          <a:lstStyle/>
          <a:p>
            <a:r>
              <a:rPr lang="pl-PL"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Uczestnicy (beneficjenci) wsparcia uzyskanego ze środków KFS w 2021 roku</a:t>
            </a:r>
            <a:endParaRPr lang="pl-PL"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5A1B7913-4664-38B2-7262-68D0546196BC}"/>
              </a:ext>
            </a:extLst>
          </p:cNvPr>
          <p:cNvSpPr txBox="1"/>
          <p:nvPr/>
        </p:nvSpPr>
        <p:spPr>
          <a:xfrm>
            <a:off x="611560" y="2942630"/>
            <a:ext cx="8136904" cy="1569660"/>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28. Struktura beneficjentów wsparcia z KFS według płci N=302. (Pytanie 1 metryczkowe kwestionariusz ankiety beneficjentów)</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29. Struktura beneficjentów wsparcia z KFS według miejsca zamieszkania miasto, wieś N=248. (Pytanie 6 metryczkowe)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30. Funkcja, stanowisko w firmie beneficjenta wsparcia N=302. (Pytanie 4 metryczkowe kwestionariusz beneficjentów wsparcia)</a:t>
            </a:r>
          </a:p>
        </p:txBody>
      </p:sp>
    </p:spTree>
    <p:extLst>
      <p:ext uri="{BB962C8B-B14F-4D97-AF65-F5344CB8AC3E}">
        <p14:creationId xmlns:p14="http://schemas.microsoft.com/office/powerpoint/2010/main" val="254345084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FD85F48A-8BDC-A7AD-B2A6-A8B5B6643F60}"/>
              </a:ext>
            </a:extLst>
          </p:cNvPr>
          <p:cNvSpPr txBox="1"/>
          <p:nvPr/>
        </p:nvSpPr>
        <p:spPr>
          <a:xfrm>
            <a:off x="503548" y="483518"/>
            <a:ext cx="8136904" cy="4278094"/>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31. Kategoria społeczno-zawodowa N=302. (Pytanie 5 metryczkowe)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32. Miejsce wykonywania działalności gospodarczej przez podmioty, w których pracują beneficjenci wsparcia N=288. (Pytanie 7 metryczkowe)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33. Struktura beneficjentów wsparcia według wykształcenia N=302. (Pytanie 3 metryczkowe)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34. Przedziały wiekowe beneficjentów KFS N=302. (Pytanie 2 metryczkowe)</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22.1. Obszary tematyczne kursów. (Pytanie 1.1a. Kursy - jakie były obszary tematyczne szkoleń? Z jakiego rodzaju usług finansowanych z KFS Pan/i skorzystał/a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22.2. Obszary tematyczne kursów. (Pytanie 1.1b. Kursy - jakie były obszary tematyczne szkoleń? Z jakiego rodzaju usług finansowanych z KFS Pan/i skorzystał/a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22.3. Obszary tematyczne kursów. (Pytanie 1.1c. Kursy - jakie były obszary tematyczne szkoleń?   Z jakiego rodzaju usług finansowanych z KFS Pan/i skorzystał/a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23. Obszary tematyczne studia podyplomowe. (Pytanie 1.2. Studia podyplomowe - jakie były obszary tematyczne? Z jakiego rodzaju usług finansowanych z KFS Pan/i skorzystał/a w 2021 roku?)</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24. Obszary tematyczne egzaminy. (Pytanie 1.3. Egzaminy - jakie były obszary tematyczne? Z jakiego rodzaju usług finansowanych z KFS Pan/i skorzystał/a w 2021 roku?)</a:t>
            </a:r>
          </a:p>
        </p:txBody>
      </p:sp>
    </p:spTree>
    <p:extLst>
      <p:ext uri="{BB962C8B-B14F-4D97-AF65-F5344CB8AC3E}">
        <p14:creationId xmlns:p14="http://schemas.microsoft.com/office/powerpoint/2010/main" val="68705790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994F59C9-9106-E8A4-C4A0-A407847FD852}"/>
              </a:ext>
            </a:extLst>
          </p:cNvPr>
          <p:cNvGraphicFramePr/>
          <p:nvPr>
            <p:extLst>
              <p:ext uri="{D42A27DB-BD31-4B8C-83A1-F6EECF244321}">
                <p14:modId xmlns:p14="http://schemas.microsoft.com/office/powerpoint/2010/main" val="901830211"/>
              </p:ext>
            </p:extLst>
          </p:nvPr>
        </p:nvGraphicFramePr>
        <p:xfrm>
          <a:off x="395536" y="771550"/>
          <a:ext cx="8424936"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a:extLst>
              <a:ext uri="{FF2B5EF4-FFF2-40B4-BE49-F238E27FC236}">
                <a16:creationId xmlns:a16="http://schemas.microsoft.com/office/drawing/2014/main" id="{EFCF37A3-8101-63FC-32B4-3E4E1DE5A358}"/>
              </a:ext>
            </a:extLst>
          </p:cNvPr>
          <p:cNvSpPr txBox="1"/>
          <p:nvPr/>
        </p:nvSpPr>
        <p:spPr>
          <a:xfrm>
            <a:off x="533080" y="3623851"/>
            <a:ext cx="85689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FF35339A-D4FE-D6D3-E323-4109AC0B8F88}"/>
              </a:ext>
            </a:extLst>
          </p:cNvPr>
          <p:cNvSpPr txBox="1"/>
          <p:nvPr/>
        </p:nvSpPr>
        <p:spPr>
          <a:xfrm>
            <a:off x="1907704" y="186775"/>
            <a:ext cx="69127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 Dynamika wielkości wydatkowanych środków z KFS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w powiecie pleszewskim w 2019, 2020 i 2021 roku </a:t>
            </a:r>
          </a:p>
        </p:txBody>
      </p:sp>
      <p:sp>
        <p:nvSpPr>
          <p:cNvPr id="9" name="pole tekstowe 8">
            <a:extLst>
              <a:ext uri="{FF2B5EF4-FFF2-40B4-BE49-F238E27FC236}">
                <a16:creationId xmlns:a16="http://schemas.microsoft.com/office/drawing/2014/main" id="{F412D8F3-DFC2-912E-31BD-6D2B09F2E89D}"/>
              </a:ext>
            </a:extLst>
          </p:cNvPr>
          <p:cNvSpPr txBox="1"/>
          <p:nvPr/>
        </p:nvSpPr>
        <p:spPr>
          <a:xfrm>
            <a:off x="827584" y="3923933"/>
            <a:ext cx="7272808" cy="830997"/>
          </a:xfrm>
          <a:prstGeom prst="rect">
            <a:avLst/>
          </a:prstGeom>
          <a:noFill/>
        </p:spPr>
        <p:txBody>
          <a:bodyPr wrap="square" rtlCol="0">
            <a:spAutoFit/>
          </a:bodyPr>
          <a:lstStyle/>
          <a:p>
            <a:pPr algn="just"/>
            <a:r>
              <a:rPr lang="pl-PL" sz="1600" dirty="0">
                <a:solidFill>
                  <a:srgbClr val="006600"/>
                </a:solidFill>
              </a:rPr>
              <a:t>Należy odnotować, że w 2020 roku nastąpił wzrost pozyskanych środków o 76,3% </a:t>
            </a:r>
            <a:br>
              <a:rPr lang="pl-PL" sz="1600" dirty="0">
                <a:solidFill>
                  <a:srgbClr val="006600"/>
                </a:solidFill>
              </a:rPr>
            </a:br>
            <a:r>
              <a:rPr lang="pl-PL" sz="1600" dirty="0">
                <a:solidFill>
                  <a:srgbClr val="006600"/>
                </a:solidFill>
              </a:rPr>
              <a:t>w stosunku do 2019 roku, natomiast w 2021 roku nastąpił wzrost wydatkowanych  funduszy w odniesieniu do 2020 roku o 70,9%. </a:t>
            </a:r>
          </a:p>
        </p:txBody>
      </p:sp>
    </p:spTree>
    <p:extLst>
      <p:ext uri="{BB962C8B-B14F-4D97-AF65-F5344CB8AC3E}">
        <p14:creationId xmlns:p14="http://schemas.microsoft.com/office/powerpoint/2010/main" val="383172757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AF8CF75-081C-8ECB-974C-1D93048B87F9}"/>
              </a:ext>
            </a:extLst>
          </p:cNvPr>
          <p:cNvSpPr txBox="1"/>
          <p:nvPr/>
        </p:nvSpPr>
        <p:spPr>
          <a:xfrm>
            <a:off x="539552" y="678924"/>
            <a:ext cx="8064896" cy="3785652"/>
          </a:xfrm>
          <a:prstGeom prst="rect">
            <a:avLst/>
          </a:prstGeom>
          <a:noFill/>
        </p:spPr>
        <p:txBody>
          <a:bodyPr wrap="square">
            <a:spAutoFit/>
          </a:bodyPr>
          <a:lstStyle/>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35. Ocena dopasowania wsparcia KFS do potrzeb beneficjenta. (Pytanie 2. Czy wsparcie z KFS, z którego Pan/i skorzystał/a, było dopasowane do Pana/i potrzeb? Proszę dokonać oceny w skali od 1 do 5, gdzie 1 jest oceną najniższą, a 5 najwyższą. N=253)</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25. Hierarchia osobistych celów wsparcia z KFS dla beneficjentów w %. (Pytanie 3. </a:t>
            </a:r>
            <a:b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jakim stopniu zgadza się Pan/i z następującymi stwierdzeniami?)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26. Hierarchia celów wsparcia z KFS dla beneficjentów w %. (Pytanie 4. W jakim stopniu zgadza się Pan/i z następującymi stwierdzeniami?)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36. Ocena stopnia wykorzystania zdobytej wiedzy i umiejętności przez beneficjentów podczas wykonywania zawodowych obowiązków. (Pytanie 5. Czy wykorzystuje Pan/i zdobytą wiedzę i umiejętności podczas wykonywania swoich obowiązków zawodowych?)</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27.  Kwalifikacje i kompetencje uzyskane w trakcie wsparcia w %. (Pytanie 6. Jakich kwalifikacji bądź kompetencji Panu/i brakowało, a jakie Pan/i uzyskał/a?) </a:t>
            </a:r>
          </a:p>
          <a:p>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28. Jakość uzyskanego wsparcia z KFS w ocenie beneficjentów. (Pytanie 7. Jak ocenia Pan/i jakość uzyskanego wsparcia z KFS? Proszę dokonać oceny w skali od 1 do 5, gdzie 1 jest oceną najniższą, a 5 najwyższą. Proszę wziąć pod uwagę następujące kryteria:</a:t>
            </a:r>
          </a:p>
        </p:txBody>
      </p:sp>
    </p:spTree>
    <p:extLst>
      <p:ext uri="{BB962C8B-B14F-4D97-AF65-F5344CB8AC3E}">
        <p14:creationId xmlns:p14="http://schemas.microsoft.com/office/powerpoint/2010/main" val="275438056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AF8CF75-081C-8ECB-974C-1D93048B87F9}"/>
              </a:ext>
            </a:extLst>
          </p:cNvPr>
          <p:cNvSpPr txBox="1"/>
          <p:nvPr/>
        </p:nvSpPr>
        <p:spPr>
          <a:xfrm>
            <a:off x="539552" y="483518"/>
            <a:ext cx="8064896"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37. Inicjator działań na rzecz uzyskania wsparcia z KFS w 2021 roku N=290. (Pytanie 8. Kto był Pana/i zdaniem był inicjatorem podjęcia działań na rzecz uzyskania wsparcia z KFS w 2021 roku?)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29. Ranking powodów skorzystania ze wsparcia z KFS. (Pytanie 9. Dlaczego zdecydował/a się Pan/i na skorzystanie z wsparcia KFS?)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30. Ranking zmian w życiu zawodowym beneficjenta po skorzystaniu ze wsparcia z KFS. (Pytanie 10. Co Pana/i zdaniem zmieniło się w życiu zawodowym dzięki skorzystaniu ze wsparcia KFS?)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31. Stopień dopasowania kompetencji do potrzeb firmy w wyniku uzyskanego wsparcia z KFS. (Pytanie 11. Proszę ocenić, w jakim stopniu Pana/i kompetencje były dopasowane do potrzeb rozwojowych firmy przed skorzystaniem ze wsparcia KFS, a w jakim obecnie? Proszę dokonać oceny w skali od 1 do 5, gdzie 1 oznacza niedopasowane, a 5 dopasowane.)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38. Ocena pozycji na rynku pracy po skorzystaniu ze wsparcia KFS.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12. Czy w przypadku utraty pracy bądź chęci zmiany pracodawcy, Pana/i pozycja na rynku pracy jest mocniejsza niż wcześniej (zanim skorzystał/a Pan/i ze wsparcia KFS?)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6668445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AF8CF75-081C-8ECB-974C-1D93048B87F9}"/>
              </a:ext>
            </a:extLst>
          </p:cNvPr>
          <p:cNvSpPr txBox="1"/>
          <p:nvPr/>
        </p:nvSpPr>
        <p:spPr>
          <a:xfrm>
            <a:off x="539552" y="483518"/>
            <a:ext cx="8064896" cy="42780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39. Ocena satysfakcji z wykonywanej pracy po skończonym szkoleniem. (Pytanie 13. Czy po ukończeniu szkolenia Pana/i satysfakcja z wykonywanej pracy wzrosła? N=297)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40. Działania mające na celu identyfikację potrzeb szkoleniowych w firmie. (Pytanie 14.  Czy w Pana/i firmie podejmowane są działania mające na celu identyfikację Pana/i potrzeb szkoleniowych? N=293)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41. Deklaracja korzystania z innych źródeł szkoleniowych niż KFS.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15. Czy do tej pory uczestniczył/a Pan/i w szkoleniach finansowanych z innych źródeł niż KFS?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42. Deklaracja brania udziału w działaniach oferowanych przez KFS w 2023 roku. Pytanie 16. Czy Pan chciałby, Pani chciałaby uczestniczyć w działaniach oferowanych przez KFS w 2023 roku?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32.1. Deklaracje korzystania z KFS w 2023 roku. (Pytanie 17.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 jakich zawodach i specjalnościach, kursów, studiów i egzaminów Pan/i chciałaby uczestniczyć w 2023 roku w ramach wsparcia KFS?)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32.2. Deklaracje korzystania z KFS w 2023 roku. (Pytanie 17. W jakich zawodach i specjalnościach, kursów, studiów i egzaminów Pan/i chciałaby uczestniczyć w 2023 roku w ramach wsparcia KFS?)</a:t>
            </a:r>
          </a:p>
        </p:txBody>
      </p:sp>
    </p:spTree>
    <p:extLst>
      <p:ext uri="{BB962C8B-B14F-4D97-AF65-F5344CB8AC3E}">
        <p14:creationId xmlns:p14="http://schemas.microsoft.com/office/powerpoint/2010/main" val="2787445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AF8CF75-081C-8ECB-974C-1D93048B87F9}"/>
              </a:ext>
            </a:extLst>
          </p:cNvPr>
          <p:cNvSpPr txBox="1"/>
          <p:nvPr/>
        </p:nvSpPr>
        <p:spPr>
          <a:xfrm>
            <a:off x="539552" y="483518"/>
            <a:ext cx="806489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32.3. Deklaracje korzystania z KFS w 2023 roku. (Pytanie 17. W jakich zawodach i specjalnościach, kursów, studiów i egzaminów Pan/i chciałaby uczestniczyć w 2023 roku w ramach wsparcia KFS?)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33. Opinie beneficjentów wsparcia KFS o idei kształcenia osób pracujących przez całe życie w %. (Pytanie 18. Jakie jest Pana/i zdanie na temat idei kształcenia wśród osób pracujących?)  </a:t>
            </a:r>
          </a:p>
        </p:txBody>
      </p:sp>
    </p:spTree>
    <p:extLst>
      <p:ext uri="{BB962C8B-B14F-4D97-AF65-F5344CB8AC3E}">
        <p14:creationId xmlns:p14="http://schemas.microsoft.com/office/powerpoint/2010/main" val="423619570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a:extLst>
              <a:ext uri="{FF2B5EF4-FFF2-40B4-BE49-F238E27FC236}">
                <a16:creationId xmlns:a16="http://schemas.microsoft.com/office/drawing/2014/main" id="{125230AD-5F70-6DEB-DB10-6223A873F07C}"/>
              </a:ext>
            </a:extLst>
          </p:cNvPr>
          <p:cNvSpPr txBox="1"/>
          <p:nvPr/>
        </p:nvSpPr>
        <p:spPr>
          <a:xfrm>
            <a:off x="1895433" y="178643"/>
            <a:ext cx="6768752" cy="584775"/>
          </a:xfrm>
          <a:prstGeom prst="rect">
            <a:avLst/>
          </a:prstGeom>
          <a:noFill/>
        </p:spPr>
        <p:txBody>
          <a:bodyPr wrap="square" rtlCol="0">
            <a:spAutoFit/>
          </a:bodyPr>
          <a:lstStyle/>
          <a:p>
            <a:pPr algn="ctr"/>
            <a:r>
              <a:rPr lang="pl-PL" sz="1600" b="1" dirty="0">
                <a:solidFill>
                  <a:srgbClr val="006600"/>
                </a:solidFill>
              </a:rPr>
              <a:t>Wykres nr 2. Rozkład limitów wydatkowanych środków </a:t>
            </a:r>
            <a:br>
              <a:rPr lang="pl-PL" sz="1600" b="1" dirty="0">
                <a:solidFill>
                  <a:srgbClr val="006600"/>
                </a:solidFill>
              </a:rPr>
            </a:br>
            <a:r>
              <a:rPr lang="pl-PL" sz="1600" b="1" dirty="0">
                <a:solidFill>
                  <a:srgbClr val="006600"/>
                </a:solidFill>
              </a:rPr>
              <a:t>z KFS w 2021 roku </a:t>
            </a:r>
          </a:p>
        </p:txBody>
      </p:sp>
      <p:graphicFrame>
        <p:nvGraphicFramePr>
          <p:cNvPr id="14" name="Wykres 13">
            <a:extLst>
              <a:ext uri="{FF2B5EF4-FFF2-40B4-BE49-F238E27FC236}">
                <a16:creationId xmlns:a16="http://schemas.microsoft.com/office/drawing/2014/main" id="{92393B2F-C9FD-D055-5A88-485FA0944762}"/>
              </a:ext>
            </a:extLst>
          </p:cNvPr>
          <p:cNvGraphicFramePr/>
          <p:nvPr>
            <p:extLst>
              <p:ext uri="{D42A27DB-BD31-4B8C-83A1-F6EECF244321}">
                <p14:modId xmlns:p14="http://schemas.microsoft.com/office/powerpoint/2010/main" val="4102858983"/>
              </p:ext>
            </p:extLst>
          </p:nvPr>
        </p:nvGraphicFramePr>
        <p:xfrm>
          <a:off x="591753" y="627534"/>
          <a:ext cx="8064896"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16" name="pole tekstowe 15">
            <a:extLst>
              <a:ext uri="{FF2B5EF4-FFF2-40B4-BE49-F238E27FC236}">
                <a16:creationId xmlns:a16="http://schemas.microsoft.com/office/drawing/2014/main" id="{A64FA5E0-4768-834D-CCBA-E851966857F7}"/>
              </a:ext>
            </a:extLst>
          </p:cNvPr>
          <p:cNvSpPr txBox="1"/>
          <p:nvPr/>
        </p:nvSpPr>
        <p:spPr>
          <a:xfrm>
            <a:off x="595363" y="3052579"/>
            <a:ext cx="7953274" cy="400110"/>
          </a:xfrm>
          <a:prstGeom prst="rect">
            <a:avLst/>
          </a:prstGeom>
          <a:noFill/>
        </p:spPr>
        <p:txBody>
          <a:bodyPr wrap="square">
            <a:spAutoFit/>
          </a:bodyPr>
          <a:lstStyle/>
          <a:p>
            <a:r>
              <a:rPr kumimoji="0" lang="pl-PL" altLang="pl-PL" sz="1000" b="0" i="1" u="none" strike="noStrike" kern="1200" cap="none" spc="0" normalizeH="0" baseline="0" noProof="0" dirty="0">
                <a:ln>
                  <a:noFill/>
                </a:ln>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effectLst/>
                <a:uLnTx/>
                <a:uFillTx/>
                <a:latin typeface="Calibri" pitchFamily="34" charset="0"/>
                <a:ea typeface="+mn-ea"/>
                <a:cs typeface="+mn-cs"/>
              </a:rPr>
              <a:t>opracowanie własne na podstawie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lang="pl-PL" dirty="0"/>
          </a:p>
        </p:txBody>
      </p:sp>
      <p:sp>
        <p:nvSpPr>
          <p:cNvPr id="17" name="pole tekstowe 16">
            <a:extLst>
              <a:ext uri="{FF2B5EF4-FFF2-40B4-BE49-F238E27FC236}">
                <a16:creationId xmlns:a16="http://schemas.microsoft.com/office/drawing/2014/main" id="{25ABA4A5-FCF1-B78E-6345-123F3990B972}"/>
              </a:ext>
            </a:extLst>
          </p:cNvPr>
          <p:cNvSpPr txBox="1"/>
          <p:nvPr/>
        </p:nvSpPr>
        <p:spPr>
          <a:xfrm>
            <a:off x="571946" y="3406449"/>
            <a:ext cx="8104510" cy="1569660"/>
          </a:xfrm>
          <a:prstGeom prst="rect">
            <a:avLst/>
          </a:prstGeom>
          <a:noFill/>
        </p:spPr>
        <p:txBody>
          <a:bodyPr wrap="square" rtlCol="0">
            <a:spAutoFit/>
          </a:bodyPr>
          <a:lstStyle/>
          <a:p>
            <a:pPr algn="just"/>
            <a:r>
              <a:rPr lang="pl-PL" sz="1600" dirty="0">
                <a:solidFill>
                  <a:srgbClr val="006600"/>
                </a:solidFill>
              </a:rPr>
              <a:t>Powiatowy Urząd Pracy w Pleszewie w 2021 roku pozyskał z KFS 1 715 238 zł, z czego prawie pięć ósmych 61,8% (1 016 538 zł) pochodziło z limitu rezerwowego (Rada Rynku Pracy) oraz 38,2% z limitu (priorytetu) podstawowego (</a:t>
            </a:r>
            <a:r>
              <a:rPr lang="pl-PL" sz="1600" dirty="0" err="1">
                <a:solidFill>
                  <a:srgbClr val="006600"/>
                </a:solidFill>
              </a:rPr>
              <a:t>MRPiPS</a:t>
            </a:r>
            <a:r>
              <a:rPr lang="pl-PL" sz="1600" dirty="0">
                <a:solidFill>
                  <a:srgbClr val="006600"/>
                </a:solidFill>
              </a:rPr>
              <a:t>). Należy odnotować, że zwiększenie limitu rezerwowego jest możliwe po wyczerpaniu przyznanych w danym roku środków z KFS przez PUP oraz jest wynikiem inicjatywy danego PUP i wielkości niewykorzystanych środków będących </a:t>
            </a:r>
            <a:br>
              <a:rPr lang="pl-PL" sz="1600" dirty="0">
                <a:solidFill>
                  <a:srgbClr val="006600"/>
                </a:solidFill>
              </a:rPr>
            </a:br>
            <a:r>
              <a:rPr lang="pl-PL" sz="1600" dirty="0">
                <a:solidFill>
                  <a:srgbClr val="006600"/>
                </a:solidFill>
              </a:rPr>
              <a:t>w dyspozycji WUP.  </a:t>
            </a:r>
          </a:p>
        </p:txBody>
      </p:sp>
    </p:spTree>
    <p:extLst>
      <p:ext uri="{BB962C8B-B14F-4D97-AF65-F5344CB8AC3E}">
        <p14:creationId xmlns:p14="http://schemas.microsoft.com/office/powerpoint/2010/main" val="87357717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D5E1FFE4-0AC4-505D-507D-01F61621C0CF}"/>
              </a:ext>
            </a:extLst>
          </p:cNvPr>
          <p:cNvGraphicFramePr/>
          <p:nvPr>
            <p:extLst>
              <p:ext uri="{D42A27DB-BD31-4B8C-83A1-F6EECF244321}">
                <p14:modId xmlns:p14="http://schemas.microsoft.com/office/powerpoint/2010/main" val="4030392776"/>
              </p:ext>
            </p:extLst>
          </p:nvPr>
        </p:nvGraphicFramePr>
        <p:xfrm>
          <a:off x="655900" y="483518"/>
          <a:ext cx="7804532" cy="3060973"/>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a:extLst>
              <a:ext uri="{FF2B5EF4-FFF2-40B4-BE49-F238E27FC236}">
                <a16:creationId xmlns:a16="http://schemas.microsoft.com/office/drawing/2014/main" id="{9B843754-DD46-6255-2223-3959EB6D0316}"/>
              </a:ext>
            </a:extLst>
          </p:cNvPr>
          <p:cNvSpPr txBox="1"/>
          <p:nvPr/>
        </p:nvSpPr>
        <p:spPr>
          <a:xfrm>
            <a:off x="2195736" y="106293"/>
            <a:ext cx="648072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 Struktura limitów wydatkowanych środków z KFS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w powiecie pleszewskim w 2019, 2020 i 2021 roku </a:t>
            </a:r>
          </a:p>
        </p:txBody>
      </p:sp>
      <p:sp>
        <p:nvSpPr>
          <p:cNvPr id="8" name="pole tekstowe 7">
            <a:extLst>
              <a:ext uri="{FF2B5EF4-FFF2-40B4-BE49-F238E27FC236}">
                <a16:creationId xmlns:a16="http://schemas.microsoft.com/office/drawing/2014/main" id="{9C1BECA0-DDAB-E01A-E321-02605627244F}"/>
              </a:ext>
            </a:extLst>
          </p:cNvPr>
          <p:cNvSpPr txBox="1"/>
          <p:nvPr/>
        </p:nvSpPr>
        <p:spPr>
          <a:xfrm>
            <a:off x="539552" y="3435846"/>
            <a:ext cx="82089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7D39E4FA-B27D-5A7B-AD79-07AA5FA0EA76}"/>
              </a:ext>
            </a:extLst>
          </p:cNvPr>
          <p:cNvSpPr txBox="1"/>
          <p:nvPr/>
        </p:nvSpPr>
        <p:spPr>
          <a:xfrm>
            <a:off x="503548" y="3723878"/>
            <a:ext cx="8280920" cy="1077218"/>
          </a:xfrm>
          <a:prstGeom prst="rect">
            <a:avLst/>
          </a:prstGeom>
          <a:noFill/>
        </p:spPr>
        <p:txBody>
          <a:bodyPr wrap="square" rtlCol="0">
            <a:spAutoFit/>
          </a:bodyPr>
          <a:lstStyle/>
          <a:p>
            <a:pPr algn="just"/>
            <a:r>
              <a:rPr lang="pl-PL" sz="1600" dirty="0">
                <a:solidFill>
                  <a:srgbClr val="006600"/>
                </a:solidFill>
              </a:rPr>
              <a:t>W 2019 roku różnica limitu rezerwowego do podstawowego wyniosła 7,8 punktów procentowych, w 2020 roku osiągnęła poziom 16,6 punktów procentowych, natomiast w 2021 roku osiągnęła pułap 23,6 punktów procentowych, co jest wynikiem sprawności organizacyjnej PUP w Pleszewie w zakresie wydatkowania i pozyskiwania nowych środków z KFS.    </a:t>
            </a:r>
          </a:p>
        </p:txBody>
      </p:sp>
    </p:spTree>
    <p:extLst>
      <p:ext uri="{BB962C8B-B14F-4D97-AF65-F5344CB8AC3E}">
        <p14:creationId xmlns:p14="http://schemas.microsoft.com/office/powerpoint/2010/main" val="285171427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51470"/>
            <a:ext cx="8640960" cy="5040560"/>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84844" y="627534"/>
            <a:ext cx="7992888"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wyniku przeprowadzonego indywidualnego wywiadu pogłębionego (IDI) z pracownikiem PUP w Pleszewie uzyskano informację, że cała kwota z Krajowego Funduszu Szkoleniowego będąca do dyspozycji Powiatowego Urzędu Pracy w Pleszewie w 2021 roku została wydatkowana oraz że była ona zbyt mała w relacji do potrzeb pracodawców powiatu pleszewskiego.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Tylko 16 (9,2%) wnioskodawców ze 173 składanych wniosków o pozyskanie wsparcia z KFS nie otrzymało funduszy ze względu na rezygnację wnioskodawcy, który nie spełniał art. 3 Kodeksu pracy, ponieważ nie zatrudniał pracowników.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Pracodawcy (157), którzy w 2021 roku korzystali ze wsparcia KFS, wnioskowali na realizację kursów i studiów podyplomowych. Ponadto 5 pracodawców otrzymało wsparcie dla pracowników, którzy przystąpili do egzaminu umożliwiającego uzyskanie dokumentów potwierdzających nabyte umiejętności, kwalifikacje i uprawnienia zawodowe.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pracownika PUP w Pleszewie nie ma potrzeby dokonywać zmian organizacyjnych    </a:t>
            </a:r>
            <a:r>
              <a:rPr kumimoji="0" lang="pl-PL" sz="1600" b="0" i="0" u="none" strike="noStrike" kern="1200" cap="none" spc="0" normalizeH="0" noProof="0" dirty="0">
                <a:ln>
                  <a:noFill/>
                </a:ln>
                <a:solidFill>
                  <a:srgbClr val="006600"/>
                </a:solidFill>
                <a:effectLst/>
                <a:uLnTx/>
                <a:uFillTx/>
                <a:latin typeface="Calibri"/>
                <a:ea typeface="+mn-ea"/>
                <a:cs typeface="+mn-cs"/>
              </a:rPr>
              <a:t>  </a:t>
            </a:r>
            <a:r>
              <a:rPr kumimoji="0" lang="pl-PL" sz="1600" b="0" i="0" u="none" strike="noStrike" kern="1200" cap="none" spc="0" normalizeH="0" baseline="0" noProof="0" dirty="0">
                <a:ln>
                  <a:noFill/>
                </a:ln>
                <a:solidFill>
                  <a:srgbClr val="006600"/>
                </a:solidFill>
                <a:effectLst/>
                <a:uLnTx/>
                <a:uFillTx/>
                <a:latin typeface="Calibri"/>
                <a:ea typeface="+mn-ea"/>
                <a:cs typeface="+mn-cs"/>
              </a:rPr>
              <a:t> w urzędzie, aby w przyszłości sprawniej realizować dystrybucje środków KFS, wystarczy przeszkolić pracowników zajmujących się działaniami KFS.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75882786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810D299C-1FA5-2B3A-9855-EB87542FAF5D}"/>
              </a:ext>
            </a:extLst>
          </p:cNvPr>
          <p:cNvSpPr txBox="1"/>
          <p:nvPr/>
        </p:nvSpPr>
        <p:spPr>
          <a:xfrm>
            <a:off x="3059832" y="123478"/>
            <a:ext cx="3384376" cy="707886"/>
          </a:xfrm>
          <a:prstGeom prst="rect">
            <a:avLst/>
          </a:prstGeom>
          <a:noFill/>
        </p:spPr>
        <p:txBody>
          <a:bodyPr wrap="square" rtlCol="0">
            <a:spAutoFit/>
          </a:bodyPr>
          <a:lstStyle/>
          <a:p>
            <a:pPr algn="ctr"/>
            <a:r>
              <a:rPr lang="pl-PL" sz="4000" b="1" dirty="0">
                <a:solidFill>
                  <a:srgbClr val="006600"/>
                </a:solidFill>
              </a:rPr>
              <a:t>Spis treści</a:t>
            </a:r>
          </a:p>
        </p:txBody>
      </p:sp>
      <p:sp>
        <p:nvSpPr>
          <p:cNvPr id="3" name="pole tekstowe 2">
            <a:extLst>
              <a:ext uri="{FF2B5EF4-FFF2-40B4-BE49-F238E27FC236}">
                <a16:creationId xmlns:a16="http://schemas.microsoft.com/office/drawing/2014/main" id="{7187AF6C-4A75-BAA0-9CC5-6DC596565EF9}"/>
              </a:ext>
            </a:extLst>
          </p:cNvPr>
          <p:cNvSpPr txBox="1"/>
          <p:nvPr/>
        </p:nvSpPr>
        <p:spPr>
          <a:xfrm>
            <a:off x="539552" y="843558"/>
            <a:ext cx="7992888" cy="3170099"/>
          </a:xfrm>
          <a:prstGeom prst="rect">
            <a:avLst/>
          </a:prstGeom>
          <a:noFill/>
        </p:spPr>
        <p:txBody>
          <a:bodyPr wrap="square" rtlCol="0">
            <a:spAutoFit/>
          </a:bodyPr>
          <a:lstStyle/>
          <a:p>
            <a:r>
              <a:rPr lang="pl-PL" sz="2000" b="1" dirty="0">
                <a:solidFill>
                  <a:srgbClr val="006600"/>
                </a:solidFill>
              </a:rPr>
              <a:t>1. Wprowadzenie</a:t>
            </a:r>
          </a:p>
          <a:p>
            <a:r>
              <a:rPr lang="pl-PL" sz="2000" b="1" dirty="0">
                <a:solidFill>
                  <a:srgbClr val="006600"/>
                </a:solidFill>
              </a:rPr>
              <a:t>2. Cele i koncepcja badania</a:t>
            </a:r>
          </a:p>
          <a:p>
            <a:r>
              <a:rPr lang="pl-PL" sz="2000" b="1" dirty="0">
                <a:solidFill>
                  <a:srgbClr val="006600"/>
                </a:solidFill>
              </a:rPr>
              <a:t>3. Krajowy Fundusz Szkoleniowy w powiecie pleszewskim w 2021 roku</a:t>
            </a:r>
          </a:p>
          <a:p>
            <a:pPr marL="0" marR="0" lvl="0" indent="0" algn="l" defTabSz="914400" rtl="0" eaLnBrk="1" fontAlgn="auto" latinLnBrk="0" hangingPunct="1">
              <a:spcBef>
                <a:spcPts val="0"/>
              </a:spcBef>
              <a:spcAft>
                <a:spcPts val="0"/>
              </a:spcAft>
              <a:buClrTx/>
              <a:buSzTx/>
              <a:buFontTx/>
              <a:buNone/>
              <a:tabLst/>
              <a:defRPr/>
            </a:pPr>
            <a:r>
              <a:rPr lang="pl-PL" sz="2000" b="1" dirty="0">
                <a:solidFill>
                  <a:srgbClr val="006600"/>
                </a:solidFill>
              </a:rPr>
              <a:t>4. Opinie pracodawców na temat wsparcia uzyskanego ze środków KFS  </a:t>
            </a:r>
          </a:p>
          <a:p>
            <a:pPr marL="0" marR="0" lvl="0" indent="0" algn="l" defTabSz="914400" rtl="0" eaLnBrk="1" fontAlgn="auto" latinLnBrk="0" hangingPunct="1">
              <a:spcBef>
                <a:spcPts val="0"/>
              </a:spcBef>
              <a:spcAft>
                <a:spcPts val="0"/>
              </a:spcAft>
              <a:buClrTx/>
              <a:buSzTx/>
              <a:buFontTx/>
              <a:buNone/>
              <a:tabLst/>
              <a:defRPr/>
            </a:pPr>
            <a:r>
              <a:rPr kumimoji="0" lang="pl-PL" sz="2000" b="1" i="0" u="none" strike="noStrike" kern="1200" cap="none" spc="0" normalizeH="0" baseline="0" noProof="0" dirty="0">
                <a:ln>
                  <a:noFill/>
                </a:ln>
                <a:solidFill>
                  <a:srgbClr val="006600"/>
                </a:solidFill>
                <a:effectLst/>
                <a:uLnTx/>
                <a:uFillTx/>
                <a:ea typeface="+mn-ea"/>
                <a:cs typeface="+mn-cs"/>
              </a:rPr>
              <a:t>5. Opinie pracowników, którzy skorzystali ze wsparcia KFS</a:t>
            </a:r>
          </a:p>
          <a:p>
            <a:pPr marL="0" marR="0" lvl="0" indent="0" algn="l" defTabSz="914400" rtl="0" eaLnBrk="1" fontAlgn="auto" latinLnBrk="0" hangingPunct="1">
              <a:spcBef>
                <a:spcPts val="0"/>
              </a:spcBef>
              <a:spcAft>
                <a:spcPts val="0"/>
              </a:spcAft>
              <a:buClrTx/>
              <a:buSzTx/>
              <a:buFontTx/>
              <a:buNone/>
              <a:tabLst/>
              <a:defRPr/>
            </a:pPr>
            <a:r>
              <a:rPr lang="pl-PL" sz="2000" b="1" dirty="0">
                <a:solidFill>
                  <a:srgbClr val="006600"/>
                </a:solidFill>
              </a:rPr>
              <a:t>6. Sprawozdanie z indywidualnych wywiadów pogłębionych (IDI,TDI) </a:t>
            </a:r>
            <a:br>
              <a:rPr lang="pl-PL" sz="2000" b="1" dirty="0">
                <a:solidFill>
                  <a:srgbClr val="006600"/>
                </a:solidFill>
              </a:rPr>
            </a:br>
            <a:r>
              <a:rPr lang="pl-PL" sz="2000" b="1" dirty="0">
                <a:solidFill>
                  <a:srgbClr val="006600"/>
                </a:solidFill>
              </a:rPr>
              <a:t>z pracodawcami i beneficjentami, którzy z 2021 roku skorzystali ze wsparcia KFS PUP w Pleszewie</a:t>
            </a:r>
            <a:endParaRPr kumimoji="0" lang="pl-PL" sz="2000" b="1" i="0" u="none" strike="noStrike" kern="1200" cap="none" spc="0" normalizeH="0" baseline="0" noProof="0" dirty="0">
              <a:ln>
                <a:noFill/>
              </a:ln>
              <a:solidFill>
                <a:srgbClr val="006600"/>
              </a:solidFill>
              <a:effectLst/>
              <a:uLnTx/>
              <a:uFillTx/>
              <a:ea typeface="+mn-ea"/>
              <a:cs typeface="+mn-cs"/>
            </a:endParaRPr>
          </a:p>
          <a:p>
            <a:pPr marL="0" marR="0" lvl="0" indent="0" algn="l" defTabSz="914400" rtl="0" eaLnBrk="1" fontAlgn="auto" latinLnBrk="0" hangingPunct="1">
              <a:spcBef>
                <a:spcPts val="0"/>
              </a:spcBef>
              <a:spcAft>
                <a:spcPts val="0"/>
              </a:spcAft>
              <a:buClrTx/>
              <a:buSzTx/>
              <a:buFontTx/>
              <a:buNone/>
              <a:tabLst/>
              <a:defRPr/>
            </a:pPr>
            <a:r>
              <a:rPr lang="pl-PL" sz="2000" b="1" dirty="0">
                <a:solidFill>
                  <a:srgbClr val="006600"/>
                </a:solidFill>
              </a:rPr>
              <a:t>7. Wnioski i rekomendacje</a:t>
            </a:r>
          </a:p>
          <a:p>
            <a:pPr marL="0" marR="0" lvl="0" indent="0" algn="l" defTabSz="914400" rtl="0" eaLnBrk="1" fontAlgn="auto" latinLnBrk="0" hangingPunct="1">
              <a:spcBef>
                <a:spcPts val="0"/>
              </a:spcBef>
              <a:spcAft>
                <a:spcPts val="0"/>
              </a:spcAft>
              <a:buClrTx/>
              <a:buSzTx/>
              <a:buFontTx/>
              <a:buNone/>
              <a:tabLst/>
              <a:defRPr/>
            </a:pPr>
            <a:r>
              <a:rPr kumimoji="0" lang="pl-PL" sz="2000" b="1" i="0" u="none" strike="noStrike" kern="1200" cap="none" spc="0" normalizeH="0" baseline="0" noProof="0" dirty="0">
                <a:ln>
                  <a:noFill/>
                </a:ln>
                <a:solidFill>
                  <a:srgbClr val="006600"/>
                </a:solidFill>
                <a:effectLst/>
                <a:uLnTx/>
                <a:uFillTx/>
                <a:ea typeface="+mn-ea"/>
                <a:cs typeface="+mn-cs"/>
              </a:rPr>
              <a:t>8. Spis schematów, tablic i wykresów </a:t>
            </a:r>
            <a:r>
              <a:rPr kumimoji="0" lang="pl-PL" sz="2000" b="1" i="0" u="none" strike="noStrike" kern="1200" cap="none" spc="0" normalizeH="0" baseline="0" noProof="0" dirty="0">
                <a:ln>
                  <a:noFill/>
                </a:ln>
                <a:solidFill>
                  <a:srgbClr val="006600"/>
                </a:solidFill>
                <a:effectLst/>
                <a:uLnTx/>
                <a:uFillTx/>
                <a:latin typeface="Calibri"/>
                <a:ea typeface="+mn-ea"/>
                <a:cs typeface="+mn-cs"/>
              </a:rPr>
              <a:t> </a:t>
            </a:r>
            <a:endParaRPr lang="pl-PL" sz="2000" b="1" dirty="0">
              <a:solidFill>
                <a:srgbClr val="006600"/>
              </a:solidFill>
            </a:endParaRPr>
          </a:p>
        </p:txBody>
      </p:sp>
      <p:pic>
        <p:nvPicPr>
          <p:cNvPr id="4" name="Grafika 3" descr="Wykres słupkowy z trendem wzrostowym z wypełnieniem pełnym">
            <a:extLst>
              <a:ext uri="{FF2B5EF4-FFF2-40B4-BE49-F238E27FC236}">
                <a16:creationId xmlns:a16="http://schemas.microsoft.com/office/drawing/2014/main" id="{9C5076DE-62C2-08FB-F8C4-B122C648C8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83722" y="3507854"/>
            <a:ext cx="914400"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advClick="0" advTm="0">
        <p14:prism isContent="1" isInverted="1"/>
      </p:transition>
    </mc:Choice>
    <mc:Fallback xmlns="">
      <p:transition spd="slow" advClick="0"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51470"/>
            <a:ext cx="8640960" cy="5040560"/>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76593" y="699542"/>
            <a:ext cx="7992888"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Pracownik urzędu wyraził opinię, że ujednolicenie przez </a:t>
            </a:r>
            <a:r>
              <a:rPr kumimoji="0" lang="pl-PL" sz="1600" b="0" i="0" u="none" strike="noStrike" kern="1200" cap="none" spc="0" normalizeH="0" baseline="0" noProof="0" dirty="0" err="1">
                <a:ln>
                  <a:noFill/>
                </a:ln>
                <a:solidFill>
                  <a:srgbClr val="006600"/>
                </a:solidFill>
                <a:effectLst/>
                <a:uLnTx/>
                <a:uFillTx/>
                <a:latin typeface="Calibri"/>
                <a:ea typeface="+mn-ea"/>
                <a:cs typeface="+mn-cs"/>
              </a:rPr>
              <a:t>MRPiPS</a:t>
            </a:r>
            <a:r>
              <a:rPr kumimoji="0" lang="pl-PL" sz="1600" b="0" i="0" u="none" strike="noStrike" kern="1200" cap="none" spc="0" normalizeH="0" baseline="0" noProof="0" dirty="0">
                <a:ln>
                  <a:noFill/>
                </a:ln>
                <a:solidFill>
                  <a:srgbClr val="006600"/>
                </a:solidFill>
                <a:effectLst/>
                <a:uLnTx/>
                <a:uFillTx/>
                <a:latin typeface="Calibri"/>
                <a:ea typeface="+mn-ea"/>
                <a:cs typeface="+mn-cs"/>
              </a:rPr>
              <a:t> wzorów dokumentów (wniosek, wzór umowy itp.) i formalne zobligowanie do ich stosowania było zasadne, ponieważ standaryzacja wpłynęła na efektywność rozpatrywania wniosków oraz jest pomocna przy sprawozdaniach. Postulował również, aby szkolenia miękkie (np. wypalenie zawodowe, umiejętność radzenia sobie ze stresem) zostały wyłączone z możliwości finansowania ze środków KFS, ponieważ nie nadają żadnych uprawnień ani kwalifikacji zawodowych.</a:t>
            </a:r>
          </a:p>
          <a:p>
            <a:pPr marL="0" marR="0" lvl="0" indent="0" algn="just" defTabSz="914400" rtl="0" eaLnBrk="1" fontAlgn="auto" latinLnBrk="0" hangingPunct="1">
              <a:lnSpc>
                <a:spcPct val="100000"/>
              </a:lnSpc>
              <a:spcBef>
                <a:spcPts val="0"/>
              </a:spcBef>
              <a:spcAft>
                <a:spcPts val="0"/>
              </a:spcAft>
              <a:buClrTx/>
              <a:buSzTx/>
              <a:buFontTx/>
              <a:buNone/>
              <a:tabLst/>
              <a:defRPr/>
            </a:pPr>
            <a:r>
              <a:rPr lang="pl-PL" sz="1600" i="1" dirty="0">
                <a:solidFill>
                  <a:srgbClr val="006600"/>
                </a:solidFill>
                <a:latin typeface="Calibri"/>
              </a:rPr>
              <a:t>Zdaniem pracownika urzędu zajmującego się problematyką dystrybucji środków z KFS </a:t>
            </a:r>
            <a:r>
              <a:rPr kumimoji="0" lang="pl-PL" sz="1600" b="0" i="1" u="none" strike="noStrike" kern="1200" cap="none" spc="0" normalizeH="0" baseline="0" noProof="0" dirty="0">
                <a:ln>
                  <a:noFill/>
                </a:ln>
                <a:solidFill>
                  <a:srgbClr val="006600"/>
                </a:solidFill>
                <a:effectLst/>
                <a:uLnTx/>
                <a:uFillTx/>
                <a:latin typeface="Calibri"/>
                <a:ea typeface="+mn-ea"/>
                <a:cs typeface="+mn-cs"/>
              </a:rPr>
              <a:t>osoby fizyczne prowadzące jednoosobową działalność gospodarczą powinny mieć możliwość ubiegania się o przyznanie środków KFS. W uzasadnieniu podał, że w takich podmiotach często występuje potrzeba szkoleń, a zazwyczaj firmy te nie mają środków finansowych na kształcenie. Wówczas przywrócona byłaby zasada równości podmiotów w dostępie do środków Funduszu Pracy i poczucia sprawiedliwości, ponieważ firmy jednoosobowe są również płatnikiem składki na Fundusz Pracy. </a:t>
            </a:r>
            <a:r>
              <a:rPr kumimoji="0" lang="pl-PL" sz="1600" b="0" i="0" u="none" strike="noStrike" kern="1200" cap="none" spc="0" normalizeH="0" baseline="0" noProof="0" dirty="0">
                <a:ln>
                  <a:noFill/>
                </a:ln>
                <a:solidFill>
                  <a:srgbClr val="006600"/>
                </a:solidFill>
                <a:effectLst/>
                <a:uLnTx/>
                <a:uFillTx/>
                <a:latin typeface="Calibri"/>
                <a:ea typeface="+mn-ea"/>
                <a:cs typeface="+mn-cs"/>
              </a:rPr>
              <a:t>Pracownik PUP nie zgodził się z twierdzeniem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o zasadności obowiązku utrzymania zatrudnienia pracownika, który korzystał z kształcenia ustawicznego KFS, przez określony czas po zakończeniu kształcenia.</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428256769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3FB4AE5C-3D5B-13B5-927D-A107587453E7}"/>
              </a:ext>
            </a:extLst>
          </p:cNvPr>
          <p:cNvGraphicFramePr>
            <a:graphicFrameLocks noGrp="1"/>
          </p:cNvGraphicFramePr>
          <p:nvPr>
            <p:extLst>
              <p:ext uri="{D42A27DB-BD31-4B8C-83A1-F6EECF244321}">
                <p14:modId xmlns:p14="http://schemas.microsoft.com/office/powerpoint/2010/main" val="2526243061"/>
              </p:ext>
            </p:extLst>
          </p:nvPr>
        </p:nvGraphicFramePr>
        <p:xfrm>
          <a:off x="428729" y="805799"/>
          <a:ext cx="8352928" cy="2766886"/>
        </p:xfrm>
        <a:graphic>
          <a:graphicData uri="http://schemas.openxmlformats.org/drawingml/2006/table">
            <a:tbl>
              <a:tblPr firstRow="1" firstCol="1" bandRow="1" bandCol="1">
                <a:tableStyleId>{5940675A-B579-460E-94D1-54222C63F5DA}</a:tableStyleId>
              </a:tblPr>
              <a:tblGrid>
                <a:gridCol w="254839">
                  <a:extLst>
                    <a:ext uri="{9D8B030D-6E8A-4147-A177-3AD203B41FA5}">
                      <a16:colId xmlns:a16="http://schemas.microsoft.com/office/drawing/2014/main" val="2057797604"/>
                    </a:ext>
                  </a:extLst>
                </a:gridCol>
                <a:gridCol w="4968552">
                  <a:extLst>
                    <a:ext uri="{9D8B030D-6E8A-4147-A177-3AD203B41FA5}">
                      <a16:colId xmlns:a16="http://schemas.microsoft.com/office/drawing/2014/main" val="2274929156"/>
                    </a:ext>
                  </a:extLst>
                </a:gridCol>
                <a:gridCol w="792088">
                  <a:extLst>
                    <a:ext uri="{9D8B030D-6E8A-4147-A177-3AD203B41FA5}">
                      <a16:colId xmlns:a16="http://schemas.microsoft.com/office/drawing/2014/main" val="1621916762"/>
                    </a:ext>
                  </a:extLst>
                </a:gridCol>
                <a:gridCol w="432048">
                  <a:extLst>
                    <a:ext uri="{9D8B030D-6E8A-4147-A177-3AD203B41FA5}">
                      <a16:colId xmlns:a16="http://schemas.microsoft.com/office/drawing/2014/main" val="3448301801"/>
                    </a:ext>
                  </a:extLst>
                </a:gridCol>
                <a:gridCol w="504056">
                  <a:extLst>
                    <a:ext uri="{9D8B030D-6E8A-4147-A177-3AD203B41FA5}">
                      <a16:colId xmlns:a16="http://schemas.microsoft.com/office/drawing/2014/main" val="3448682797"/>
                    </a:ext>
                  </a:extLst>
                </a:gridCol>
                <a:gridCol w="432048">
                  <a:extLst>
                    <a:ext uri="{9D8B030D-6E8A-4147-A177-3AD203B41FA5}">
                      <a16:colId xmlns:a16="http://schemas.microsoft.com/office/drawing/2014/main" val="651887963"/>
                    </a:ext>
                  </a:extLst>
                </a:gridCol>
                <a:gridCol w="504056">
                  <a:extLst>
                    <a:ext uri="{9D8B030D-6E8A-4147-A177-3AD203B41FA5}">
                      <a16:colId xmlns:a16="http://schemas.microsoft.com/office/drawing/2014/main" val="1786192374"/>
                    </a:ext>
                  </a:extLst>
                </a:gridCol>
                <a:gridCol w="465241">
                  <a:extLst>
                    <a:ext uri="{9D8B030D-6E8A-4147-A177-3AD203B41FA5}">
                      <a16:colId xmlns:a16="http://schemas.microsoft.com/office/drawing/2014/main" val="932660500"/>
                    </a:ext>
                  </a:extLst>
                </a:gridCol>
              </a:tblGrid>
              <a:tr h="104392">
                <a:tc rowSpan="2">
                  <a:txBody>
                    <a:bodyPr/>
                    <a:lstStyle/>
                    <a:p>
                      <a:pPr algn="r">
                        <a:lnSpc>
                          <a:spcPct val="115000"/>
                        </a:lnSpc>
                      </a:pPr>
                      <a:r>
                        <a:rPr lang="pl-PL" sz="1000" dirty="0">
                          <a:solidFill>
                            <a:srgbClr val="006600"/>
                          </a:solidFill>
                          <a:effectLst/>
                        </a:rPr>
                        <a:t>Lp. </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15000"/>
                        </a:lnSpc>
                      </a:pP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Rodzaj wsparcia kształcenia ustawicznego limitu podstawowego</a:t>
                      </a:r>
                    </a:p>
                  </a:txBody>
                  <a:tcPr marL="29276" marR="29276"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gridSpan="2">
                  <a:txBody>
                    <a:bodyPr/>
                    <a:lstStyle/>
                    <a:p>
                      <a:pPr algn="ctr">
                        <a:lnSpc>
                          <a:spcPct val="115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Wysokość wsparcia</a:t>
                      </a: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gridSpan="2">
                  <a:txBody>
                    <a:bodyPr/>
                    <a:lstStyle/>
                    <a:p>
                      <a:pPr algn="ctr">
                        <a:lnSpc>
                          <a:spcPct val="115000"/>
                        </a:lnSpc>
                        <a:spcAft>
                          <a:spcPts val="0"/>
                        </a:spcAft>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Pracodawcy</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spcAft>
                          <a:spcPts val="0"/>
                        </a:spcAft>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gridSpan="2">
                  <a:txBody>
                    <a:bodyPr/>
                    <a:lstStyle/>
                    <a:p>
                      <a:pPr algn="ctr">
                        <a:lnSpc>
                          <a:spcPct val="115000"/>
                        </a:lnSpc>
                        <a:spcAft>
                          <a:spcPts val="0"/>
                        </a:spcAft>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Uczestnicy</a:t>
                      </a:r>
                    </a:p>
                  </a:txBody>
                  <a:tcPr marL="29276" marR="29276"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spcAft>
                          <a:spcPts val="0"/>
                        </a:spcAft>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800162593"/>
                  </a:ext>
                </a:extLst>
              </a:tr>
              <a:tr h="104392">
                <a:tc vMerge="1">
                  <a:txBody>
                    <a:bodyPr/>
                    <a:lstStyle/>
                    <a:p>
                      <a:endParaRPr lang="pl-PL"/>
                    </a:p>
                  </a:txBody>
                  <a:tcPr/>
                </a:tc>
                <a:tc vMerge="1">
                  <a:txBody>
                    <a:bodyPr/>
                    <a:lstStyle/>
                    <a:p>
                      <a:endParaRPr lang="pl-PL"/>
                    </a:p>
                  </a:txBody>
                  <a:tcPr/>
                </a:tc>
                <a:tc>
                  <a:txBody>
                    <a:bodyPr/>
                    <a:lstStyle/>
                    <a:p>
                      <a:pPr algn="ctr">
                        <a:lnSpc>
                          <a:spcPct val="115000"/>
                        </a:lnSpc>
                      </a:pPr>
                      <a:r>
                        <a:rPr lang="pl-PL" sz="1000" b="1" dirty="0">
                          <a:solidFill>
                            <a:srgbClr val="006600"/>
                          </a:solidFill>
                          <a:effectLst/>
                        </a:rPr>
                        <a:t>Kwota </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a:lnSpc>
                          <a:spcPct val="115000"/>
                        </a:lnSpc>
                        <a:spcAft>
                          <a:spcPts val="0"/>
                        </a:spcAft>
                      </a:pPr>
                      <a:r>
                        <a:rPr lang="pl-PL" sz="1000" b="1" dirty="0">
                          <a:solidFill>
                            <a:srgbClr val="006600"/>
                          </a:solidFill>
                          <a:effectLst/>
                        </a:rPr>
                        <a:t>Liczba</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a:lnSpc>
                          <a:spcPct val="115000"/>
                        </a:lnSpc>
                        <a:spcAft>
                          <a:spcPts val="0"/>
                        </a:spcAft>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a:lnSpc>
                          <a:spcPct val="115000"/>
                        </a:lnSpc>
                        <a:spcAft>
                          <a:spcPts val="0"/>
                        </a:spcAft>
                      </a:pPr>
                      <a:r>
                        <a:rPr lang="pl-PL" sz="1000" b="1" dirty="0">
                          <a:solidFill>
                            <a:srgbClr val="006600"/>
                          </a:solidFill>
                          <a:effectLst/>
                        </a:rPr>
                        <a:t>Liczba</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a:lnSpc>
                          <a:spcPct val="115000"/>
                        </a:lnSpc>
                        <a:spcAft>
                          <a:spcPts val="0"/>
                        </a:spcAft>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598814674"/>
                  </a:ext>
                </a:extLst>
              </a:tr>
              <a:tr h="141038">
                <a:tc>
                  <a:txBody>
                    <a:bodyPr/>
                    <a:lstStyle/>
                    <a:p>
                      <a:pPr algn="ctr">
                        <a:lnSpc>
                          <a:spcPct val="115000"/>
                        </a:lnSpc>
                      </a:pPr>
                      <a:r>
                        <a:rPr lang="pl-PL" sz="1000" dirty="0">
                          <a:solidFill>
                            <a:srgbClr val="006600"/>
                          </a:solidFill>
                          <a:effectLst/>
                        </a:rPr>
                        <a:t>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W zidentyfikowanych w danym powiecie lub województwie zawodach deficytowych</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312 291,20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47,7</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a:solidFill>
                            <a:srgbClr val="006600"/>
                          </a:solidFill>
                          <a:effectLst/>
                        </a:rPr>
                        <a:t>61</a:t>
                      </a:r>
                      <a:endParaRPr lang="pl-PL" sz="1100" b="0" i="0" u="none" strike="noStrike">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51,7</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a:solidFill>
                            <a:srgbClr val="006600"/>
                          </a:solidFill>
                          <a:effectLst/>
                        </a:rPr>
                        <a:t>163</a:t>
                      </a:r>
                      <a:endParaRPr lang="pl-PL" sz="1100" b="0" i="0" u="none" strike="noStrike">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34,2</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820986844"/>
                  </a:ext>
                </a:extLst>
              </a:tr>
              <a:tr h="141038">
                <a:tc>
                  <a:txBody>
                    <a:bodyPr/>
                    <a:lstStyle/>
                    <a:p>
                      <a:pPr algn="ctr">
                        <a:lnSpc>
                          <a:spcPct val="115000"/>
                        </a:lnSpc>
                      </a:pPr>
                      <a:r>
                        <a:rPr lang="pl-PL" sz="1000" dirty="0">
                          <a:solidFill>
                            <a:srgbClr val="006600"/>
                          </a:solidFill>
                          <a:effectLst/>
                        </a:rPr>
                        <a:t>2</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Osób, które nie posiadają świadectwa ukończenia szkoły lub świadectwa dojrzałości</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117 138,40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17,9</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a:solidFill>
                            <a:srgbClr val="006600"/>
                          </a:solidFill>
                          <a:effectLst/>
                        </a:rPr>
                        <a:t>24</a:t>
                      </a:r>
                      <a:endParaRPr lang="pl-PL" sz="1100" b="0" i="0" u="none" strike="noStrike">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20,3</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a:solidFill>
                            <a:srgbClr val="006600"/>
                          </a:solidFill>
                          <a:effectLst/>
                        </a:rPr>
                        <a:t>55</a:t>
                      </a:r>
                      <a:endParaRPr lang="pl-PL" sz="1100" b="0" i="0" u="none" strike="noStrike">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11,6</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774238020"/>
                  </a:ext>
                </a:extLst>
              </a:tr>
              <a:tr h="141038">
                <a:tc>
                  <a:txBody>
                    <a:bodyPr/>
                    <a:lstStyle/>
                    <a:p>
                      <a:pPr algn="ctr">
                        <a:lnSpc>
                          <a:spcPct val="115000"/>
                        </a:lnSpc>
                      </a:pPr>
                      <a:r>
                        <a:rPr lang="pl-PL" sz="1000" dirty="0">
                          <a:solidFill>
                            <a:srgbClr val="006600"/>
                          </a:solidFill>
                          <a:effectLst/>
                        </a:rPr>
                        <a:t>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Osób po 45. roku życia</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110 266,00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16,8</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21</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17,8</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a:solidFill>
                            <a:srgbClr val="006600"/>
                          </a:solidFill>
                          <a:effectLst/>
                        </a:rPr>
                        <a:t>69</a:t>
                      </a:r>
                      <a:endParaRPr lang="pl-PL" sz="1100" b="0" i="0" u="none" strike="noStrike">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14,5</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2598953423"/>
                  </a:ext>
                </a:extLst>
              </a:tr>
              <a:tr h="536426">
                <a:tc>
                  <a:txBody>
                    <a:bodyPr/>
                    <a:lstStyle/>
                    <a:p>
                      <a:pPr algn="ctr">
                        <a:lnSpc>
                          <a:spcPct val="115000"/>
                        </a:lnSpc>
                      </a:pPr>
                      <a:r>
                        <a:rPr lang="pl-PL" sz="1000" dirty="0">
                          <a:solidFill>
                            <a:srgbClr val="006600"/>
                          </a:solidFill>
                          <a:effectLst/>
                        </a:rPr>
                        <a:t>4</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Pracowników służb medycznych, pracowników służb socjalnych, psychologów, terapeutów, pracowników domów pomocy społecznej, zakładów opiekuńczo-leczniczych, prywatnych domów opieki oraz innych placówek dla seniorów/osób chorych/niepełnosprawnych, które bezpośrednio pracują z osobami chorymi na COVID-19 lub osobami z grupy ryzyka ciężkiego przebiegu tej choroby</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63 976,00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9,8</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4</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3,7</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171</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35,9</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790841306"/>
                  </a:ext>
                </a:extLst>
              </a:tr>
              <a:tr h="218187">
                <a:tc>
                  <a:txBody>
                    <a:bodyPr/>
                    <a:lstStyle/>
                    <a:p>
                      <a:pPr algn="ctr">
                        <a:lnSpc>
                          <a:spcPct val="115000"/>
                        </a:lnSpc>
                      </a:pPr>
                      <a:r>
                        <a:rPr lang="pl-PL" sz="1000" dirty="0">
                          <a:solidFill>
                            <a:srgbClr val="006600"/>
                          </a:solidFill>
                          <a:effectLst/>
                        </a:rPr>
                        <a:t>5</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W związku z zastosowaniem w firmach nowych technologii i narzędzi pracy, w tym także technologii i narzędzi cyfrowych</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46 918,40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7,2</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7</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5,9</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17</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3,6</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3747683308"/>
                  </a:ext>
                </a:extLst>
              </a:tr>
              <a:tr h="218187">
                <a:tc>
                  <a:txBody>
                    <a:bodyPr/>
                    <a:lstStyle/>
                    <a:p>
                      <a:pPr algn="ctr">
                        <a:lnSpc>
                          <a:spcPct val="115000"/>
                        </a:lnSpc>
                      </a:pPr>
                      <a:r>
                        <a:rPr lang="pl-PL" sz="1000" dirty="0">
                          <a:solidFill>
                            <a:srgbClr val="006600"/>
                          </a:solidFill>
                          <a:effectLst/>
                        </a:rPr>
                        <a:t>6</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b"/>
                      <a:r>
                        <a:rPr lang="pl-PL" sz="1100" b="0" u="none" strike="noStrike" dirty="0">
                          <a:solidFill>
                            <a:srgbClr val="006600"/>
                          </a:solidFill>
                          <a:effectLst/>
                        </a:rPr>
                        <a:t>Osób powracających na rynek pracy po przerwie związanej ze sprawowaniem opieki nad dzieckiem</a:t>
                      </a:r>
                      <a:endParaRPr lang="pl-PL" sz="1100" b="0" i="0" u="none" strike="noStrike" dirty="0">
                        <a:solidFill>
                          <a:srgbClr val="006600"/>
                        </a:solidFill>
                        <a:effectLst/>
                        <a:latin typeface="Calibri" panose="020F0502020204030204" pitchFamily="34" charset="0"/>
                      </a:endParaRPr>
                    </a:p>
                  </a:txBody>
                  <a:tcPr marL="72000" marR="7200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440,00</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0,1</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0,8</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100" b="0" u="none" strike="noStrike" dirty="0">
                          <a:solidFill>
                            <a:srgbClr val="006600"/>
                          </a:solidFill>
                          <a:effectLst/>
                        </a:rPr>
                        <a:t>1</a:t>
                      </a:r>
                      <a:endParaRPr lang="pl-PL" sz="11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0,2</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76972764"/>
                  </a:ext>
                </a:extLst>
              </a:tr>
              <a:tr h="146141">
                <a:tc>
                  <a:txBody>
                    <a:bodyPr/>
                    <a:lstStyle/>
                    <a:p>
                      <a:pPr algn="ctr">
                        <a:lnSpc>
                          <a:spcPct val="115000"/>
                        </a:lnSpc>
                      </a:pP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nSpc>
                          <a:spcPct val="115000"/>
                        </a:lnSpc>
                      </a:pPr>
                      <a:r>
                        <a:rPr lang="pl-PL" sz="1200" dirty="0">
                          <a:solidFill>
                            <a:srgbClr val="006600"/>
                          </a:solidFill>
                          <a:effectLst/>
                        </a:rPr>
                        <a:t>Ogółem</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rPr>
                        <a:t>654 830,00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rPr>
                        <a:t>118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rPr>
                        <a:t>476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29276" marR="29276"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719939400"/>
                  </a:ext>
                </a:extLst>
              </a:tr>
            </a:tbl>
          </a:graphicData>
        </a:graphic>
      </p:graphicFrame>
      <p:sp>
        <p:nvSpPr>
          <p:cNvPr id="4" name="pole tekstowe 3">
            <a:extLst>
              <a:ext uri="{FF2B5EF4-FFF2-40B4-BE49-F238E27FC236}">
                <a16:creationId xmlns:a16="http://schemas.microsoft.com/office/drawing/2014/main" id="{98BD1DEB-9B79-83E3-C689-5CF61796BB79}"/>
              </a:ext>
            </a:extLst>
          </p:cNvPr>
          <p:cNvSpPr txBox="1"/>
          <p:nvPr/>
        </p:nvSpPr>
        <p:spPr>
          <a:xfrm>
            <a:off x="1907704" y="51470"/>
            <a:ext cx="7236296" cy="784830"/>
          </a:xfrm>
          <a:prstGeom prst="rect">
            <a:avLst/>
          </a:prstGeom>
          <a:noFill/>
        </p:spPr>
        <p:txBody>
          <a:bodyPr wrap="square">
            <a:spAutoFit/>
          </a:bodyPr>
          <a:lstStyle/>
          <a:p>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Tablica nr 1.  Hierarchia wsparcia kształcenia ustawicznego z limitu podstawowego </a:t>
            </a:r>
            <a:b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powiecie pleszewskim w 2021 roku. </a:t>
            </a:r>
            <a:r>
              <a:rPr lang="pl-PL" sz="13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Jakie kwoty w powiecie pleszewskim zostały wykorzystane na realizację priorytetów Ministerstwa Rodziny, Pracy i Polityki Społecznej KFS w 2021 r.?</a:t>
            </a:r>
          </a:p>
        </p:txBody>
      </p:sp>
      <p:sp>
        <p:nvSpPr>
          <p:cNvPr id="6" name="pole tekstowe 5">
            <a:extLst>
              <a:ext uri="{FF2B5EF4-FFF2-40B4-BE49-F238E27FC236}">
                <a16:creationId xmlns:a16="http://schemas.microsoft.com/office/drawing/2014/main" id="{25931999-CAB4-D4C7-3ADB-14F48F4B0FA6}"/>
              </a:ext>
            </a:extLst>
          </p:cNvPr>
          <p:cNvSpPr txBox="1"/>
          <p:nvPr/>
        </p:nvSpPr>
        <p:spPr>
          <a:xfrm>
            <a:off x="432787" y="3517294"/>
            <a:ext cx="817571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538B9979-DFCC-1A54-3C6E-35241EBEAF11}"/>
              </a:ext>
            </a:extLst>
          </p:cNvPr>
          <p:cNvSpPr txBox="1"/>
          <p:nvPr/>
        </p:nvSpPr>
        <p:spPr>
          <a:xfrm>
            <a:off x="348704" y="3795886"/>
            <a:ext cx="8512977" cy="1246495"/>
          </a:xfrm>
          <a:prstGeom prst="rect">
            <a:avLst/>
          </a:prstGeom>
          <a:noFill/>
        </p:spPr>
        <p:txBody>
          <a:bodyPr wrap="square" rtlCol="0">
            <a:spAutoFit/>
          </a:bodyPr>
          <a:lstStyle/>
          <a:p>
            <a:pPr algn="just"/>
            <a:r>
              <a:rPr lang="pl-PL" sz="1500" dirty="0">
                <a:solidFill>
                  <a:srgbClr val="006600"/>
                </a:solidFill>
              </a:rPr>
              <a:t>Prawie połowa (47,7%) środków z limitu podstawowego została wykorzystana na wsparcie zawodów deficytowych, co stanowi 51,7% wszystkich pracodawców oraz 34,2% uczestników, którzy korzystali </a:t>
            </a:r>
            <a:br>
              <a:rPr lang="pl-PL" sz="1500" dirty="0">
                <a:solidFill>
                  <a:srgbClr val="006600"/>
                </a:solidFill>
              </a:rPr>
            </a:br>
            <a:r>
              <a:rPr lang="pl-PL" sz="1500" dirty="0">
                <a:solidFill>
                  <a:srgbClr val="006600"/>
                </a:solidFill>
              </a:rPr>
              <a:t>z tego limitu. Z kolei 17,9% środków limitu podstawowego wykorzystały osoby, które nie posiadały świadectwa ukończenia szkoły lub świadectwa dojrzałości oraz 16,8% z tej kwoty wsparcia otrzymały osoby po 45. roku życia.   </a:t>
            </a:r>
          </a:p>
        </p:txBody>
      </p:sp>
    </p:spTree>
    <p:extLst>
      <p:ext uri="{BB962C8B-B14F-4D97-AF65-F5344CB8AC3E}">
        <p14:creationId xmlns:p14="http://schemas.microsoft.com/office/powerpoint/2010/main" val="408402341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3FB4AE5C-3D5B-13B5-927D-A107587453E7}"/>
              </a:ext>
            </a:extLst>
          </p:cNvPr>
          <p:cNvGraphicFramePr>
            <a:graphicFrameLocks noGrp="1"/>
          </p:cNvGraphicFramePr>
          <p:nvPr>
            <p:extLst>
              <p:ext uri="{D42A27DB-BD31-4B8C-83A1-F6EECF244321}">
                <p14:modId xmlns:p14="http://schemas.microsoft.com/office/powerpoint/2010/main" val="931619046"/>
              </p:ext>
            </p:extLst>
          </p:nvPr>
        </p:nvGraphicFramePr>
        <p:xfrm>
          <a:off x="439838" y="1181188"/>
          <a:ext cx="8264323" cy="1988820"/>
        </p:xfrm>
        <a:graphic>
          <a:graphicData uri="http://schemas.openxmlformats.org/drawingml/2006/table">
            <a:tbl>
              <a:tblPr firstRow="1" firstCol="1" bandRow="1" bandCol="1">
                <a:tableStyleId>{5940675A-B579-460E-94D1-54222C63F5DA}</a:tableStyleId>
              </a:tblPr>
              <a:tblGrid>
                <a:gridCol w="252136">
                  <a:extLst>
                    <a:ext uri="{9D8B030D-6E8A-4147-A177-3AD203B41FA5}">
                      <a16:colId xmlns:a16="http://schemas.microsoft.com/office/drawing/2014/main" val="2057797604"/>
                    </a:ext>
                  </a:extLst>
                </a:gridCol>
                <a:gridCol w="4312074">
                  <a:extLst>
                    <a:ext uri="{9D8B030D-6E8A-4147-A177-3AD203B41FA5}">
                      <a16:colId xmlns:a16="http://schemas.microsoft.com/office/drawing/2014/main" val="2274929156"/>
                    </a:ext>
                  </a:extLst>
                </a:gridCol>
                <a:gridCol w="1152128">
                  <a:extLst>
                    <a:ext uri="{9D8B030D-6E8A-4147-A177-3AD203B41FA5}">
                      <a16:colId xmlns:a16="http://schemas.microsoft.com/office/drawing/2014/main" val="1621916762"/>
                    </a:ext>
                  </a:extLst>
                </a:gridCol>
                <a:gridCol w="504056">
                  <a:extLst>
                    <a:ext uri="{9D8B030D-6E8A-4147-A177-3AD203B41FA5}">
                      <a16:colId xmlns:a16="http://schemas.microsoft.com/office/drawing/2014/main" val="339673441"/>
                    </a:ext>
                  </a:extLst>
                </a:gridCol>
                <a:gridCol w="576064">
                  <a:extLst>
                    <a:ext uri="{9D8B030D-6E8A-4147-A177-3AD203B41FA5}">
                      <a16:colId xmlns:a16="http://schemas.microsoft.com/office/drawing/2014/main" val="3448682797"/>
                    </a:ext>
                  </a:extLst>
                </a:gridCol>
                <a:gridCol w="437606">
                  <a:extLst>
                    <a:ext uri="{9D8B030D-6E8A-4147-A177-3AD203B41FA5}">
                      <a16:colId xmlns:a16="http://schemas.microsoft.com/office/drawing/2014/main" val="2237108108"/>
                    </a:ext>
                  </a:extLst>
                </a:gridCol>
                <a:gridCol w="509608">
                  <a:extLst>
                    <a:ext uri="{9D8B030D-6E8A-4147-A177-3AD203B41FA5}">
                      <a16:colId xmlns:a16="http://schemas.microsoft.com/office/drawing/2014/main" val="1786192374"/>
                    </a:ext>
                  </a:extLst>
                </a:gridCol>
                <a:gridCol w="520651">
                  <a:extLst>
                    <a:ext uri="{9D8B030D-6E8A-4147-A177-3AD203B41FA5}">
                      <a16:colId xmlns:a16="http://schemas.microsoft.com/office/drawing/2014/main" val="2202483245"/>
                    </a:ext>
                  </a:extLst>
                </a:gridCol>
              </a:tblGrid>
              <a:tr h="119194">
                <a:tc rowSpan="2">
                  <a:txBody>
                    <a:bodyPr/>
                    <a:lstStyle/>
                    <a:p>
                      <a:pPr algn="r">
                        <a:lnSpc>
                          <a:spcPct val="115000"/>
                        </a:lnSpc>
                      </a:pPr>
                      <a:r>
                        <a:rPr lang="pl-PL" sz="1000" dirty="0">
                          <a:solidFill>
                            <a:srgbClr val="006600"/>
                          </a:solidFill>
                          <a:effectLst/>
                        </a:rPr>
                        <a:t>Lp. </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rowSpan="2">
                  <a:txBody>
                    <a:bodyPr/>
                    <a:lstStyle/>
                    <a:p>
                      <a:pPr algn="ctr">
                        <a:lnSpc>
                          <a:spcPct val="100000"/>
                        </a:lnSpc>
                      </a:pP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Rodzaj wsparcia kształcenia ustawicznego </a:t>
                      </a:r>
                      <a:b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br>
                      <a:r>
                        <a:rPr lang="pl-PL" sz="14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z limitu rezerwowego </a:t>
                      </a:r>
                    </a:p>
                  </a:txBody>
                  <a:tcPr marL="29276" marR="29276"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gridSpan="2">
                  <a:txBody>
                    <a:bodyPr/>
                    <a:lstStyle/>
                    <a:p>
                      <a:pPr algn="ctr">
                        <a:lnSpc>
                          <a:spcPct val="100000"/>
                        </a:lnSpc>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Wysokość wsparcia</a:t>
                      </a:r>
                    </a:p>
                  </a:txBody>
                  <a:tcPr marL="29276" marR="29276"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tc>
                <a:tc gridSpan="2">
                  <a:txBody>
                    <a:bodyPr/>
                    <a:lstStyle/>
                    <a:p>
                      <a:pPr algn="ctr">
                        <a:lnSpc>
                          <a:spcPct val="100000"/>
                        </a:lnSpc>
                        <a:spcAft>
                          <a:spcPts val="0"/>
                        </a:spcAft>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Pracodawcy</a:t>
                      </a:r>
                    </a:p>
                  </a:txBody>
                  <a:tcPr marL="29276" marR="29276"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spcAft>
                          <a:spcPts val="0"/>
                        </a:spcAft>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tc>
                <a:tc gridSpan="2">
                  <a:txBody>
                    <a:bodyPr/>
                    <a:lstStyle/>
                    <a:p>
                      <a:pPr algn="ctr">
                        <a:lnSpc>
                          <a:spcPct val="100000"/>
                        </a:lnSpc>
                        <a:spcAft>
                          <a:spcPts val="0"/>
                        </a:spcAft>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Uczestnicy</a:t>
                      </a:r>
                    </a:p>
                  </a:txBody>
                  <a:tcPr marL="29276" marR="29276" marT="0" marB="0" anchor="ctr">
                    <a:lnL w="3175"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3175" cap="flat" cmpd="sng" algn="ctr">
                      <a:solidFill>
                        <a:schemeClr val="accent6">
                          <a:lumMod val="75000"/>
                        </a:schemeClr>
                      </a:solidFill>
                      <a:prstDash val="solid"/>
                      <a:round/>
                      <a:headEnd type="none" w="med" len="med"/>
                      <a:tailEnd type="none" w="med" len="med"/>
                    </a:lnB>
                  </a:tcPr>
                </a:tc>
                <a:tc hMerge="1">
                  <a:txBody>
                    <a:bodyPr/>
                    <a:lstStyle/>
                    <a:p>
                      <a:pPr algn="ctr">
                        <a:lnSpc>
                          <a:spcPct val="115000"/>
                        </a:lnSpc>
                        <a:spcAft>
                          <a:spcPts val="0"/>
                        </a:spcAft>
                      </a:pP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tc>
                <a:extLst>
                  <a:ext uri="{0D108BD9-81ED-4DB2-BD59-A6C34878D82A}">
                    <a16:rowId xmlns:a16="http://schemas.microsoft.com/office/drawing/2014/main" val="2800162593"/>
                  </a:ext>
                </a:extLst>
              </a:tr>
              <a:tr h="121684">
                <a:tc vMerge="1">
                  <a:txBody>
                    <a:bodyPr/>
                    <a:lstStyle/>
                    <a:p>
                      <a:endParaRPr lang="pl-PL"/>
                    </a:p>
                  </a:txBody>
                  <a:tcPr/>
                </a:tc>
                <a:tc vMerge="1">
                  <a:txBody>
                    <a:bodyPr/>
                    <a:lstStyle/>
                    <a:p>
                      <a:endParaRPr lang="pl-PL"/>
                    </a:p>
                  </a:txBody>
                  <a:tcPr/>
                </a:tc>
                <a:tc>
                  <a:txBody>
                    <a:bodyPr/>
                    <a:lstStyle/>
                    <a:p>
                      <a:pPr algn="ctr">
                        <a:lnSpc>
                          <a:spcPct val="100000"/>
                        </a:lnSpc>
                      </a:pPr>
                      <a:r>
                        <a:rPr lang="pl-PL" sz="1100" b="1" dirty="0">
                          <a:solidFill>
                            <a:srgbClr val="006600"/>
                          </a:solidFill>
                          <a:effectLst/>
                        </a:rPr>
                        <a:t>Kwota </a:t>
                      </a:r>
                      <a:endPar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00000"/>
                        </a:lnSpc>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00000"/>
                        </a:lnSpc>
                        <a:spcAft>
                          <a:spcPts val="0"/>
                        </a:spcAft>
                      </a:pPr>
                      <a:r>
                        <a:rPr lang="pl-PL" sz="1100" b="1" dirty="0">
                          <a:solidFill>
                            <a:srgbClr val="006600"/>
                          </a:solidFill>
                          <a:effectLst/>
                        </a:rPr>
                        <a:t>Liczba</a:t>
                      </a:r>
                      <a:endPar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00000"/>
                        </a:lnSpc>
                        <a:spcAft>
                          <a:spcPts val="0"/>
                        </a:spcAft>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00000"/>
                        </a:lnSpc>
                        <a:spcAft>
                          <a:spcPts val="0"/>
                        </a:spcAft>
                      </a:pPr>
                      <a:r>
                        <a:rPr lang="pl-PL" sz="1100" b="1" dirty="0">
                          <a:solidFill>
                            <a:srgbClr val="006600"/>
                          </a:solidFill>
                          <a:effectLst/>
                        </a:rPr>
                        <a:t>Liczba</a:t>
                      </a:r>
                      <a:endPar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a:lnSpc>
                          <a:spcPct val="100000"/>
                        </a:lnSpc>
                        <a:spcAft>
                          <a:spcPts val="0"/>
                        </a:spcAft>
                      </a:pPr>
                      <a:r>
                        <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29276" marR="29276"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chemeClr val="accent6">
                          <a:lumMod val="75000"/>
                        </a:schemeClr>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325781445"/>
                  </a:ext>
                </a:extLst>
              </a:tr>
              <a:tr h="130131">
                <a:tc>
                  <a:txBody>
                    <a:bodyPr/>
                    <a:lstStyle/>
                    <a:p>
                      <a:pPr algn="ctr">
                        <a:lnSpc>
                          <a:spcPct val="115000"/>
                        </a:lnSpc>
                      </a:pPr>
                      <a:r>
                        <a:rPr lang="pl-PL" sz="1000" dirty="0">
                          <a:solidFill>
                            <a:srgbClr val="006600"/>
                          </a:solidFill>
                          <a:effectLst/>
                        </a:rPr>
                        <a:t>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lnSpc>
                          <a:spcPct val="100000"/>
                        </a:lnSpc>
                      </a:pPr>
                      <a:r>
                        <a:rPr lang="pl-PL" sz="1400" b="0" i="0" u="none" strike="noStrike" dirty="0">
                          <a:solidFill>
                            <a:srgbClr val="006600"/>
                          </a:solidFill>
                          <a:effectLst/>
                          <a:latin typeface="Calibri" panose="020F0502020204030204" pitchFamily="34" charset="0"/>
                        </a:rPr>
                        <a:t>Osób dorosłych w nabywaniu kompetencji cyfrowych</a:t>
                      </a: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839 069,59</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84,0</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57</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79,2</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517</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85,2</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820986844"/>
                  </a:ext>
                </a:extLst>
              </a:tr>
              <a:tr h="246255">
                <a:tc>
                  <a:txBody>
                    <a:bodyPr/>
                    <a:lstStyle/>
                    <a:p>
                      <a:pPr algn="ctr">
                        <a:lnSpc>
                          <a:spcPct val="115000"/>
                        </a:lnSpc>
                      </a:pPr>
                      <a:r>
                        <a:rPr lang="pl-PL" sz="1000" dirty="0">
                          <a:solidFill>
                            <a:srgbClr val="006600"/>
                          </a:solidFill>
                          <a:effectLst/>
                        </a:rPr>
                        <a:t>2</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lnSpc>
                          <a:spcPct val="100000"/>
                        </a:lnSpc>
                      </a:pPr>
                      <a:r>
                        <a:rPr lang="pl-PL" sz="1400" b="0" i="0" u="none" strike="noStrike" dirty="0">
                          <a:solidFill>
                            <a:srgbClr val="006600"/>
                          </a:solidFill>
                          <a:effectLst/>
                          <a:latin typeface="Calibri" panose="020F0502020204030204" pitchFamily="34" charset="0"/>
                        </a:rPr>
                        <a:t>Skierowane do pracodawców zatrudniających cudzoziemców</a:t>
                      </a: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95 232,00</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9,5</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6</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8,3</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62</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10,2</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774238020"/>
                  </a:ext>
                </a:extLst>
              </a:tr>
              <a:tr h="130131">
                <a:tc>
                  <a:txBody>
                    <a:bodyPr/>
                    <a:lstStyle/>
                    <a:p>
                      <a:pPr algn="ctr">
                        <a:lnSpc>
                          <a:spcPct val="115000"/>
                        </a:lnSpc>
                      </a:pPr>
                      <a:r>
                        <a:rPr lang="pl-PL" sz="1000" dirty="0">
                          <a:solidFill>
                            <a:srgbClr val="006600"/>
                          </a:solidFill>
                          <a:effectLst/>
                        </a:rPr>
                        <a:t>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lnSpc>
                          <a:spcPct val="100000"/>
                        </a:lnSpc>
                      </a:pP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Osób z orzeczonym stopniem niepełnosprawności</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40 330,72</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4,1</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8</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11,1</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22</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3,6</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598953423"/>
                  </a:ext>
                </a:extLst>
              </a:tr>
              <a:tr h="254700">
                <a:tc>
                  <a:txBody>
                    <a:bodyPr/>
                    <a:lstStyle/>
                    <a:p>
                      <a:pPr algn="ctr">
                        <a:lnSpc>
                          <a:spcPct val="115000"/>
                        </a:lnSpc>
                      </a:pPr>
                      <a:r>
                        <a:rPr lang="pl-PL" sz="1000" dirty="0">
                          <a:solidFill>
                            <a:srgbClr val="006600"/>
                          </a:solidFill>
                          <a:effectLst/>
                        </a:rPr>
                        <a:t>4</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lnSpc>
                          <a:spcPct val="100000"/>
                        </a:lnSpc>
                      </a:pP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Pracowników Centrów Integracji Społecznej, Klubów Integracji Społecznej, Warsztatów Terapii Zajęciowej</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a:solidFill>
                            <a:srgbClr val="006600"/>
                          </a:solidFill>
                          <a:effectLst/>
                          <a:latin typeface="Calibri" panose="020F0502020204030204" pitchFamily="34" charset="0"/>
                        </a:rPr>
                        <a:t>24 000,00</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2,4</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1,4</a:t>
                      </a:r>
                    </a:p>
                  </a:txBody>
                  <a:tcPr marL="9525" marR="9525" marT="9525"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0" i="0" u="none" strike="noStrike" dirty="0">
                          <a:solidFill>
                            <a:srgbClr val="006600"/>
                          </a:solidFill>
                          <a:effectLst/>
                          <a:latin typeface="Calibri" panose="020F0502020204030204" pitchFamily="34" charset="0"/>
                        </a:rPr>
                        <a:t>6</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lnSpc>
                          <a:spcPct val="100000"/>
                        </a:lnSpc>
                      </a:pPr>
                      <a:r>
                        <a:rPr lang="pl-PL" sz="1400" b="1" i="0" u="none" strike="noStrike" dirty="0">
                          <a:solidFill>
                            <a:srgbClr val="006600"/>
                          </a:solidFill>
                          <a:effectLst/>
                          <a:latin typeface="Calibri" panose="020F0502020204030204" pitchFamily="34" charset="0"/>
                        </a:rPr>
                        <a:t>1,0</a:t>
                      </a:r>
                    </a:p>
                  </a:txBody>
                  <a:tcPr marL="9525" marR="9525" marT="9525"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790841306"/>
                  </a:ext>
                </a:extLst>
              </a:tr>
              <a:tr h="173359">
                <a:tc gridSpan="2">
                  <a:txBody>
                    <a:bodyPr/>
                    <a:lstStyle/>
                    <a:p>
                      <a:pPr algn="ctr">
                        <a:lnSpc>
                          <a:spcPct val="100000"/>
                        </a:lnSpc>
                      </a:pPr>
                      <a:r>
                        <a:rPr lang="pl-PL" sz="14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Ogółem</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276" marR="29276" marT="0" marB="0" anchor="ctr">
                    <a:lnL w="19050"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pPr>
                        <a:lnSpc>
                          <a:spcPct val="115000"/>
                        </a:lnSpc>
                      </a:pP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998 632,31</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44450" marR="44450" marT="0"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72</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44450" marR="44450" marT="0" marB="0" anchor="ctr">
                    <a:lnL w="3175" cap="flat" cmpd="sng" algn="ctr">
                      <a:solidFill>
                        <a:schemeClr val="accent6">
                          <a:lumMod val="75000"/>
                        </a:schemeClr>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607</a:t>
                      </a:r>
                      <a:endPar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6600"/>
                      </a:solidFill>
                      <a:prstDash val="solid"/>
                      <a:round/>
                      <a:headEnd type="none" w="med" len="med"/>
                      <a:tailEnd type="none" w="med" len="med"/>
                    </a:lnL>
                    <a:lnR w="3175" cap="flat" cmpd="sng" algn="ctr">
                      <a:solidFill>
                        <a:schemeClr val="accent6">
                          <a:lumMod val="75000"/>
                        </a:schemeClr>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a:lnSpc>
                          <a:spcPct val="100000"/>
                        </a:lnSpc>
                      </a:pPr>
                      <a:r>
                        <a:rPr lang="pl-PL" sz="16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44450" marR="44450" marT="0" marB="0" anchor="ctr">
                    <a:lnL w="3175" cap="flat" cmpd="sng" algn="ctr">
                      <a:solidFill>
                        <a:schemeClr val="accent6">
                          <a:lumMod val="75000"/>
                        </a:schemeClr>
                      </a:solidFill>
                      <a:prstDash val="solid"/>
                      <a:round/>
                      <a:headEnd type="none" w="med" len="med"/>
                      <a:tailEnd type="none" w="med" len="med"/>
                    </a:lnL>
                    <a:lnR w="19050"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747683308"/>
                  </a:ext>
                </a:extLst>
              </a:tr>
            </a:tbl>
          </a:graphicData>
        </a:graphic>
      </p:graphicFrame>
      <p:sp>
        <p:nvSpPr>
          <p:cNvPr id="4" name="pole tekstowe 3">
            <a:extLst>
              <a:ext uri="{FF2B5EF4-FFF2-40B4-BE49-F238E27FC236}">
                <a16:creationId xmlns:a16="http://schemas.microsoft.com/office/drawing/2014/main" id="{98BD1DEB-9B79-83E3-C689-5CF61796BB79}"/>
              </a:ext>
            </a:extLst>
          </p:cNvPr>
          <p:cNvSpPr txBox="1"/>
          <p:nvPr/>
        </p:nvSpPr>
        <p:spPr>
          <a:xfrm>
            <a:off x="340124" y="434157"/>
            <a:ext cx="8624364" cy="8002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2.  Hierarchia wsparcia kształcenia ustawicznego z limitu rezerwowego w powiecie pleszewskim w 2021 roku.  </a:t>
            </a:r>
            <a:r>
              <a:rPr kumimoji="0" lang="pl-PL" sz="13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Jakie kwoty w powiecie pleszewskim zostały wykorzystane na realizację priorytetów Rady Rynku Pracy z tzw. rezerwy KFS w 2021 roku? </a:t>
            </a:r>
          </a:p>
        </p:txBody>
      </p:sp>
      <p:sp>
        <p:nvSpPr>
          <p:cNvPr id="6" name="pole tekstowe 5">
            <a:extLst>
              <a:ext uri="{FF2B5EF4-FFF2-40B4-BE49-F238E27FC236}">
                <a16:creationId xmlns:a16="http://schemas.microsoft.com/office/drawing/2014/main" id="{25931999-CAB4-D4C7-3ADB-14F48F4B0FA6}"/>
              </a:ext>
            </a:extLst>
          </p:cNvPr>
          <p:cNvSpPr txBox="1"/>
          <p:nvPr/>
        </p:nvSpPr>
        <p:spPr>
          <a:xfrm>
            <a:off x="428595" y="3170008"/>
            <a:ext cx="817571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F3626630-BF72-EF10-2603-785CD43CD1EA}"/>
              </a:ext>
            </a:extLst>
          </p:cNvPr>
          <p:cNvSpPr txBox="1"/>
          <p:nvPr/>
        </p:nvSpPr>
        <p:spPr>
          <a:xfrm>
            <a:off x="470287" y="3474603"/>
            <a:ext cx="8364038" cy="1246495"/>
          </a:xfrm>
          <a:prstGeom prst="rect">
            <a:avLst/>
          </a:prstGeom>
          <a:noFill/>
        </p:spPr>
        <p:txBody>
          <a:bodyPr wrap="square" rtlCol="0">
            <a:spAutoFit/>
          </a:bodyPr>
          <a:lstStyle/>
          <a:p>
            <a:pPr algn="just"/>
            <a:r>
              <a:rPr lang="pl-PL" sz="1500" dirty="0">
                <a:solidFill>
                  <a:srgbClr val="006600"/>
                </a:solidFill>
              </a:rPr>
              <a:t>Więcej niż cztery piąte (84%) kwoty wsparcia z limitu rezerwowego zostało wykorzystane dla osób dorosłych w nabywaniu kompetencji cyfrowych, co stanowiło 85,2% ogółu beneficjentów tego rodzaju wsparcia oraz 79,2% ogółu pracodawców, którzy skorzystali z limitu rezerwowego KFS </a:t>
            </a:r>
            <a:br>
              <a:rPr lang="pl-PL" sz="1500" dirty="0">
                <a:solidFill>
                  <a:srgbClr val="006600"/>
                </a:solidFill>
              </a:rPr>
            </a:br>
            <a:r>
              <a:rPr lang="pl-PL" sz="1500" dirty="0">
                <a:solidFill>
                  <a:srgbClr val="006600"/>
                </a:solidFill>
              </a:rPr>
              <a:t>w powiecie pleszewskim. Sześciu pracodawców, którzy zatrudniali cudzoziemców, skorzystało </a:t>
            </a:r>
            <a:br>
              <a:rPr lang="pl-PL" sz="1500" dirty="0">
                <a:solidFill>
                  <a:srgbClr val="006600"/>
                </a:solidFill>
              </a:rPr>
            </a:br>
            <a:r>
              <a:rPr lang="pl-PL" sz="1500" dirty="0">
                <a:solidFill>
                  <a:srgbClr val="006600"/>
                </a:solidFill>
              </a:rPr>
              <a:t>z tego typu wsparcia, obejmując nim 62 cudzoziemców. </a:t>
            </a:r>
          </a:p>
        </p:txBody>
      </p:sp>
    </p:spTree>
    <p:extLst>
      <p:ext uri="{BB962C8B-B14F-4D97-AF65-F5344CB8AC3E}">
        <p14:creationId xmlns:p14="http://schemas.microsoft.com/office/powerpoint/2010/main" val="428716453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456575723"/>
              </p:ext>
            </p:extLst>
          </p:nvPr>
        </p:nvGraphicFramePr>
        <p:xfrm>
          <a:off x="323528" y="617326"/>
          <a:ext cx="8496944" cy="2781920"/>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79602"/>
            <a:ext cx="69847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4. Obszary tematyczne i liczba kursów, studiów podyplomowych, egzaminów, jakie realizowali pracodawcy w 2021 roku</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323528" y="3254381"/>
            <a:ext cx="83529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323528" y="3663514"/>
            <a:ext cx="864096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 2021 roku wsparcie uzyskało 837 osób</a:t>
            </a:r>
            <a:r>
              <a:rPr kumimoji="0" lang="pl-PL" sz="1600" b="0" i="0" u="none" strike="noStrike" kern="1200" cap="none" spc="0" normalizeH="0" baseline="0" noProof="0" dirty="0">
                <a:ln>
                  <a:noFill/>
                </a:ln>
                <a:solidFill>
                  <a:srgbClr val="006600"/>
                </a:solidFill>
                <a:effectLst/>
                <a:uLnTx/>
                <a:uFillTx/>
                <a:latin typeface="Calibri"/>
                <a:ea typeface="+mn-ea"/>
                <a:cs typeface="+mn-cs"/>
              </a:rPr>
              <a:t>, w tym przeprowadzono 402 kursy, studia podyplomowe i egzaminy w obszarze specjalistycznej wiedzy związanej z wykonywanym zawodem oraz 250 z obsługi specjalistycznego oprogramowania (programów, systemów), jak również 112 kursów, studiów podyplomowych i egzaminów z obsługi specjalistycznego sprzętu (urządzeń, maszyn) związanego          z wykonywanym zawodem.   </a:t>
            </a:r>
          </a:p>
        </p:txBody>
      </p:sp>
    </p:spTree>
    <p:extLst>
      <p:ext uri="{BB962C8B-B14F-4D97-AF65-F5344CB8AC3E}">
        <p14:creationId xmlns:p14="http://schemas.microsoft.com/office/powerpoint/2010/main" val="373184138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6532B3E9-DAE7-9DC0-381D-5A56D6BB9891}"/>
              </a:ext>
            </a:extLst>
          </p:cNvPr>
          <p:cNvGraphicFramePr>
            <a:graphicFrameLocks noGrp="1"/>
          </p:cNvGraphicFramePr>
          <p:nvPr>
            <p:extLst>
              <p:ext uri="{D42A27DB-BD31-4B8C-83A1-F6EECF244321}">
                <p14:modId xmlns:p14="http://schemas.microsoft.com/office/powerpoint/2010/main" val="900479891"/>
              </p:ext>
            </p:extLst>
          </p:nvPr>
        </p:nvGraphicFramePr>
        <p:xfrm>
          <a:off x="539552" y="1039611"/>
          <a:ext cx="8208912" cy="2486787"/>
        </p:xfrm>
        <a:graphic>
          <a:graphicData uri="http://schemas.openxmlformats.org/drawingml/2006/table">
            <a:tbl>
              <a:tblPr firstRow="1" firstCol="1" bandRow="1" bandCol="1">
                <a:tableStyleId>{912C8C85-51F0-491E-9774-3900AFEF0FD7}</a:tableStyleId>
              </a:tblPr>
              <a:tblGrid>
                <a:gridCol w="288032">
                  <a:extLst>
                    <a:ext uri="{9D8B030D-6E8A-4147-A177-3AD203B41FA5}">
                      <a16:colId xmlns:a16="http://schemas.microsoft.com/office/drawing/2014/main" val="3006492242"/>
                    </a:ext>
                  </a:extLst>
                </a:gridCol>
                <a:gridCol w="7056784">
                  <a:extLst>
                    <a:ext uri="{9D8B030D-6E8A-4147-A177-3AD203B41FA5}">
                      <a16:colId xmlns:a16="http://schemas.microsoft.com/office/drawing/2014/main" val="428439574"/>
                    </a:ext>
                  </a:extLst>
                </a:gridCol>
                <a:gridCol w="864096">
                  <a:extLst>
                    <a:ext uri="{9D8B030D-6E8A-4147-A177-3AD203B41FA5}">
                      <a16:colId xmlns:a16="http://schemas.microsoft.com/office/drawing/2014/main" val="3207150830"/>
                    </a:ext>
                  </a:extLst>
                </a:gridCol>
              </a:tblGrid>
              <a:tr h="302890">
                <a:tc>
                  <a:txBody>
                    <a:bodyPr/>
                    <a:lstStyle/>
                    <a:p>
                      <a:pPr>
                        <a:lnSpc>
                          <a:spcPct val="115000"/>
                        </a:lnSpc>
                      </a:pPr>
                      <a:r>
                        <a:rPr lang="pl-PL" sz="1200" dirty="0">
                          <a:solidFill>
                            <a:schemeClr val="bg1"/>
                          </a:solidFill>
                          <a:effectLst/>
                        </a:rPr>
                        <a:t>Lp.</a:t>
                      </a:r>
                      <a:endParaRPr lang="pl-P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R w="3175" cap="flat" cmpd="sng" algn="ctr">
                      <a:solidFill>
                        <a:schemeClr val="bg1"/>
                      </a:solidFill>
                      <a:prstDash val="solid"/>
                      <a:round/>
                      <a:headEnd type="none" w="med" len="med"/>
                      <a:tailEnd type="none" w="med" len="med"/>
                    </a:lnR>
                  </a:tcPr>
                </a:tc>
                <a:tc>
                  <a:txBody>
                    <a:bodyPr/>
                    <a:lstStyle/>
                    <a:p>
                      <a:pPr>
                        <a:lnSpc>
                          <a:spcPct val="115000"/>
                        </a:lnSpc>
                      </a:pPr>
                      <a:r>
                        <a:rPr lang="pl-PL" sz="1400" dirty="0">
                          <a:solidFill>
                            <a:schemeClr val="bg1"/>
                          </a:solidFill>
                          <a:effectLst/>
                        </a:rPr>
                        <a:t>Wyszczególnienie</a:t>
                      </a:r>
                      <a:endParaRPr lang="pl-PL"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tcPr>
                </a:tc>
                <a:tc>
                  <a:txBody>
                    <a:bodyPr/>
                    <a:lstStyle/>
                    <a:p>
                      <a:pPr algn="ctr">
                        <a:lnSpc>
                          <a:spcPct val="115000"/>
                        </a:lnSpc>
                        <a:spcAft>
                          <a:spcPts val="0"/>
                        </a:spcAft>
                      </a:pPr>
                      <a:r>
                        <a:rPr lang="pl-PL" sz="1200" dirty="0">
                          <a:solidFill>
                            <a:schemeClr val="bg1"/>
                          </a:solidFill>
                          <a:effectLst/>
                        </a:rPr>
                        <a:t>Stopień trudności</a:t>
                      </a:r>
                      <a:endParaRPr lang="pl-PL"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828072013"/>
                  </a:ext>
                </a:extLst>
              </a:tr>
              <a:tr h="244762">
                <a:tc>
                  <a:txBody>
                    <a:bodyPr/>
                    <a:lstStyle/>
                    <a:p>
                      <a:pPr algn="ctr">
                        <a:lnSpc>
                          <a:spcPct val="115000"/>
                        </a:lnSpc>
                      </a:pPr>
                      <a:r>
                        <a:rPr lang="pl-PL" sz="1000" dirty="0">
                          <a:solidFill>
                            <a:srgbClr val="006600"/>
                          </a:solidFill>
                          <a:effectLst/>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Promocja KFS i możliwości skorzystania z dofinansowania</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5</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6790751"/>
                  </a:ext>
                </a:extLst>
              </a:tr>
              <a:tr h="244762">
                <a:tc>
                  <a:txBody>
                    <a:bodyPr/>
                    <a:lstStyle/>
                    <a:p>
                      <a:pPr algn="ctr">
                        <a:lnSpc>
                          <a:spcPct val="115000"/>
                        </a:lnSpc>
                      </a:pPr>
                      <a:r>
                        <a:rPr lang="pl-PL" sz="1000" dirty="0">
                          <a:solidFill>
                            <a:srgbClr val="006600"/>
                          </a:solidFill>
                          <a:effectLst/>
                        </a:rPr>
                        <a:t>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Dotarcie do pracodawców lub pracowników (odbiorców dofinansowania z KFS)</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5</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46957412"/>
                  </a:ext>
                </a:extLst>
              </a:tr>
              <a:tr h="244762">
                <a:tc>
                  <a:txBody>
                    <a:bodyPr/>
                    <a:lstStyle/>
                    <a:p>
                      <a:pPr algn="ctr">
                        <a:lnSpc>
                          <a:spcPct val="115000"/>
                        </a:lnSpc>
                      </a:pPr>
                      <a:r>
                        <a:rPr lang="pl-PL" sz="1000" dirty="0">
                          <a:solidFill>
                            <a:srgbClr val="006600"/>
                          </a:solidFill>
                          <a:effectLst/>
                        </a:rPr>
                        <a:t>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Poradnictwo i udzielanie informacji pracodawcom lub pracownikom</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5</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2589861"/>
                  </a:ext>
                </a:extLst>
              </a:tr>
              <a:tr h="244762">
                <a:tc>
                  <a:txBody>
                    <a:bodyPr/>
                    <a:lstStyle/>
                    <a:p>
                      <a:pPr algn="ctr">
                        <a:lnSpc>
                          <a:spcPct val="115000"/>
                        </a:lnSpc>
                      </a:pPr>
                      <a:r>
                        <a:rPr lang="pl-PL" sz="1000" dirty="0">
                          <a:solidFill>
                            <a:srgbClr val="006600"/>
                          </a:solidFill>
                          <a:effectLst/>
                        </a:rPr>
                        <a:t>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Ocena formalna i merytoryczna wniosków</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5</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38281646"/>
                  </a:ext>
                </a:extLst>
              </a:tr>
              <a:tr h="244762">
                <a:tc>
                  <a:txBody>
                    <a:bodyPr/>
                    <a:lstStyle/>
                    <a:p>
                      <a:pPr algn="ctr">
                        <a:lnSpc>
                          <a:spcPct val="115000"/>
                        </a:lnSpc>
                      </a:pPr>
                      <a:r>
                        <a:rPr lang="pl-PL" sz="1000" dirty="0">
                          <a:solidFill>
                            <a:srgbClr val="006600"/>
                          </a:solidFill>
                          <a:effectLst/>
                        </a:rPr>
                        <a:t>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Przygotowanie wzorów dokumentów związanych z realizacją KFS (np. wnioski o dofinansowanie)</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4</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21442990"/>
                  </a:ext>
                </a:extLst>
              </a:tr>
              <a:tr h="244762">
                <a:tc>
                  <a:txBody>
                    <a:bodyPr/>
                    <a:lstStyle/>
                    <a:p>
                      <a:pPr algn="ctr">
                        <a:lnSpc>
                          <a:spcPct val="115000"/>
                        </a:lnSpc>
                      </a:pPr>
                      <a:r>
                        <a:rPr lang="pl-PL" sz="1000" dirty="0">
                          <a:solidFill>
                            <a:srgbClr val="006600"/>
                          </a:solidFill>
                          <a:effectLst/>
                        </a:rPr>
                        <a:t>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Weryfikacja spełniania kryteriów przez pracodawców lub pracowników</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4</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2213151"/>
                  </a:ext>
                </a:extLst>
              </a:tr>
              <a:tr h="244762">
                <a:tc>
                  <a:txBody>
                    <a:bodyPr/>
                    <a:lstStyle/>
                    <a:p>
                      <a:pPr algn="ctr">
                        <a:lnSpc>
                          <a:spcPct val="115000"/>
                        </a:lnSpc>
                      </a:pPr>
                      <a:r>
                        <a:rPr lang="pl-PL" sz="1000" dirty="0">
                          <a:solidFill>
                            <a:srgbClr val="006600"/>
                          </a:solidFill>
                          <a:effectLst/>
                        </a:rPr>
                        <a:t>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pPr>
                      <a:r>
                        <a:rPr lang="pl-PL" sz="1400" dirty="0">
                          <a:solidFill>
                            <a:srgbClr val="006600"/>
                          </a:solidFill>
                          <a:effectLst/>
                        </a:rPr>
                        <a:t>Podpisanie umowy z pracodawcą</a:t>
                      </a:r>
                      <a:endParaRPr lang="pl-PL" sz="14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pPr>
                      <a:r>
                        <a:rPr lang="pl-PL" sz="1800" b="1" dirty="0">
                          <a:solidFill>
                            <a:srgbClr val="008000"/>
                          </a:solidFill>
                          <a:effectLst/>
                        </a:rPr>
                        <a:t>3</a:t>
                      </a:r>
                      <a:endParaRPr lang="pl-PL" sz="18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91954497"/>
                  </a:ext>
                </a:extLst>
              </a:tr>
            </a:tbl>
          </a:graphicData>
        </a:graphic>
      </p:graphicFrame>
      <p:sp>
        <p:nvSpPr>
          <p:cNvPr id="4" name="pole tekstowe 3">
            <a:extLst>
              <a:ext uri="{FF2B5EF4-FFF2-40B4-BE49-F238E27FC236}">
                <a16:creationId xmlns:a16="http://schemas.microsoft.com/office/drawing/2014/main" id="{1F657BF7-81C6-828E-6746-FBE3666BC423}"/>
              </a:ext>
            </a:extLst>
          </p:cNvPr>
          <p:cNvSpPr txBox="1"/>
          <p:nvPr/>
        </p:nvSpPr>
        <p:spPr>
          <a:xfrm>
            <a:off x="539552" y="3526398"/>
            <a:ext cx="820891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BD8B7FF1-CAB0-4184-00BB-CADE78B77778}"/>
              </a:ext>
            </a:extLst>
          </p:cNvPr>
          <p:cNvSpPr txBox="1"/>
          <p:nvPr/>
        </p:nvSpPr>
        <p:spPr>
          <a:xfrm>
            <a:off x="2051720" y="85504"/>
            <a:ext cx="6480720" cy="984885"/>
          </a:xfrm>
          <a:prstGeom prst="rect">
            <a:avLst/>
          </a:prstGeom>
          <a:noFill/>
        </p:spPr>
        <p:txBody>
          <a:bodyPr wrap="square">
            <a:spAutoFit/>
          </a:bodyPr>
          <a:lstStyle/>
          <a:p>
            <a:pPr algn="just"/>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3. Ocena skali trudności przez pracownika PUP w realizacji zadań związanych z KFS w 2021 roku. </a:t>
            </a:r>
            <a:r>
              <a:rPr kumimoji="0" lang="pl-PL" sz="13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Jak Państwo oceniacie skalę trudności w realizacji zadań związanych z KFS w 2021 roku? Proszę wpisać swoją ocenę w skali 1-5, gdzie 1 oznacza „bardzo trudne”, 5 „brak trudności”  </a:t>
            </a:r>
            <a:endParaRPr lang="pl-PL" sz="1300" dirty="0"/>
          </a:p>
        </p:txBody>
      </p:sp>
      <p:sp>
        <p:nvSpPr>
          <p:cNvPr id="8" name="pole tekstowe 7">
            <a:extLst>
              <a:ext uri="{FF2B5EF4-FFF2-40B4-BE49-F238E27FC236}">
                <a16:creationId xmlns:a16="http://schemas.microsoft.com/office/drawing/2014/main" id="{473E283C-6C56-891D-8A9F-50054B09AED3}"/>
              </a:ext>
            </a:extLst>
          </p:cNvPr>
          <p:cNvSpPr txBox="1"/>
          <p:nvPr/>
        </p:nvSpPr>
        <p:spPr>
          <a:xfrm>
            <a:off x="467544" y="3867894"/>
            <a:ext cx="8496944" cy="1077218"/>
          </a:xfrm>
          <a:prstGeom prst="rect">
            <a:avLst/>
          </a:prstGeom>
          <a:noFill/>
        </p:spPr>
        <p:txBody>
          <a:bodyPr wrap="square">
            <a:spAutoFit/>
          </a:bodyPr>
          <a:lstStyle/>
          <a:p>
            <a:pPr algn="just"/>
            <a:r>
              <a:rPr kumimoji="0" lang="pl-PL" sz="1600" b="0" i="0" u="none" strike="noStrike" kern="1200" cap="none" spc="0" normalizeH="0" baseline="0" noProof="0" dirty="0">
                <a:ln>
                  <a:noFill/>
                </a:ln>
                <a:solidFill>
                  <a:srgbClr val="006600"/>
                </a:solidFill>
                <a:effectLst/>
                <a:uLnTx/>
                <a:uFillTx/>
                <a:latin typeface="Calibri"/>
                <a:ea typeface="+mn-ea"/>
                <a:cs typeface="+mn-cs"/>
              </a:rPr>
              <a:t>Spośród siedmiu zadań, które najczęściej towarzyszą PUP przy dystrybucji środków z KFS, pracownik urzędu wskazał na cztery, które nie stwarzały żadnych trudności oraz uznał, że największą trudnością w tym procesie było „</a:t>
            </a:r>
            <a:r>
              <a:rPr kumimoji="0" lang="pl-PL" sz="1600" b="0" i="1" u="none" strike="noStrike" kern="1200" cap="none" spc="0" normalizeH="0" baseline="0" noProof="0" dirty="0">
                <a:ln>
                  <a:noFill/>
                </a:ln>
                <a:solidFill>
                  <a:srgbClr val="006600"/>
                </a:solidFill>
                <a:effectLst/>
                <a:uLnTx/>
                <a:uFillTx/>
                <a:latin typeface="Calibri"/>
                <a:ea typeface="+mn-ea"/>
                <a:cs typeface="+mn-cs"/>
              </a:rPr>
              <a:t>podpisanie umowy z pracodawcą</a:t>
            </a:r>
            <a:r>
              <a:rPr kumimoji="0" lang="pl-PL" sz="1600" b="0" i="0" u="none" strike="noStrike" kern="1200" cap="none" spc="0" normalizeH="0" baseline="0" noProof="0" dirty="0">
                <a:ln>
                  <a:noFill/>
                </a:ln>
                <a:solidFill>
                  <a:srgbClr val="006600"/>
                </a:solidFill>
                <a:effectLst/>
                <a:uLnTx/>
                <a:uFillTx/>
                <a:latin typeface="Calibri"/>
                <a:ea typeface="+mn-ea"/>
                <a:cs typeface="+mn-cs"/>
              </a:rPr>
              <a:t>” - ocena 3 w skali 1-5, gdzie 5 oznacza „</a:t>
            </a:r>
            <a:r>
              <a:rPr kumimoji="0" lang="pl-PL" sz="1600" b="0" i="1" u="none" strike="noStrike" kern="1200" cap="none" spc="0" normalizeH="0" baseline="0" noProof="0" dirty="0">
                <a:ln>
                  <a:noFill/>
                </a:ln>
                <a:solidFill>
                  <a:srgbClr val="006600"/>
                </a:solidFill>
                <a:effectLst/>
                <a:uLnTx/>
                <a:uFillTx/>
                <a:latin typeface="Calibri"/>
                <a:ea typeface="+mn-ea"/>
                <a:cs typeface="+mn-cs"/>
              </a:rPr>
              <a:t>brak trudności</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endParaRPr lang="pl-PL" dirty="0"/>
          </a:p>
        </p:txBody>
      </p:sp>
    </p:spTree>
    <p:extLst>
      <p:ext uri="{BB962C8B-B14F-4D97-AF65-F5344CB8AC3E}">
        <p14:creationId xmlns:p14="http://schemas.microsoft.com/office/powerpoint/2010/main" val="315867228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5767" y="771550"/>
            <a:ext cx="7992888" cy="366254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50" b="0" i="0" u="none" strike="noStrike" kern="1200" cap="none" spc="0" normalizeH="0" baseline="0" noProof="0" dirty="0">
                <a:ln>
                  <a:noFill/>
                </a:ln>
                <a:solidFill>
                  <a:srgbClr val="006600"/>
                </a:solidFill>
                <a:effectLst/>
                <a:uLnTx/>
                <a:uFillTx/>
                <a:latin typeface="Calibri"/>
                <a:ea typeface="+mn-ea"/>
                <a:cs typeface="+mn-cs"/>
              </a:rPr>
              <a:t>Należy odnotować, że w 2020 roku nastąpił wzrost pozyskanych środków o 76,3% w stosunku do 2019 roku, natomiast w 2021 roku nastąpił wzrost wydatkowanych funduszy w odniesieniu do 2020 roku o 70,9%. Powiatowy Urząd Pracy w Pleszewie w 2021 roku pozyskał z KFS 1 715 238 zł, z czego prawie pięć ósmych 61,8% (1 016 538 zł) pochodziło z limitu rezerwowego (Rada Rynku Pracy) oraz 38,2% z limitu (priorytetu) podstawowego (</a:t>
            </a:r>
            <a:r>
              <a:rPr kumimoji="0" lang="pl-PL" sz="1450" b="0" i="0" u="none" strike="noStrike" kern="1200" cap="none" spc="0" normalizeH="0" baseline="0" noProof="0" dirty="0" err="1">
                <a:ln>
                  <a:noFill/>
                </a:ln>
                <a:solidFill>
                  <a:srgbClr val="006600"/>
                </a:solidFill>
                <a:effectLst/>
                <a:uLnTx/>
                <a:uFillTx/>
                <a:latin typeface="Calibri"/>
                <a:ea typeface="+mn-ea"/>
                <a:cs typeface="+mn-cs"/>
              </a:rPr>
              <a:t>MRPiPS</a:t>
            </a:r>
            <a:r>
              <a:rPr kumimoji="0" lang="pl-PL" sz="1450" b="0" i="0" u="none" strike="noStrike" kern="1200" cap="none" spc="0" normalizeH="0" baseline="0" noProof="0" dirty="0">
                <a:ln>
                  <a:noFill/>
                </a:ln>
                <a:solidFill>
                  <a:srgbClr val="006600"/>
                </a:solidFill>
                <a:effectLst/>
                <a:uLnTx/>
                <a:uFillTx/>
                <a:latin typeface="Calibri"/>
                <a:ea typeface="+mn-ea"/>
                <a:cs typeface="+mn-cs"/>
              </a:rPr>
              <a:t>). Należy odnotować, że zwiększenie limitu rezerwowego jest możliwe po wyczerpaniu przyznanych w danym roku środków z KFS przez PUP oraz jest wynikiem inicjatywy danego PUP i wielkości niewykorzystanych środków będących w dyspozycji WUP.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50" b="0" i="0" u="none" strike="noStrike" kern="1200" cap="none" spc="0" normalizeH="0" baseline="0" noProof="0" dirty="0">
                <a:ln>
                  <a:noFill/>
                </a:ln>
                <a:solidFill>
                  <a:srgbClr val="006600"/>
                </a:solidFill>
                <a:effectLst/>
                <a:uLnTx/>
                <a:uFillTx/>
                <a:latin typeface="Calibri"/>
                <a:ea typeface="+mn-ea"/>
                <a:cs typeface="+mn-cs"/>
              </a:rPr>
              <a:t>W 2019 roku różnica limitu rezerwowego do podstawowego wyniosła 7,8 punktów procentowych,</a:t>
            </a:r>
            <a:br>
              <a:rPr kumimoji="0" lang="pl-PL" sz="1450" b="0" i="0" u="none" strike="noStrike" kern="1200" cap="none" spc="0" normalizeH="0" baseline="0" noProof="0" dirty="0">
                <a:ln>
                  <a:noFill/>
                </a:ln>
                <a:solidFill>
                  <a:srgbClr val="006600"/>
                </a:solidFill>
                <a:effectLst/>
                <a:uLnTx/>
                <a:uFillTx/>
                <a:latin typeface="Calibri"/>
                <a:ea typeface="+mn-ea"/>
                <a:cs typeface="+mn-cs"/>
              </a:rPr>
            </a:br>
            <a:r>
              <a:rPr kumimoji="0" lang="pl-PL" sz="1450" b="0" i="0" u="none" strike="noStrike" kern="1200" cap="none" spc="0" normalizeH="0" baseline="0" noProof="0" dirty="0">
                <a:ln>
                  <a:noFill/>
                </a:ln>
                <a:solidFill>
                  <a:srgbClr val="006600"/>
                </a:solidFill>
                <a:effectLst/>
                <a:uLnTx/>
                <a:uFillTx/>
                <a:latin typeface="Calibri"/>
                <a:ea typeface="+mn-ea"/>
                <a:cs typeface="+mn-cs"/>
              </a:rPr>
              <a:t>w 2020 roku osiągnęła poziom 16,6 punktów procentowych, natomiast w 2021 roku osiągnęła pułap 23,6 punktów procentowych, co jest wynikiem sprawności organizacyjnej PUP w Pleszewie w zakresie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50" b="0" i="0" u="none" strike="noStrike" kern="1200" cap="none" spc="0" normalizeH="0" baseline="0" noProof="0" dirty="0">
                <a:ln>
                  <a:noFill/>
                </a:ln>
                <a:solidFill>
                  <a:srgbClr val="006600"/>
                </a:solidFill>
                <a:effectLst/>
                <a:uLnTx/>
                <a:uFillTx/>
                <a:latin typeface="Calibri"/>
                <a:ea typeface="+mn-ea"/>
                <a:cs typeface="+mn-cs"/>
              </a:rPr>
              <a:t>wydatkowania i pozyskiwania nowych środków z KFS.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450" b="0" i="0" u="none" strike="noStrike" kern="1200" cap="none" spc="0" normalizeH="0" baseline="0" noProof="0" dirty="0">
                <a:ln>
                  <a:noFill/>
                </a:ln>
                <a:solidFill>
                  <a:srgbClr val="006600"/>
                </a:solidFill>
                <a:effectLst/>
                <a:uLnTx/>
                <a:uFillTx/>
                <a:latin typeface="Calibri"/>
                <a:ea typeface="+mn-ea"/>
                <a:cs typeface="+mn-cs"/>
              </a:rPr>
              <a:t>Prawie połowa (47,7%) środków z limitu podstawowego została wykorzystana na wsparcie zawodów deficytowych, co stanowi 51,7% wszystkich pracodawców oraz 34,2% uczestników, którzy korzystali </a:t>
            </a:r>
            <a:br>
              <a:rPr kumimoji="0" lang="pl-PL" sz="1450" b="0" i="0" u="none" strike="noStrike" kern="1200" cap="none" spc="0" normalizeH="0" baseline="0" noProof="0" dirty="0">
                <a:ln>
                  <a:noFill/>
                </a:ln>
                <a:solidFill>
                  <a:srgbClr val="006600"/>
                </a:solidFill>
                <a:effectLst/>
                <a:uLnTx/>
                <a:uFillTx/>
                <a:latin typeface="Calibri"/>
                <a:ea typeface="+mn-ea"/>
                <a:cs typeface="+mn-cs"/>
              </a:rPr>
            </a:br>
            <a:r>
              <a:rPr kumimoji="0" lang="pl-PL" sz="1450" b="0" i="0" u="none" strike="noStrike" kern="1200" cap="none" spc="0" normalizeH="0" baseline="0" noProof="0" dirty="0">
                <a:ln>
                  <a:noFill/>
                </a:ln>
                <a:solidFill>
                  <a:srgbClr val="006600"/>
                </a:solidFill>
                <a:effectLst/>
                <a:uLnTx/>
                <a:uFillTx/>
                <a:latin typeface="Calibri"/>
                <a:ea typeface="+mn-ea"/>
                <a:cs typeface="+mn-cs"/>
              </a:rPr>
              <a:t>z tego limitu. Z kolei 17,9% środków limitu podstawowego wykorzystały osoby, które nie posiadały świadectwa ukończenia szkoły lub świadectwa dojrzałości oraz 16,8% z tej kwoty wsparcia otrzymały osoby po 45. roku życia.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344E89A3-9E8A-B099-D410-5682EC37AF4D}"/>
              </a:ext>
            </a:extLst>
          </p:cNvPr>
          <p:cNvSpPr txBox="1"/>
          <p:nvPr/>
        </p:nvSpPr>
        <p:spPr>
          <a:xfrm>
            <a:off x="2292491" y="188468"/>
            <a:ext cx="5472608" cy="461665"/>
          </a:xfrm>
          <a:prstGeom prst="rect">
            <a:avLst/>
          </a:prstGeom>
          <a:noFill/>
        </p:spPr>
        <p:txBody>
          <a:bodyPr wrap="square" rtlCol="0">
            <a:spAutoFit/>
          </a:bodyPr>
          <a:lstStyle/>
          <a:p>
            <a:pPr algn="ctr"/>
            <a:r>
              <a:rPr lang="pl-PL" sz="2400" b="1" dirty="0">
                <a:solidFill>
                  <a:srgbClr val="006600"/>
                </a:solidFill>
              </a:rPr>
              <a:t>Podsumowanie</a:t>
            </a:r>
          </a:p>
        </p:txBody>
      </p:sp>
    </p:spTree>
    <p:extLst>
      <p:ext uri="{BB962C8B-B14F-4D97-AF65-F5344CB8AC3E}">
        <p14:creationId xmlns:p14="http://schemas.microsoft.com/office/powerpoint/2010/main" val="334940723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9398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Więcej niż cztery piąte (84%) kwoty wsparcia z limitu rezerwowego zostało wykorzystane dla osób dorosłych w nabywaniu kompetencji cyfrowych, co stanowiło 85,2% ogółu beneficjentów tego rodzaju wsparcia oraz 79,2% ogółu pracodawców, którzy skorzystali z limitu rezerwowego KFS </a:t>
            </a:r>
            <a:br>
              <a:rPr kumimoji="0" lang="pl-PL" sz="1500" b="0" i="0" u="none" strike="noStrike" kern="1200" cap="none" spc="0" normalizeH="0" baseline="0" noProof="0" dirty="0">
                <a:ln>
                  <a:noFill/>
                </a:ln>
                <a:solidFill>
                  <a:srgbClr val="006600"/>
                </a:solidFill>
                <a:effectLst/>
                <a:uLnTx/>
                <a:uFillTx/>
                <a:latin typeface="Calibri"/>
                <a:ea typeface="+mn-ea"/>
                <a:cs typeface="+mn-cs"/>
              </a:rPr>
            </a:br>
            <a:r>
              <a:rPr kumimoji="0" lang="pl-PL" sz="1500" b="0" i="0" u="none" strike="noStrike" kern="1200" cap="none" spc="0" normalizeH="0" baseline="0" noProof="0" dirty="0">
                <a:ln>
                  <a:noFill/>
                </a:ln>
                <a:solidFill>
                  <a:srgbClr val="006600"/>
                </a:solidFill>
                <a:effectLst/>
                <a:uLnTx/>
                <a:uFillTx/>
                <a:latin typeface="Calibri"/>
                <a:ea typeface="+mn-ea"/>
                <a:cs typeface="+mn-cs"/>
              </a:rPr>
              <a:t>w powiecie pleszewskim. Sześciu pracodawców, którzy zatrudniali cudzoziemców, skorzystało </a:t>
            </a:r>
            <a:br>
              <a:rPr kumimoji="0" lang="pl-PL" sz="1500" b="0" i="0" u="none" strike="noStrike" kern="1200" cap="none" spc="0" normalizeH="0" baseline="0" noProof="0" dirty="0">
                <a:ln>
                  <a:noFill/>
                </a:ln>
                <a:solidFill>
                  <a:srgbClr val="006600"/>
                </a:solidFill>
                <a:effectLst/>
                <a:uLnTx/>
                <a:uFillTx/>
                <a:latin typeface="Calibri"/>
                <a:ea typeface="+mn-ea"/>
                <a:cs typeface="+mn-cs"/>
              </a:rPr>
            </a:br>
            <a:r>
              <a:rPr kumimoji="0" lang="pl-PL" sz="1500" b="0" i="0" u="none" strike="noStrike" kern="1200" cap="none" spc="0" normalizeH="0" baseline="0" noProof="0" dirty="0">
                <a:ln>
                  <a:noFill/>
                </a:ln>
                <a:solidFill>
                  <a:srgbClr val="006600"/>
                </a:solidFill>
                <a:effectLst/>
                <a:uLnTx/>
                <a:uFillTx/>
                <a:latin typeface="Calibri"/>
                <a:ea typeface="+mn-ea"/>
                <a:cs typeface="+mn-cs"/>
              </a:rPr>
              <a:t>z tego typu wsparcia, obejmując nim 62 cudzoziemców.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1" i="0" u="none" strike="noStrike" kern="1200" cap="none" spc="0" normalizeH="0" baseline="0" noProof="0" dirty="0">
                <a:ln>
                  <a:noFill/>
                </a:ln>
                <a:solidFill>
                  <a:srgbClr val="006600"/>
                </a:solidFill>
                <a:effectLst/>
                <a:uLnTx/>
                <a:uFillTx/>
                <a:latin typeface="Calibri"/>
                <a:ea typeface="+mn-ea"/>
                <a:cs typeface="+mn-cs"/>
              </a:rPr>
              <a:t>W 2021 roku wsparcie uzyskało 837 osób</a:t>
            </a:r>
            <a:r>
              <a:rPr kumimoji="0" lang="pl-PL" sz="1500" b="0" i="0" u="none" strike="noStrike" kern="1200" cap="none" spc="0" normalizeH="0" baseline="0" noProof="0" dirty="0">
                <a:ln>
                  <a:noFill/>
                </a:ln>
                <a:solidFill>
                  <a:srgbClr val="006600"/>
                </a:solidFill>
                <a:effectLst/>
                <a:uLnTx/>
                <a:uFillTx/>
                <a:latin typeface="Calibri"/>
                <a:ea typeface="+mn-ea"/>
                <a:cs typeface="+mn-cs"/>
              </a:rPr>
              <a:t>, w tym przeprowadzono 402 kursy, studia podyplomowe i egzaminy w obszarze specjalistycznej wiedzy związanej z wykonywanym zawodem oraz 250 z obsługi specjalistycznego oprogramowania (programów, systemów), jak również 112 kursów, studiów podyplomowych i egzaminów z obsługi specjalistycznego sprzętu (urządzeń, maszyn) związanego z wykonywanym zawodem.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Spośród siedmiu zadań, które najczęściej towarzyszą PUP przy dystrybucji środków z KFS, pracownik urzędu wskazał na cztery (promocja KFS i możliwości skorzystania z dofinansowania, dotarcie do pracodawców lub pracowników (odbiorców dofinansowania z KFS), poradnictwo i udzielanie informacji pracodawcom lub pracownikom, ocena formalna i merytoryczna wniosków) , które nie stwarzały żadnych trudności (ocena 5) oraz uznał, że największą trudnością w tym procesie było „</a:t>
            </a:r>
            <a:r>
              <a:rPr kumimoji="0" lang="pl-PL" sz="1500" b="0" i="1" u="none" strike="noStrike" kern="1200" cap="none" spc="0" normalizeH="0" baseline="0" noProof="0" dirty="0">
                <a:ln>
                  <a:noFill/>
                </a:ln>
                <a:solidFill>
                  <a:srgbClr val="006600"/>
                </a:solidFill>
                <a:effectLst/>
                <a:uLnTx/>
                <a:uFillTx/>
                <a:latin typeface="Calibri"/>
                <a:ea typeface="+mn-ea"/>
                <a:cs typeface="+mn-cs"/>
              </a:rPr>
              <a:t>podpisanie umowy z pracodawcą</a:t>
            </a:r>
            <a:r>
              <a:rPr kumimoji="0" lang="pl-PL" sz="1500" b="0" i="0" u="none" strike="noStrike" kern="1200" cap="none" spc="0" normalizeH="0" baseline="0" noProof="0" dirty="0">
                <a:ln>
                  <a:noFill/>
                </a:ln>
                <a:solidFill>
                  <a:srgbClr val="006600"/>
                </a:solidFill>
                <a:effectLst/>
                <a:uLnTx/>
                <a:uFillTx/>
                <a:latin typeface="Calibri"/>
                <a:ea typeface="+mn-ea"/>
                <a:cs typeface="+mn-cs"/>
              </a:rPr>
              <a:t>” - ocena 3  w skali 1-5, gdzie 5 oznacza „</a:t>
            </a:r>
            <a:r>
              <a:rPr kumimoji="0" lang="pl-PL" sz="1500" b="0" i="1" u="none" strike="noStrike" kern="1200" cap="none" spc="0" normalizeH="0" baseline="0" noProof="0" dirty="0">
                <a:ln>
                  <a:noFill/>
                </a:ln>
                <a:solidFill>
                  <a:srgbClr val="006600"/>
                </a:solidFill>
                <a:effectLst/>
                <a:uLnTx/>
                <a:uFillTx/>
                <a:latin typeface="Calibri"/>
                <a:ea typeface="+mn-ea"/>
                <a:cs typeface="+mn-cs"/>
              </a:rPr>
              <a:t>brak trudności</a:t>
            </a:r>
            <a:r>
              <a:rPr kumimoji="0" lang="pl-PL" sz="1500" b="0" i="0" u="none" strike="noStrike" kern="1200" cap="none" spc="0" normalizeH="0" baseline="0" noProof="0" dirty="0">
                <a:ln>
                  <a:noFill/>
                </a:ln>
                <a:solidFill>
                  <a:srgbClr val="006600"/>
                </a:solidFill>
                <a:effectLst/>
                <a:uLnTx/>
                <a:uFillTx/>
                <a:latin typeface="Calibri"/>
                <a:ea typeface="+mn-ea"/>
                <a:cs typeface="+mn-cs"/>
              </a:rPr>
              <a:t>”.  </a:t>
            </a:r>
            <a:endParaRPr kumimoji="0" lang="pl-PL" sz="15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2578231" y="180678"/>
            <a:ext cx="457200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1" i="0" u="none" strike="noStrike" kern="1200" cap="none" spc="0" normalizeH="0" baseline="0" noProof="0" dirty="0">
                <a:ln>
                  <a:noFill/>
                </a:ln>
                <a:solidFill>
                  <a:srgbClr val="006600"/>
                </a:solidFill>
                <a:effectLst/>
                <a:uLnTx/>
                <a:uFillTx/>
                <a:latin typeface="Calibri"/>
                <a:ea typeface="+mn-ea"/>
                <a:cs typeface="+mn-cs"/>
              </a:rPr>
              <a:t>Podsumowanie</a:t>
            </a:r>
          </a:p>
        </p:txBody>
      </p:sp>
    </p:spTree>
    <p:extLst>
      <p:ext uri="{BB962C8B-B14F-4D97-AF65-F5344CB8AC3E}">
        <p14:creationId xmlns:p14="http://schemas.microsoft.com/office/powerpoint/2010/main" val="178221092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40C6B0F-2A37-75AB-E58F-76FA84F52284}"/>
              </a:ext>
            </a:extLst>
          </p:cNvPr>
          <p:cNvSpPr txBox="1"/>
          <p:nvPr/>
        </p:nvSpPr>
        <p:spPr>
          <a:xfrm>
            <a:off x="107504" y="339502"/>
            <a:ext cx="8568952" cy="4247317"/>
          </a:xfrm>
          <a:prstGeom prst="rect">
            <a:avLst/>
          </a:prstGeom>
          <a:noFill/>
        </p:spPr>
        <p:txBody>
          <a:bodyPr wrap="square">
            <a:spAutoFit/>
          </a:bodyPr>
          <a:lstStyle/>
          <a:p>
            <a:pPr algn="ctr"/>
            <a:r>
              <a:rPr kumimoji="0" lang="pl-PL" sz="5400" b="1" i="0" u="none" strike="noStrike" kern="1200" cap="none" spc="0" normalizeH="0" baseline="0" noProof="0" dirty="0">
                <a:ln>
                  <a:noFill/>
                </a:ln>
                <a:solidFill>
                  <a:srgbClr val="006600"/>
                </a:solidFill>
                <a:effectLst/>
                <a:uLnTx/>
                <a:uFillTx/>
                <a:latin typeface="Calibri"/>
                <a:ea typeface="+mn-ea"/>
                <a:cs typeface="+mn-cs"/>
              </a:rPr>
              <a:t>Opinie pracodawców </a:t>
            </a:r>
          </a:p>
          <a:p>
            <a:pPr algn="ctr"/>
            <a:r>
              <a:rPr kumimoji="0" lang="pl-PL" sz="5400" b="1" i="0" u="none" strike="noStrike" kern="1200" cap="none" spc="0" normalizeH="0" baseline="0" noProof="0" dirty="0">
                <a:ln>
                  <a:noFill/>
                </a:ln>
                <a:solidFill>
                  <a:srgbClr val="006600"/>
                </a:solidFill>
                <a:effectLst/>
                <a:uLnTx/>
                <a:uFillTx/>
                <a:latin typeface="Calibri"/>
                <a:ea typeface="+mn-ea"/>
                <a:cs typeface="+mn-cs"/>
              </a:rPr>
              <a:t>powiatu pleszewskiego</a:t>
            </a:r>
          </a:p>
          <a:p>
            <a:pPr algn="ctr"/>
            <a:r>
              <a:rPr kumimoji="0" lang="pl-PL" sz="5400" b="1" i="0" u="none" strike="noStrike" kern="1200" cap="none" spc="0" normalizeH="0" baseline="0" noProof="0" dirty="0">
                <a:ln>
                  <a:noFill/>
                </a:ln>
                <a:solidFill>
                  <a:srgbClr val="006600"/>
                </a:solidFill>
                <a:effectLst/>
                <a:uLnTx/>
                <a:uFillTx/>
                <a:latin typeface="Calibri"/>
                <a:ea typeface="+mn-ea"/>
                <a:cs typeface="+mn-cs"/>
              </a:rPr>
              <a:t>na temat wsparcia </a:t>
            </a:r>
          </a:p>
          <a:p>
            <a:pPr algn="ctr"/>
            <a:r>
              <a:rPr kumimoji="0" lang="pl-PL" sz="5400" b="1" i="0" u="none" strike="noStrike" kern="1200" cap="none" spc="0" normalizeH="0" baseline="0" noProof="0" dirty="0">
                <a:ln>
                  <a:noFill/>
                </a:ln>
                <a:solidFill>
                  <a:srgbClr val="006600"/>
                </a:solidFill>
                <a:effectLst/>
                <a:uLnTx/>
                <a:uFillTx/>
                <a:latin typeface="Calibri"/>
                <a:ea typeface="+mn-ea"/>
                <a:cs typeface="+mn-cs"/>
              </a:rPr>
              <a:t>uzyskanego ze środków </a:t>
            </a:r>
            <a:br>
              <a:rPr kumimoji="0" lang="pl-PL" sz="5400" b="1" i="0" u="none" strike="noStrike" kern="1200" cap="none" spc="0" normalizeH="0" baseline="0" noProof="0" dirty="0">
                <a:ln>
                  <a:noFill/>
                </a:ln>
                <a:solidFill>
                  <a:srgbClr val="006600"/>
                </a:solidFill>
                <a:effectLst/>
                <a:uLnTx/>
                <a:uFillTx/>
                <a:latin typeface="Calibri"/>
                <a:ea typeface="+mn-ea"/>
                <a:cs typeface="+mn-cs"/>
              </a:rPr>
            </a:br>
            <a:r>
              <a:rPr kumimoji="0" lang="pl-PL" sz="5400" b="1" i="0" u="none" strike="noStrike" kern="1200" cap="none" spc="0" normalizeH="0" baseline="0" noProof="0" dirty="0">
                <a:ln>
                  <a:noFill/>
                </a:ln>
                <a:solidFill>
                  <a:srgbClr val="006600"/>
                </a:solidFill>
                <a:effectLst/>
                <a:uLnTx/>
                <a:uFillTx/>
                <a:latin typeface="Calibri"/>
                <a:ea typeface="+mn-ea"/>
                <a:cs typeface="+mn-cs"/>
              </a:rPr>
              <a:t>KFS w 2021 roku </a:t>
            </a:r>
            <a:endParaRPr lang="pl-PL" sz="5400" dirty="0"/>
          </a:p>
        </p:txBody>
      </p:sp>
      <p:pic>
        <p:nvPicPr>
          <p:cNvPr id="4" name="Grafika 3" descr="Wykres słupkowy z trendem wzrostowym z wypełnieniem pełnym">
            <a:extLst>
              <a:ext uri="{FF2B5EF4-FFF2-40B4-BE49-F238E27FC236}">
                <a16:creationId xmlns:a16="http://schemas.microsoft.com/office/drawing/2014/main" id="{E3EDC3B6-A800-EEE6-BC8D-471FF86C2E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448" y="3672419"/>
            <a:ext cx="914400" cy="914400"/>
          </a:xfrm>
          <a:prstGeom prst="rect">
            <a:avLst/>
          </a:prstGeom>
        </p:spPr>
      </p:pic>
    </p:spTree>
    <p:extLst>
      <p:ext uri="{BB962C8B-B14F-4D97-AF65-F5344CB8AC3E}">
        <p14:creationId xmlns:p14="http://schemas.microsoft.com/office/powerpoint/2010/main" val="272714285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DE0AA7D-6BA3-0F3C-29E9-9A9F83ED0EA4}"/>
              </a:ext>
            </a:extLst>
          </p:cNvPr>
          <p:cNvGraphicFramePr>
            <a:graphicFrameLocks noGrp="1"/>
          </p:cNvGraphicFramePr>
          <p:nvPr>
            <p:extLst>
              <p:ext uri="{D42A27DB-BD31-4B8C-83A1-F6EECF244321}">
                <p14:modId xmlns:p14="http://schemas.microsoft.com/office/powerpoint/2010/main" val="1862525542"/>
              </p:ext>
            </p:extLst>
          </p:nvPr>
        </p:nvGraphicFramePr>
        <p:xfrm>
          <a:off x="499611" y="598313"/>
          <a:ext cx="8208911" cy="2468901"/>
        </p:xfrm>
        <a:graphic>
          <a:graphicData uri="http://schemas.openxmlformats.org/drawingml/2006/table">
            <a:tbl>
              <a:tblPr/>
              <a:tblGrid>
                <a:gridCol w="255965">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gridCol w="752147">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504055">
                  <a:extLst>
                    <a:ext uri="{9D8B030D-6E8A-4147-A177-3AD203B41FA5}">
                      <a16:colId xmlns:a16="http://schemas.microsoft.com/office/drawing/2014/main" val="20005"/>
                    </a:ext>
                  </a:extLst>
                </a:gridCol>
              </a:tblGrid>
              <a:tr h="2293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000" b="1" i="0" u="none" strike="noStrike" dirty="0">
                          <a:solidFill>
                            <a:srgbClr val="006600"/>
                          </a:solidFill>
                          <a:latin typeface="+mn-lt"/>
                        </a:rPr>
                        <a:t>Lp.</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000" b="1" i="0" u="none" strike="noStrike" dirty="0">
                          <a:solidFill>
                            <a:srgbClr val="006600"/>
                          </a:solidFill>
                          <a:latin typeface="+mn-lt"/>
                        </a:rPr>
                        <a:t>Forma organizacyjno-prawna</a:t>
                      </a:r>
                    </a:p>
                  </a:txBody>
                  <a:tcPr marL="8223" marR="8223" marT="822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900" b="1" i="0" u="none" strike="noStrike" dirty="0">
                          <a:solidFill>
                            <a:srgbClr val="006600"/>
                          </a:solidFill>
                          <a:latin typeface="+mn-lt"/>
                          <a:cs typeface="Arial"/>
                        </a:rPr>
                        <a:t>Liczba firm</a:t>
                      </a:r>
                      <a:endParaRPr lang="pl-PL" sz="900" b="1" i="0" u="none" strike="noStrike" dirty="0">
                        <a:solidFill>
                          <a:srgbClr val="006600"/>
                        </a:solidFill>
                        <a:latin typeface="+mn-lt"/>
                      </a:endParaRPr>
                    </a:p>
                  </a:txBody>
                  <a:tcPr marL="8530" marR="8530" marT="853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900" b="1" i="0" u="none" strike="noStrike" dirty="0">
                          <a:solidFill>
                            <a:srgbClr val="006600"/>
                          </a:solidFill>
                          <a:latin typeface="+mn-lt"/>
                        </a:rPr>
                        <a:t>W %</a:t>
                      </a:r>
                    </a:p>
                  </a:txBody>
                  <a:tcPr marL="8530" marR="8530" marT="853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900" b="1" i="0" u="none" strike="noStrike" dirty="0">
                          <a:solidFill>
                            <a:srgbClr val="006600"/>
                          </a:solidFill>
                          <a:latin typeface="+mn-lt"/>
                        </a:rPr>
                        <a:t>Liczba pracujących</a:t>
                      </a:r>
                    </a:p>
                  </a:txBody>
                  <a:tcPr marL="8530" marR="8530" marT="853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900" b="1" i="0" u="none" strike="noStrike" dirty="0">
                          <a:solidFill>
                            <a:srgbClr val="006600"/>
                          </a:solidFill>
                          <a:latin typeface="+mn-lt"/>
                        </a:rPr>
                        <a:t>W %</a:t>
                      </a:r>
                    </a:p>
                  </a:txBody>
                  <a:tcPr marL="8530" marR="8530" marT="8530"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1</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Osoba fizyczna prowadząca działalność gospodarczą</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23</a:t>
                      </a:r>
                      <a:endParaRPr lang="pl-PL" sz="1200" dirty="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34,1</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257</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dirty="0">
                          <a:solidFill>
                            <a:srgbClr val="006600"/>
                          </a:solidFill>
                          <a:effectLst/>
                          <a:latin typeface="+mn-lt"/>
                          <a:ea typeface="Times New Roman" panose="02020603050405020304" pitchFamily="18" charset="0"/>
                          <a:cs typeface="Calibri" panose="020F0502020204030204" pitchFamily="34" charset="0"/>
                        </a:rPr>
                        <a:t>8,1</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4914102"/>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2</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rPr>
                        <a:t>Jednostki samorządu terytorialnego (opieki i pomocy społecznej, oświaty, kultury)</a:t>
                      </a: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19</a:t>
                      </a:r>
                      <a:endParaRPr lang="pl-PL" sz="1200" dirty="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rPr>
                        <a:t>28,5</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1 080</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34,2</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1567594"/>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3</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Spółka z o. o.</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11</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16,4</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1 153</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36,5</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44708320"/>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4</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Spółka cywilna</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5</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7,5</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84</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2,7</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5</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Spółka jawna</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2</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3,0</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262</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8,3</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6</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Spółka akcyjna</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2</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3,0</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179</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5,7</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2695694"/>
                  </a:ext>
                </a:extLst>
              </a:tr>
              <a:tr h="16091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b">
                        <a:lnSpc>
                          <a:spcPct val="100000"/>
                        </a:lnSpc>
                      </a:pPr>
                      <a:r>
                        <a:rPr lang="pl-PL" sz="1200" b="0" i="0" u="none" strike="noStrike" dirty="0">
                          <a:solidFill>
                            <a:srgbClr val="006600"/>
                          </a:solidFill>
                          <a:latin typeface="+mn-lt"/>
                        </a:rPr>
                        <a:t>7</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cs typeface="Calibri" panose="020F0502020204030204" pitchFamily="34" charset="0"/>
                        </a:rPr>
                        <a:t>Spółdzielnia</a:t>
                      </a:r>
                      <a:endParaRPr lang="pl-PL" sz="1200" b="1"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2</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3,0</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105</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a:solidFill>
                            <a:srgbClr val="006600"/>
                          </a:solidFill>
                          <a:effectLst/>
                          <a:latin typeface="+mn-lt"/>
                          <a:ea typeface="Times New Roman" panose="02020603050405020304" pitchFamily="18" charset="0"/>
                          <a:cs typeface="Calibri" panose="020F0502020204030204" pitchFamily="34" charset="0"/>
                        </a:rPr>
                        <a:t>3,3</a:t>
                      </a:r>
                      <a:endParaRPr lang="pl-PL" sz="120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0910">
                <a:tc>
                  <a:txBody>
                    <a:bodyPr/>
                    <a:lstStyle/>
                    <a:p>
                      <a:pPr algn="ctr" fontAlgn="b">
                        <a:lnSpc>
                          <a:spcPct val="100000"/>
                        </a:lnSpc>
                      </a:pPr>
                      <a:r>
                        <a:rPr lang="pl-PL" sz="1200" b="0" i="0" u="none" strike="noStrike" dirty="0">
                          <a:solidFill>
                            <a:srgbClr val="006600"/>
                          </a:solidFill>
                          <a:latin typeface="+mn-lt"/>
                        </a:rPr>
                        <a:t>8</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rPr>
                        <a:t>Stowarzyszenia - organizacje pozarządowe</a:t>
                      </a: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2</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cs typeface="Calibri" panose="020F0502020204030204" pitchFamily="34" charset="0"/>
                        </a:rPr>
                        <a:t>3,0</a:t>
                      </a:r>
                      <a:endParaRPr lang="pl-PL" sz="1200" b="1" i="0" u="none" strike="noStrike" dirty="0">
                        <a:solidFill>
                          <a:srgbClr val="006600"/>
                        </a:solidFill>
                        <a:effectLst/>
                        <a:latin typeface="+mn-lt"/>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24</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dirty="0">
                          <a:solidFill>
                            <a:srgbClr val="006600"/>
                          </a:solidFill>
                          <a:effectLst/>
                          <a:latin typeface="+mn-lt"/>
                          <a:ea typeface="Times New Roman" panose="02020603050405020304" pitchFamily="18" charset="0"/>
                          <a:cs typeface="Calibri" panose="020F0502020204030204" pitchFamily="34" charset="0"/>
                        </a:rPr>
                        <a:t>0,8</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478235"/>
                  </a:ext>
                </a:extLst>
              </a:tr>
              <a:tr h="160910">
                <a:tc>
                  <a:txBody>
                    <a:bodyPr/>
                    <a:lstStyle/>
                    <a:p>
                      <a:pPr algn="ctr" fontAlgn="b">
                        <a:lnSpc>
                          <a:spcPct val="100000"/>
                        </a:lnSpc>
                      </a:pPr>
                      <a:r>
                        <a:rPr lang="pl-PL" sz="1200" b="0" i="0" u="none" strike="noStrike" dirty="0">
                          <a:solidFill>
                            <a:srgbClr val="006600"/>
                          </a:solidFill>
                          <a:latin typeface="+mn-lt"/>
                        </a:rPr>
                        <a:t>9</a:t>
                      </a: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200" b="1" i="0" u="none" strike="noStrike" dirty="0">
                          <a:solidFill>
                            <a:srgbClr val="006600"/>
                          </a:solidFill>
                          <a:effectLst/>
                          <a:latin typeface="Calibri" panose="020F0502020204030204" pitchFamily="34" charset="0"/>
                        </a:rPr>
                        <a:t>Spółka komandytowa</a:t>
                      </a:r>
                    </a:p>
                  </a:txBody>
                  <a:tcPr marL="72000" marR="7200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a:solidFill>
                            <a:srgbClr val="006600"/>
                          </a:solidFill>
                          <a:effectLst/>
                          <a:latin typeface="+mn-lt"/>
                          <a:ea typeface="Calibri" panose="020F0502020204030204" pitchFamily="34" charset="0"/>
                          <a:cs typeface="Times New Roman" panose="02020603050405020304" pitchFamily="18" charset="0"/>
                        </a:rPr>
                        <a:t>1</a:t>
                      </a:r>
                      <a:endParaRPr lang="pl-PL" sz="1200">
                        <a:effectLst/>
                        <a:latin typeface="+mn-lt"/>
                        <a:ea typeface="Calibri" panose="020F0502020204030204" pitchFamily="34" charset="0"/>
                        <a:cs typeface="Times New Roman" panose="02020603050405020304" pitchFamily="18" charset="0"/>
                      </a:endParaRP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6600"/>
                          </a:solidFill>
                          <a:effectLst/>
                          <a:latin typeface="+mn-lt"/>
                        </a:rPr>
                        <a:t>1,5</a:t>
                      </a:r>
                    </a:p>
                  </a:txBody>
                  <a:tcPr marL="9525" marR="9525"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dirty="0">
                          <a:solidFill>
                            <a:srgbClr val="006600"/>
                          </a:solidFill>
                          <a:effectLst/>
                          <a:latin typeface="+mn-lt"/>
                          <a:ea typeface="Calibri" panose="020F0502020204030204" pitchFamily="34" charset="0"/>
                          <a:cs typeface="Times New Roman" panose="02020603050405020304" pitchFamily="18" charset="0"/>
                        </a:rPr>
                        <a:t>13</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lnSpc>
                          <a:spcPct val="115000"/>
                        </a:lnSpc>
                      </a:pPr>
                      <a:r>
                        <a:rPr lang="pl-PL" sz="1200" b="1" kern="1200" dirty="0">
                          <a:solidFill>
                            <a:srgbClr val="006600"/>
                          </a:solidFill>
                          <a:effectLst/>
                          <a:latin typeface="+mn-lt"/>
                          <a:ea typeface="Times New Roman" panose="02020603050405020304" pitchFamily="18" charset="0"/>
                          <a:cs typeface="Calibri" panose="020F0502020204030204" pitchFamily="34" charset="0"/>
                        </a:rPr>
                        <a:t>0,4</a:t>
                      </a:r>
                      <a:endParaRPr lang="pl-PL" sz="1200" dirty="0">
                        <a:effectLst/>
                        <a:latin typeface="+mn-lt"/>
                        <a:ea typeface="Calibri" panose="020F0502020204030204" pitchFamily="34" charset="0"/>
                        <a:cs typeface="Times New Roman" panose="02020603050405020304" pitchFamily="18" charset="0"/>
                      </a:endParaRPr>
                    </a:p>
                  </a:txBody>
                  <a:tcPr marL="44450" marR="44450" marT="9525" marB="0" anchor="b">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311491"/>
                  </a:ext>
                </a:extLst>
              </a:tr>
              <a:tr h="151893">
                <a:tc>
                  <a:txBody>
                    <a:bodyPr/>
                    <a:lstStyle/>
                    <a:p>
                      <a:pPr algn="ctr" fontAlgn="b">
                        <a:lnSpc>
                          <a:spcPct val="100000"/>
                        </a:lnSpc>
                      </a:pPr>
                      <a:endParaRPr lang="pl-PL" sz="1200" b="0" i="0" u="none" strike="noStrike" dirty="0">
                        <a:solidFill>
                          <a:srgbClr val="006600"/>
                        </a:solidFill>
                        <a:latin typeface="+mn-lt"/>
                      </a:endParaRPr>
                    </a:p>
                  </a:txBody>
                  <a:tcPr marL="8223" marR="8223" marT="822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r>
                        <a:rPr lang="pl-PL" sz="1200" dirty="0">
                          <a:solidFill>
                            <a:srgbClr val="006600"/>
                          </a:solidFill>
                          <a:effectLst/>
                          <a:latin typeface="+mn-lt"/>
                          <a:ea typeface="Lucida Sans Unicode" panose="020B0602030504020204" pitchFamily="34" charset="0"/>
                        </a:rPr>
                        <a:t>Ogółem</a:t>
                      </a:r>
                    </a:p>
                  </a:txBody>
                  <a:tcPr marL="68580" marR="6858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b="1" dirty="0">
                          <a:solidFill>
                            <a:srgbClr val="006600"/>
                          </a:solidFill>
                          <a:effectLst/>
                          <a:latin typeface="+mn-lt"/>
                          <a:ea typeface="Calibri" panose="020F0502020204030204" pitchFamily="34" charset="0"/>
                          <a:cs typeface="Times New Roman" panose="02020603050405020304" pitchFamily="18" charset="0"/>
                        </a:rPr>
                        <a:t>67</a:t>
                      </a:r>
                      <a:endParaRPr lang="pl-PL" sz="1200" b="1" dirty="0">
                        <a:effectLst/>
                        <a:latin typeface="+mn-lt"/>
                        <a:ea typeface="Calibri" panose="020F0502020204030204" pitchFamily="34" charset="0"/>
                        <a:cs typeface="Times New Roman" panose="02020603050405020304" pitchFamily="18" charset="0"/>
                      </a:endParaRPr>
                    </a:p>
                  </a:txBody>
                  <a:tcPr marL="44450" marR="4445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pl-PL" sz="1200" b="1" dirty="0">
                          <a:solidFill>
                            <a:srgbClr val="006600"/>
                          </a:solidFill>
                          <a:effectLst/>
                          <a:latin typeface="+mn-lt"/>
                          <a:ea typeface="Lucida Sans Unicode" panose="020B0602030504020204" pitchFamily="34" charset="0"/>
                          <a:cs typeface="Times New Roman" panose="02020603050405020304" pitchFamily="18" charset="0"/>
                        </a:rPr>
                        <a:t>100,0</a:t>
                      </a:r>
                    </a:p>
                  </a:txBody>
                  <a:tcPr marL="44450" marR="44450" marT="0"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b="1" dirty="0">
                          <a:solidFill>
                            <a:srgbClr val="006600"/>
                          </a:solidFill>
                          <a:effectLst/>
                          <a:latin typeface="+mn-lt"/>
                          <a:ea typeface="Calibri" panose="020F0502020204030204" pitchFamily="34" charset="0"/>
                          <a:cs typeface="Times New Roman" panose="02020603050405020304" pitchFamily="18" charset="0"/>
                        </a:rPr>
                        <a:t>3 157</a:t>
                      </a:r>
                      <a:endParaRPr lang="pl-PL" sz="1200" b="1" dirty="0">
                        <a:effectLst/>
                        <a:latin typeface="+mn-lt"/>
                        <a:ea typeface="Calibri" panose="020F0502020204030204" pitchFamily="34" charset="0"/>
                        <a:cs typeface="Times New Roman" panose="02020603050405020304" pitchFamily="18" charset="0"/>
                      </a:endParaRPr>
                    </a:p>
                  </a:txBody>
                  <a:tcPr marL="44450" marR="44450" marT="9525"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15000"/>
                        </a:lnSpc>
                      </a:pPr>
                      <a:r>
                        <a:rPr lang="pl-PL" sz="1200" b="1" kern="1200" dirty="0">
                          <a:solidFill>
                            <a:srgbClr val="006600"/>
                          </a:solidFill>
                          <a:effectLst/>
                          <a:latin typeface="+mn-lt"/>
                          <a:ea typeface="Lucida Sans Unicode" panose="020B0602030504020204" pitchFamily="34" charset="0"/>
                          <a:cs typeface="Times New Roman" panose="02020603050405020304" pitchFamily="18" charset="0"/>
                        </a:rPr>
                        <a:t>100,0</a:t>
                      </a:r>
                      <a:endParaRPr lang="pl-PL" sz="1200" b="1" dirty="0">
                        <a:effectLst/>
                        <a:latin typeface="+mn-lt"/>
                        <a:ea typeface="Calibri" panose="020F0502020204030204" pitchFamily="34" charset="0"/>
                        <a:cs typeface="Times New Roman" panose="02020603050405020304" pitchFamily="18" charset="0"/>
                      </a:endParaRPr>
                    </a:p>
                  </a:txBody>
                  <a:tcPr marL="44450" marR="44450" marT="9525"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643599"/>
                  </a:ext>
                </a:extLst>
              </a:tr>
            </a:tbl>
          </a:graphicData>
        </a:graphic>
      </p:graphicFrame>
      <p:sp>
        <p:nvSpPr>
          <p:cNvPr id="5" name="pole tekstowe 4">
            <a:extLst>
              <a:ext uri="{FF2B5EF4-FFF2-40B4-BE49-F238E27FC236}">
                <a16:creationId xmlns:a16="http://schemas.microsoft.com/office/drawing/2014/main" id="{9E3BB0DB-B9F9-0815-8DDC-70CD215B0DFD}"/>
              </a:ext>
            </a:extLst>
          </p:cNvPr>
          <p:cNvSpPr txBox="1"/>
          <p:nvPr/>
        </p:nvSpPr>
        <p:spPr>
          <a:xfrm>
            <a:off x="2051720" y="52823"/>
            <a:ext cx="6768752" cy="584775"/>
          </a:xfrm>
          <a:prstGeom prst="rect">
            <a:avLst/>
          </a:prstGeom>
          <a:noFill/>
        </p:spPr>
        <p:txBody>
          <a:bodyPr wrap="square">
            <a:spAutoFit/>
          </a:bodyPr>
          <a:lstStyle/>
          <a:p>
            <a:pPr algn="ct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4. Liczba pracujących ze względu na formę organizacyjno-prawną podmiotów biorących udział w badaniu N=67.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(Pytania 1 i 5 metryczkowe)  </a:t>
            </a:r>
            <a:endParaRPr lang="pl-PL" sz="1200" dirty="0"/>
          </a:p>
        </p:txBody>
      </p:sp>
      <p:sp>
        <p:nvSpPr>
          <p:cNvPr id="7" name="pole tekstowe 6">
            <a:extLst>
              <a:ext uri="{FF2B5EF4-FFF2-40B4-BE49-F238E27FC236}">
                <a16:creationId xmlns:a16="http://schemas.microsoft.com/office/drawing/2014/main" id="{43A2CD1D-C665-4959-70FB-BB354DC0E2F5}"/>
              </a:ext>
            </a:extLst>
          </p:cNvPr>
          <p:cNvSpPr txBox="1"/>
          <p:nvPr/>
        </p:nvSpPr>
        <p:spPr>
          <a:xfrm>
            <a:off x="467547" y="3003798"/>
            <a:ext cx="8288791" cy="8925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a:t>
            </a:r>
            <a:r>
              <a:rPr kumimoji="0" lang="pl-PL" altLang="pl-PL" sz="1000" b="1" i="0" u="none" strike="noStrike" kern="1200" cap="none" spc="0" normalizeH="0" baseline="0" noProof="0" dirty="0">
                <a:ln>
                  <a:noFill/>
                </a:ln>
                <a:solidFill>
                  <a:prstClr val="black"/>
                </a:solidFill>
                <a:effectLst/>
                <a:uLnTx/>
                <a:uFillTx/>
                <a:latin typeface="Calibri" pitchFamily="34" charset="0"/>
                <a:ea typeface="+mn-ea"/>
                <a:cs typeface="+mn-cs"/>
              </a:rPr>
              <a:t>Nota metodologiczna</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a:t>
            </a:r>
            <a:r>
              <a:rPr kumimoji="0" lang="pl-PL" altLang="pl-PL" sz="1100" b="0" i="0" u="none" strike="noStrike" kern="1200" cap="none" spc="0" normalizeH="0" baseline="0" noProof="0" dirty="0">
                <a:ln>
                  <a:noFill/>
                </a:ln>
                <a:solidFill>
                  <a:prstClr val="black"/>
                </a:solidFill>
                <a:effectLst/>
                <a:uLnTx/>
                <a:uFillTx/>
                <a:latin typeface="Calibri" pitchFamily="34" charset="0"/>
                <a:ea typeface="+mn-ea"/>
                <a:cs typeface="+mn-cs"/>
              </a:rPr>
              <a:t> </a:t>
            </a:r>
            <a:r>
              <a:rPr kumimoji="0" lang="pl-PL" altLang="pl-PL" sz="1050" b="0" i="0" u="none" strike="noStrike" kern="1200" cap="none" spc="0" normalizeH="0" baseline="0" noProof="0" dirty="0">
                <a:ln>
                  <a:noFill/>
                </a:ln>
                <a:solidFill>
                  <a:prstClr val="black"/>
                </a:solidFill>
                <a:effectLst/>
                <a:uLnTx/>
                <a:uFillTx/>
                <a:latin typeface="Calibri" pitchFamily="34" charset="0"/>
                <a:ea typeface="+mn-ea"/>
                <a:cs typeface="+mn-cs"/>
              </a:rPr>
              <a:t>Z Krajowego Funduszu Szkoleniowego w powiecie pleszewskim w 2021 roku skorzystało 157 podmiotów, do których rozesłano kwestionariusze z prośbą o wypełnienie. Otrzymano zwrot ankiet od 76 podmiotów, z czego do dalszej analizy (ze względu na braki danych) zakwalifikowano 67 kwestionariuszy. </a:t>
            </a:r>
            <a:endParaRPr kumimoji="0" lang="pl-PL" sz="105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CF22FC08-2D40-8AB3-9DC4-56F3B64409DD}"/>
              </a:ext>
            </a:extLst>
          </p:cNvPr>
          <p:cNvSpPr txBox="1"/>
          <p:nvPr/>
        </p:nvSpPr>
        <p:spPr>
          <a:xfrm>
            <a:off x="467547" y="3795886"/>
            <a:ext cx="8296666"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400" u="none" strike="noStrike" kern="1200" cap="none" spc="0" normalizeH="0" baseline="0" noProof="0" dirty="0">
                <a:ln>
                  <a:noFill/>
                </a:ln>
                <a:solidFill>
                  <a:srgbClr val="006600"/>
                </a:solidFill>
                <a:effectLst/>
                <a:uLnTx/>
                <a:uFillTx/>
                <a:latin typeface="Calibri" pitchFamily="34" charset="0"/>
                <a:ea typeface="+mn-ea"/>
                <a:cs typeface="+mn-cs"/>
              </a:rPr>
              <a:t>Więcej niż jedna trzecia (34,1%) podmiotów (23), które otrzymały wsparcie to osoby fizyczne prowadzące działalność gospodarczą, w których było 257 pracujących. Ze wsparcia skorzystało 19 jednostek samorządu terytorialnego (opieki i pomocy społecznej, oświaty, kultury), w których było 1 080 pracujących (34,2%). Jednak najwięcej pracujących było w 11 (16,4%) spółkach z o.o. 1 153, co stanowi 36,5% wszystkich pracujących             w badanych firmach.</a:t>
            </a:r>
            <a:endParaRPr kumimoji="0" lang="pl-PL" sz="160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77667377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9D09A6-15BC-6444-A749-066D8D83B843}"/>
              </a:ext>
            </a:extLst>
          </p:cNvPr>
          <p:cNvSpPr txBox="1"/>
          <p:nvPr/>
        </p:nvSpPr>
        <p:spPr>
          <a:xfrm>
            <a:off x="1691680" y="281258"/>
            <a:ext cx="7128792" cy="58477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altLang="pl-PL" sz="1600" b="1" i="0" u="none" strike="noStrike" kern="1200" cap="none" spc="0" normalizeH="0" baseline="0" noProof="0" dirty="0">
                <a:ln>
                  <a:noFill/>
                </a:ln>
                <a:solidFill>
                  <a:srgbClr val="006600"/>
                </a:solidFill>
                <a:effectLst/>
                <a:uLnTx/>
                <a:uFillTx/>
                <a:latin typeface="Calibri"/>
                <a:ea typeface="+mn-ea"/>
                <a:cs typeface="+mn-cs"/>
              </a:rPr>
              <a:t>Tablica nr 5. Przedziały pracujących badanych podmiotów ze względu na liczbę przedsiębiorstw i wielkość pracujących N=60. </a:t>
            </a:r>
            <a:r>
              <a:rPr kumimoji="0" lang="pl-PL" altLang="pl-PL" sz="1200" i="0" u="none" strike="noStrike" kern="1200" cap="none" spc="0" normalizeH="0" baseline="0" noProof="0" dirty="0">
                <a:ln>
                  <a:noFill/>
                </a:ln>
                <a:solidFill>
                  <a:srgbClr val="006600"/>
                </a:solidFill>
                <a:effectLst/>
                <a:uLnTx/>
                <a:uFillTx/>
                <a:latin typeface="Calibri"/>
                <a:ea typeface="+mn-ea"/>
                <a:cs typeface="+mn-cs"/>
              </a:rPr>
              <a:t>(Pytania 2 i 5 metryczkowe) </a:t>
            </a:r>
            <a:endParaRPr kumimoji="0" lang="pl-PL" sz="120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5" name="Tabela 4">
            <a:extLst>
              <a:ext uri="{FF2B5EF4-FFF2-40B4-BE49-F238E27FC236}">
                <a16:creationId xmlns:a16="http://schemas.microsoft.com/office/drawing/2014/main" id="{FDE4EB0A-BD18-FB57-D6B4-51701A160CB0}"/>
              </a:ext>
            </a:extLst>
          </p:cNvPr>
          <p:cNvGraphicFramePr>
            <a:graphicFrameLocks noGrp="1"/>
          </p:cNvGraphicFramePr>
          <p:nvPr>
            <p:extLst>
              <p:ext uri="{D42A27DB-BD31-4B8C-83A1-F6EECF244321}">
                <p14:modId xmlns:p14="http://schemas.microsoft.com/office/powerpoint/2010/main" val="1086932879"/>
              </p:ext>
            </p:extLst>
          </p:nvPr>
        </p:nvGraphicFramePr>
        <p:xfrm>
          <a:off x="723507" y="915566"/>
          <a:ext cx="7886699" cy="1987678"/>
        </p:xfrm>
        <a:graphic>
          <a:graphicData uri="http://schemas.openxmlformats.org/drawingml/2006/table">
            <a:tbl>
              <a:tblPr/>
              <a:tblGrid>
                <a:gridCol w="207545">
                  <a:extLst>
                    <a:ext uri="{9D8B030D-6E8A-4147-A177-3AD203B41FA5}">
                      <a16:colId xmlns:a16="http://schemas.microsoft.com/office/drawing/2014/main" val="1848959571"/>
                    </a:ext>
                  </a:extLst>
                </a:gridCol>
                <a:gridCol w="3104823">
                  <a:extLst>
                    <a:ext uri="{9D8B030D-6E8A-4147-A177-3AD203B41FA5}">
                      <a16:colId xmlns:a16="http://schemas.microsoft.com/office/drawing/2014/main" val="1551953265"/>
                    </a:ext>
                  </a:extLst>
                </a:gridCol>
                <a:gridCol w="1080120">
                  <a:extLst>
                    <a:ext uri="{9D8B030D-6E8A-4147-A177-3AD203B41FA5}">
                      <a16:colId xmlns:a16="http://schemas.microsoft.com/office/drawing/2014/main" val="3474706487"/>
                    </a:ext>
                  </a:extLst>
                </a:gridCol>
                <a:gridCol w="1152128">
                  <a:extLst>
                    <a:ext uri="{9D8B030D-6E8A-4147-A177-3AD203B41FA5}">
                      <a16:colId xmlns:a16="http://schemas.microsoft.com/office/drawing/2014/main" val="1473654595"/>
                    </a:ext>
                  </a:extLst>
                </a:gridCol>
                <a:gridCol w="1405080">
                  <a:extLst>
                    <a:ext uri="{9D8B030D-6E8A-4147-A177-3AD203B41FA5}">
                      <a16:colId xmlns:a16="http://schemas.microsoft.com/office/drawing/2014/main" val="2612686931"/>
                    </a:ext>
                  </a:extLst>
                </a:gridCol>
                <a:gridCol w="937003">
                  <a:extLst>
                    <a:ext uri="{9D8B030D-6E8A-4147-A177-3AD203B41FA5}">
                      <a16:colId xmlns:a16="http://schemas.microsoft.com/office/drawing/2014/main" val="135635190"/>
                    </a:ext>
                  </a:extLst>
                </a:gridCol>
              </a:tblGrid>
              <a:tr h="350080">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Przedziały pracujących</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Arial" panose="020B0604020202020204" pitchFamily="34" charset="0"/>
                        </a:rPr>
                        <a:t>Liczba firm</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Liczba pracujących</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9327494"/>
                  </a:ext>
                </a:extLst>
              </a:tr>
              <a:tr h="245025">
                <a:tc>
                  <a:txBody>
                    <a:bodyPr/>
                    <a:lstStyle/>
                    <a:p>
                      <a:pPr algn="ctr" fontAlgn="b">
                        <a:lnSpc>
                          <a:spcPct val="115000"/>
                        </a:lnSpc>
                      </a:pPr>
                      <a:r>
                        <a:rPr lang="pl-PL" sz="1200"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fontAlgn="ctr">
                        <a:lnSpc>
                          <a:spcPct val="115000"/>
                        </a:lnSpc>
                      </a:pPr>
                      <a:r>
                        <a:rPr lang="pl-PL" sz="16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od 4 do 9 pracujących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978" marR="68978"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21,7</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80</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2,5</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41195145"/>
                  </a:ext>
                </a:extLst>
              </a:tr>
              <a:tr h="245025">
                <a:tc>
                  <a:txBody>
                    <a:bodyPr/>
                    <a:lstStyle/>
                    <a:p>
                      <a:pPr algn="ctr" fontAlgn="b">
                        <a:lnSpc>
                          <a:spcPct val="115000"/>
                        </a:lnSpc>
                      </a:pPr>
                      <a:r>
                        <a:rPr lang="pl-PL" sz="1200"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fontAlgn="ctr">
                        <a:lnSpc>
                          <a:spcPct val="115000"/>
                        </a:lnSpc>
                      </a:pPr>
                      <a:r>
                        <a:rPr lang="pl-PL" sz="16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od 10 do 49 pracujących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978" marR="68978"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32</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53,3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735</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23,4</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28757840"/>
                  </a:ext>
                </a:extLst>
              </a:tr>
              <a:tr h="245025">
                <a:tc>
                  <a:txBody>
                    <a:bodyPr/>
                    <a:lstStyle/>
                    <a:p>
                      <a:pPr algn="ctr" fontAlgn="b">
                        <a:lnSpc>
                          <a:spcPct val="115000"/>
                        </a:lnSpc>
                      </a:pPr>
                      <a:r>
                        <a:rPr lang="pl-PL" sz="1200"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fontAlgn="ctr">
                        <a:lnSpc>
                          <a:spcPct val="115000"/>
                        </a:lnSpc>
                      </a:pPr>
                      <a:r>
                        <a:rPr lang="pl-PL" sz="16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od 50 do 249 pracujących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978" marR="68978"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21,7</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1 309</a:t>
                      </a:r>
                      <a:endParaRPr lang="pl-PL"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1"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41,7</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655"/>
                  </a:ext>
                </a:extLst>
              </a:tr>
              <a:tr h="245025">
                <a:tc>
                  <a:txBody>
                    <a:bodyPr/>
                    <a:lstStyle/>
                    <a:p>
                      <a:pPr algn="ctr" fontAlgn="b">
                        <a:lnSpc>
                          <a:spcPct val="115000"/>
                        </a:lnSpc>
                      </a:pPr>
                      <a:r>
                        <a:rPr lang="pl-PL" sz="1200" kern="12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fontAlgn="ctr">
                        <a:lnSpc>
                          <a:spcPct val="115000"/>
                        </a:lnSpc>
                      </a:pPr>
                      <a:r>
                        <a:rPr lang="pl-PL" sz="16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od 250 do 999 pracujących</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978" marR="68978"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3,3</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156" marR="9156"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1 020</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15000"/>
                        </a:lnSpc>
                      </a:pPr>
                      <a:r>
                        <a:rPr lang="pl-PL" sz="1800" b="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32,4</a:t>
                      </a:r>
                      <a:endParaRPr lang="pl-P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33284162"/>
                  </a:ext>
                </a:extLst>
              </a:tr>
              <a:tr h="231169">
                <a:tc>
                  <a:txBody>
                    <a:bodyPr/>
                    <a:lstStyle/>
                    <a:p>
                      <a:pPr>
                        <a:lnSpc>
                          <a:spcPct val="115000"/>
                        </a:lnSpc>
                      </a:pPr>
                      <a:endParaRPr lang="pl-PL" sz="1100">
                        <a:effectLst/>
                        <a:latin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nSpc>
                          <a:spcPct val="115000"/>
                        </a:lnSpc>
                      </a:pPr>
                      <a:r>
                        <a:rPr lang="pl-PL" sz="1600" kern="1200">
                          <a:solidFill>
                            <a:srgbClr val="006600"/>
                          </a:solidFill>
                          <a:effectLst/>
                          <a:latin typeface="Calibri" panose="020F0502020204030204" pitchFamily="34" charset="0"/>
                          <a:ea typeface="Lucida Sans Unicode" panose="020B0602030504020204" pitchFamily="34" charset="0"/>
                          <a:cs typeface="Calibri" panose="020F0502020204030204" pitchFamily="34" charset="0"/>
                        </a:rPr>
                        <a:t>Ogółem</a:t>
                      </a:r>
                      <a:endParaRPr lang="pl-PL" sz="1600">
                        <a:effectLst/>
                        <a:latin typeface="Calibri" panose="020F0502020204030204" pitchFamily="34" charset="0"/>
                        <a:ea typeface="Calibri" panose="020F0502020204030204" pitchFamily="34" charset="0"/>
                        <a:cs typeface="Times New Roman" panose="02020603050405020304" pitchFamily="18" charset="0"/>
                      </a:endParaRPr>
                    </a:p>
                  </a:txBody>
                  <a:tcPr marL="65926" marR="65926"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2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60</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2000" kern="1200" dirty="0">
                          <a:solidFill>
                            <a:srgbClr val="006600"/>
                          </a:solidFill>
                          <a:effectLst/>
                          <a:latin typeface="Calibri" panose="020F0502020204030204" pitchFamily="34" charset="0"/>
                          <a:ea typeface="Lucida Sans Unicode" panose="020B0602030504020204" pitchFamily="34" charset="0"/>
                          <a:cs typeface="Times New Roman" panose="02020603050405020304" pitchFamily="18" charset="0"/>
                        </a:rPr>
                        <a:t>100,0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2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3 144</a:t>
                      </a:r>
                      <a:endParaRPr lang="pl-PL"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a:lnSpc>
                          <a:spcPct val="115000"/>
                        </a:lnSpc>
                      </a:pPr>
                      <a:r>
                        <a:rPr lang="pl-PL" sz="2000" kern="1200" dirty="0">
                          <a:solidFill>
                            <a:srgbClr val="006600"/>
                          </a:solidFill>
                          <a:effectLst/>
                          <a:latin typeface="Calibri" panose="020F0502020204030204" pitchFamily="34" charset="0"/>
                          <a:ea typeface="Lucida Sans Unicode" panose="020B0602030504020204" pitchFamily="34" charset="0"/>
                          <a:cs typeface="Times New Roman" panose="02020603050405020304" pitchFamily="18" charset="0"/>
                        </a:rPr>
                        <a:t>100,0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2730" marR="42730" marT="9156"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400197654"/>
                  </a:ext>
                </a:extLst>
              </a:tr>
            </a:tbl>
          </a:graphicData>
        </a:graphic>
      </p:graphicFrame>
      <p:sp>
        <p:nvSpPr>
          <p:cNvPr id="6" name="Rectangle 1">
            <a:extLst>
              <a:ext uri="{FF2B5EF4-FFF2-40B4-BE49-F238E27FC236}">
                <a16:creationId xmlns:a16="http://schemas.microsoft.com/office/drawing/2014/main" id="{3383D813-82BC-301D-37CE-E222D58D5455}"/>
              </a:ext>
            </a:extLst>
          </p:cNvPr>
          <p:cNvSpPr>
            <a:spLocks noChangeArrowheads="1"/>
          </p:cNvSpPr>
          <p:nvPr/>
        </p:nvSpPr>
        <p:spPr bwMode="auto">
          <a:xfrm>
            <a:off x="628650" y="221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8" name="pole tekstowe 7">
            <a:extLst>
              <a:ext uri="{FF2B5EF4-FFF2-40B4-BE49-F238E27FC236}">
                <a16:creationId xmlns:a16="http://schemas.microsoft.com/office/drawing/2014/main" id="{74DC7102-4D54-C566-BB0D-D4F6D122A127}"/>
              </a:ext>
            </a:extLst>
          </p:cNvPr>
          <p:cNvSpPr txBox="1"/>
          <p:nvPr/>
        </p:nvSpPr>
        <p:spPr>
          <a:xfrm>
            <a:off x="673267" y="2947702"/>
            <a:ext cx="7987177" cy="400110"/>
          </a:xfrm>
          <a:prstGeom prst="rect">
            <a:avLst/>
          </a:prstGeom>
          <a:noFill/>
        </p:spPr>
        <p:txBody>
          <a:bodyPr wrap="square">
            <a:spAutoFit/>
          </a:bodyPr>
          <a:lstStyle/>
          <a:p>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lang="pl-PL" dirty="0"/>
          </a:p>
        </p:txBody>
      </p:sp>
      <p:sp>
        <p:nvSpPr>
          <p:cNvPr id="10" name="pole tekstowe 9">
            <a:extLst>
              <a:ext uri="{FF2B5EF4-FFF2-40B4-BE49-F238E27FC236}">
                <a16:creationId xmlns:a16="http://schemas.microsoft.com/office/drawing/2014/main" id="{3C105FEA-E764-0968-FF88-8DD464C45DF4}"/>
              </a:ext>
            </a:extLst>
          </p:cNvPr>
          <p:cNvSpPr txBox="1"/>
          <p:nvPr/>
        </p:nvSpPr>
        <p:spPr>
          <a:xfrm>
            <a:off x="665054" y="3305864"/>
            <a:ext cx="7987177" cy="1323439"/>
          </a:xfrm>
          <a:prstGeom prst="rect">
            <a:avLst/>
          </a:prstGeom>
          <a:noFill/>
        </p:spPr>
        <p:txBody>
          <a:bodyPr wrap="square">
            <a:spAutoFit/>
          </a:bodyPr>
          <a:lstStyle/>
          <a:p>
            <a:pPr algn="just"/>
            <a:r>
              <a:rPr lang="pl-PL" sz="1600" dirty="0">
                <a:solidFill>
                  <a:srgbClr val="006600"/>
                </a:solidFill>
                <a:effectLst/>
                <a:ea typeface="Times New Roman" panose="02020603050405020304" pitchFamily="18" charset="0"/>
              </a:rPr>
              <a:t>Na drugie metryczkowe pytanie kwestionariusza nie odpowiedziało 7 pracodawców. Zdecydowanie najwięcej firm (31 firm, 53,3%) biorących udział w badaniu mieściło się </a:t>
            </a:r>
            <a:br>
              <a:rPr lang="pl-PL" sz="1600" dirty="0">
                <a:solidFill>
                  <a:srgbClr val="006600"/>
                </a:solidFill>
                <a:effectLst/>
                <a:ea typeface="Times New Roman" panose="02020603050405020304" pitchFamily="18" charset="0"/>
              </a:rPr>
            </a:br>
            <a:r>
              <a:rPr lang="pl-PL" sz="1600" dirty="0">
                <a:solidFill>
                  <a:srgbClr val="006600"/>
                </a:solidFill>
                <a:effectLst/>
                <a:ea typeface="Times New Roman" panose="02020603050405020304" pitchFamily="18" charset="0"/>
              </a:rPr>
              <a:t>w przedziale od 10 do 49 pracujących. Natomiast najwięcej (1 309) pracujących było w 13 (21,8%) firmach z przedziału od 50 do 249 pracujących. Z kolei najmniej - 80 pracujących w 13 (21,7%) firmach z przedziału od 4 do 9 pracujących.	     </a:t>
            </a:r>
          </a:p>
        </p:txBody>
      </p:sp>
    </p:spTree>
    <p:extLst>
      <p:ext uri="{BB962C8B-B14F-4D97-AF65-F5344CB8AC3E}">
        <p14:creationId xmlns:p14="http://schemas.microsoft.com/office/powerpoint/2010/main" val="127254392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217F4EFC-AEE6-743A-7B68-C48745E6140B}"/>
              </a:ext>
            </a:extLst>
          </p:cNvPr>
          <p:cNvSpPr txBox="1"/>
          <p:nvPr/>
        </p:nvSpPr>
        <p:spPr>
          <a:xfrm>
            <a:off x="868735" y="699542"/>
            <a:ext cx="7992888" cy="45550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Krajowy Fundusz Szkoleniowy (KFS) został utworzony w 2014 r. na podstawie ustawy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z dnia 14 marca 2014 r. o zmianie ustawy o promocji zatrudnienia i instytucjach rynku pracy oraz niektórych innych ustaw. </a:t>
            </a:r>
            <a:r>
              <a:rPr kumimoji="0" lang="pl-PL" sz="1600" b="1" i="0" u="none" strike="noStrike" kern="1200" cap="none" spc="0" normalizeH="0" baseline="0" noProof="0" dirty="0">
                <a:ln>
                  <a:noFill/>
                </a:ln>
                <a:solidFill>
                  <a:srgbClr val="006600"/>
                </a:solidFill>
                <a:effectLst/>
                <a:uLnTx/>
                <a:uFillTx/>
                <a:latin typeface="Calibri"/>
                <a:ea typeface="+mn-ea"/>
                <a:cs typeface="+mn-cs"/>
              </a:rPr>
              <a:t>Głównym celem KFS jest wsparcie kształcenia ustawicznego pracodawców i pracowników </a:t>
            </a:r>
            <a:r>
              <a:rPr kumimoji="0" lang="pl-PL" sz="1600" b="0" i="0" u="none" strike="noStrike" kern="1200" cap="none" spc="0" normalizeH="0" baseline="0" noProof="0" dirty="0">
                <a:ln>
                  <a:noFill/>
                </a:ln>
                <a:solidFill>
                  <a:srgbClr val="006600"/>
                </a:solidFill>
                <a:effectLst/>
                <a:uLnTx/>
                <a:uFillTx/>
                <a:latin typeface="Calibri"/>
                <a:ea typeface="+mn-ea"/>
                <a:cs typeface="+mn-cs"/>
              </a:rPr>
              <a:t>podejmowane z inicjatywy lub za zgodą pracodawcy. Środki KFS, co do zasady, planowane są corocznie w wysokości 2% przychodów Funduszu Pracy.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Warto wspomnieć, że utworzenie Funduszu wiązało się m.in. z koniecznością realizacji założeń strategii „</a:t>
            </a:r>
            <a:r>
              <a:rPr kumimoji="0" lang="pl-PL" sz="1600" b="0" i="1" u="none" strike="noStrike" kern="1200" cap="none" spc="0" normalizeH="0" baseline="0" noProof="0" dirty="0">
                <a:ln>
                  <a:noFill/>
                </a:ln>
                <a:solidFill>
                  <a:srgbClr val="006600"/>
                </a:solidFill>
                <a:effectLst/>
                <a:uLnTx/>
                <a:uFillTx/>
                <a:latin typeface="Calibri"/>
                <a:ea typeface="+mn-ea"/>
                <a:cs typeface="+mn-cs"/>
              </a:rPr>
              <a:t>Europa 2020</a:t>
            </a:r>
            <a:r>
              <a:rPr kumimoji="0" lang="pl-PL" sz="1600" b="0" i="0" u="none" strike="noStrike" kern="1200" cap="none" spc="0" normalizeH="0" baseline="0" noProof="0" dirty="0">
                <a:ln>
                  <a:noFill/>
                </a:ln>
                <a:solidFill>
                  <a:srgbClr val="006600"/>
                </a:solidFill>
                <a:effectLst/>
                <a:uLnTx/>
                <a:uFillTx/>
                <a:latin typeface="Calibri"/>
                <a:ea typeface="+mn-ea"/>
                <a:cs typeface="+mn-cs"/>
              </a:rPr>
              <a:t>” w zakresie budowania konkurencyjnej gospodarki opartej na wiedzy oraz zapobiegania wykluczeniu społecznemu osób o niskich lub niedostosowanych do potrzeb rynku pracy kompetencjach. </a:t>
            </a:r>
            <a:r>
              <a:rPr kumimoji="0" lang="pl-PL" sz="1600" b="1" i="0" u="none" strike="noStrike" kern="1200" cap="none" spc="0" normalizeH="0" baseline="0" noProof="0" dirty="0">
                <a:ln>
                  <a:noFill/>
                </a:ln>
                <a:solidFill>
                  <a:srgbClr val="006600"/>
                </a:solidFill>
                <a:effectLst/>
                <a:uLnTx/>
                <a:uFillTx/>
                <a:latin typeface="Calibri"/>
                <a:ea typeface="+mn-ea"/>
                <a:cs typeface="+mn-cs"/>
              </a:rPr>
              <a:t>Cele Funduszu </a:t>
            </a:r>
            <a:r>
              <a:rPr kumimoji="0" lang="pl-PL" sz="1600" b="0" i="0" u="none" strike="noStrike" kern="1200" cap="none" spc="0" normalizeH="0" baseline="0" noProof="0" dirty="0">
                <a:ln>
                  <a:noFill/>
                </a:ln>
                <a:solidFill>
                  <a:srgbClr val="006600"/>
                </a:solidFill>
                <a:effectLst/>
                <a:uLnTx/>
                <a:uFillTx/>
                <a:latin typeface="Calibri"/>
                <a:ea typeface="+mn-ea"/>
                <a:cs typeface="+mn-cs"/>
              </a:rPr>
              <a:t>określane są corocznie przez Ministra Rodziny, Pracy i Polityki Społecznej, który rozdysponowuje 80% środków tzw. limitu podstawowego oraz 20% jest wydatkowana z limitu rezerwy KFS zgodnie z priorytetami Rady Rynku Pracy.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Pracodawca mógł otrzymać środki KFS na sfinansowanie kształcenia ustawicznego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podejmowanego przez siebie i swoich pracowników w wysokości: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80% kosztów kształcenia ustawicznego, ale nie więcej niż do wysokości 300% przeciętnego wynagrodzenia w danym roku na jednego uczestnika,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endParaRPr lang="pl-PL" dirty="0"/>
          </a:p>
        </p:txBody>
      </p:sp>
      <p:sp>
        <p:nvSpPr>
          <p:cNvPr id="5" name="pole tekstowe 4">
            <a:extLst>
              <a:ext uri="{FF2B5EF4-FFF2-40B4-BE49-F238E27FC236}">
                <a16:creationId xmlns:a16="http://schemas.microsoft.com/office/drawing/2014/main" id="{0E7F6B2E-A1A4-297E-71BF-6D6BFBE4081F}"/>
              </a:ext>
            </a:extLst>
          </p:cNvPr>
          <p:cNvSpPr txBox="1"/>
          <p:nvPr/>
        </p:nvSpPr>
        <p:spPr>
          <a:xfrm>
            <a:off x="2339752" y="176322"/>
            <a:ext cx="4572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006600"/>
                </a:solidFill>
                <a:effectLst/>
                <a:uLnTx/>
                <a:uFillTx/>
                <a:latin typeface="Calibri"/>
                <a:ea typeface="+mn-ea"/>
                <a:cs typeface="+mn-cs"/>
              </a:rPr>
              <a:t>Wprowadzenie</a:t>
            </a:r>
            <a:endParaRPr kumimoji="0" lang="pl-PL"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1915413"/>
      </p:ext>
    </p:extLst>
  </p:cSld>
  <p:clrMapOvr>
    <a:masterClrMapping/>
  </p:clrMapOvr>
  <mc:AlternateContent xmlns:mc="http://schemas.openxmlformats.org/markup-compatibility/2006" xmlns:p14="http://schemas.microsoft.com/office/powerpoint/2010/main">
    <mc:Choice Requires="p14">
      <p:transition spd="slow" p14:dur="2500" advTm="5000">
        <p14:prism isContent="1" isInverted="1"/>
      </p:transition>
    </mc:Choice>
    <mc:Fallback xmlns="">
      <p:transition spd="slow" advTm="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9D09A6-15BC-6444-A749-066D8D83B843}"/>
              </a:ext>
            </a:extLst>
          </p:cNvPr>
          <p:cNvSpPr txBox="1"/>
          <p:nvPr/>
        </p:nvSpPr>
        <p:spPr>
          <a:xfrm>
            <a:off x="1979712" y="248655"/>
            <a:ext cx="6480720" cy="58477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altLang="pl-PL" sz="1600" b="1" i="0" u="none" strike="noStrike" kern="1200" cap="none" spc="0" normalizeH="0" baseline="0" noProof="0" dirty="0">
                <a:ln>
                  <a:noFill/>
                </a:ln>
                <a:solidFill>
                  <a:srgbClr val="006600"/>
                </a:solidFill>
                <a:effectLst/>
                <a:uLnTx/>
                <a:uFillTx/>
                <a:latin typeface="Calibri"/>
                <a:ea typeface="+mn-ea"/>
                <a:cs typeface="+mn-cs"/>
              </a:rPr>
              <a:t>Tablica nr 6. Przedziały w latach powstania firm, które skorzystały ze wsparcia z KFS w 2021 roku N=54. </a:t>
            </a:r>
            <a:r>
              <a:rPr kumimoji="0" lang="pl-PL" altLang="pl-PL" sz="1200" i="0" u="none" strike="noStrike" kern="1200" cap="none" spc="0" normalizeH="0" baseline="0" noProof="0" dirty="0">
                <a:ln>
                  <a:noFill/>
                </a:ln>
                <a:solidFill>
                  <a:srgbClr val="006600"/>
                </a:solidFill>
                <a:effectLst/>
                <a:uLnTx/>
                <a:uFillTx/>
                <a:latin typeface="Calibri"/>
                <a:ea typeface="+mn-ea"/>
                <a:cs typeface="+mn-cs"/>
              </a:rPr>
              <a:t>(Pytanie 4 metryczkowe)</a:t>
            </a:r>
            <a:endParaRPr kumimoji="0" lang="pl-PL" sz="120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5" name="Tabela 4">
            <a:extLst>
              <a:ext uri="{FF2B5EF4-FFF2-40B4-BE49-F238E27FC236}">
                <a16:creationId xmlns:a16="http://schemas.microsoft.com/office/drawing/2014/main" id="{FDE4EB0A-BD18-FB57-D6B4-51701A160CB0}"/>
              </a:ext>
            </a:extLst>
          </p:cNvPr>
          <p:cNvGraphicFramePr>
            <a:graphicFrameLocks noGrp="1"/>
          </p:cNvGraphicFramePr>
          <p:nvPr>
            <p:extLst>
              <p:ext uri="{D42A27DB-BD31-4B8C-83A1-F6EECF244321}">
                <p14:modId xmlns:p14="http://schemas.microsoft.com/office/powerpoint/2010/main" val="582100873"/>
              </p:ext>
            </p:extLst>
          </p:nvPr>
        </p:nvGraphicFramePr>
        <p:xfrm>
          <a:off x="755576" y="916732"/>
          <a:ext cx="7416824" cy="2336995"/>
        </p:xfrm>
        <a:graphic>
          <a:graphicData uri="http://schemas.openxmlformats.org/drawingml/2006/table">
            <a:tbl>
              <a:tblPr/>
              <a:tblGrid>
                <a:gridCol w="522760">
                  <a:extLst>
                    <a:ext uri="{9D8B030D-6E8A-4147-A177-3AD203B41FA5}">
                      <a16:colId xmlns:a16="http://schemas.microsoft.com/office/drawing/2014/main" val="1848959571"/>
                    </a:ext>
                  </a:extLst>
                </a:gridCol>
                <a:gridCol w="3185652">
                  <a:extLst>
                    <a:ext uri="{9D8B030D-6E8A-4147-A177-3AD203B41FA5}">
                      <a16:colId xmlns:a16="http://schemas.microsoft.com/office/drawing/2014/main" val="1551953265"/>
                    </a:ext>
                  </a:extLst>
                </a:gridCol>
                <a:gridCol w="1874614">
                  <a:extLst>
                    <a:ext uri="{9D8B030D-6E8A-4147-A177-3AD203B41FA5}">
                      <a16:colId xmlns:a16="http://schemas.microsoft.com/office/drawing/2014/main" val="3474706487"/>
                    </a:ext>
                  </a:extLst>
                </a:gridCol>
                <a:gridCol w="1833798">
                  <a:extLst>
                    <a:ext uri="{9D8B030D-6E8A-4147-A177-3AD203B41FA5}">
                      <a16:colId xmlns:a16="http://schemas.microsoft.com/office/drawing/2014/main" val="1473654595"/>
                    </a:ext>
                  </a:extLst>
                </a:gridCol>
              </a:tblGrid>
              <a:tr h="350080">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Przedziały w latach powstania firm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Arial" panose="020B0604020202020204" pitchFamily="34" charset="0"/>
                        </a:rPr>
                        <a:t>Liczba firm</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9327494"/>
                  </a:ext>
                </a:extLst>
              </a:tr>
              <a:tr h="245025">
                <a:tc>
                  <a:txBody>
                    <a:bodyPr/>
                    <a:lstStyle/>
                    <a:p>
                      <a:pPr algn="ctr" fontAlgn="b">
                        <a:lnSpc>
                          <a:spcPct val="115000"/>
                        </a:lnSpc>
                      </a:pPr>
                      <a:r>
                        <a:rPr lang="pl-PL" sz="12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1962 do 1989</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cs typeface="Calibri" panose="020F0502020204030204" pitchFamily="34" charset="0"/>
                        </a:rPr>
                        <a:t>11</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1" i="0" u="none" strike="noStrike" dirty="0">
                          <a:solidFill>
                            <a:srgbClr val="006600"/>
                          </a:solidFill>
                          <a:effectLst/>
                          <a:latin typeface="Calibri" panose="020F0502020204030204" pitchFamily="34" charset="0"/>
                        </a:rPr>
                        <a:t>20,4</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41195145"/>
                  </a:ext>
                </a:extLst>
              </a:tr>
              <a:tr h="245025">
                <a:tc>
                  <a:txBody>
                    <a:bodyPr/>
                    <a:lstStyle/>
                    <a:p>
                      <a:pPr algn="ctr" fontAlgn="b">
                        <a:lnSpc>
                          <a:spcPct val="115000"/>
                        </a:lnSpc>
                      </a:pPr>
                      <a:r>
                        <a:rPr lang="pl-PL" sz="12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1990 do 1994</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cs typeface="Calibri" panose="020F0502020204030204" pitchFamily="34" charset="0"/>
                        </a:rPr>
                        <a:t>8</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1" i="0" u="none" strike="noStrike" dirty="0">
                          <a:solidFill>
                            <a:srgbClr val="006600"/>
                          </a:solidFill>
                          <a:effectLst/>
                          <a:latin typeface="Calibri" panose="020F0502020204030204" pitchFamily="34" charset="0"/>
                        </a:rPr>
                        <a:t>14,8</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28757840"/>
                  </a:ext>
                </a:extLst>
              </a:tr>
              <a:tr h="245025">
                <a:tc>
                  <a:txBody>
                    <a:bodyPr/>
                    <a:lstStyle/>
                    <a:p>
                      <a:pPr algn="ctr" fontAlgn="b">
                        <a:lnSpc>
                          <a:spcPct val="115000"/>
                        </a:lnSpc>
                      </a:pPr>
                      <a:r>
                        <a:rPr lang="pl-PL" sz="12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1995 do 1999</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6</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0" i="0" u="none" strike="noStrike" dirty="0">
                          <a:solidFill>
                            <a:srgbClr val="006600"/>
                          </a:solidFill>
                          <a:effectLst/>
                          <a:latin typeface="Calibri" panose="020F0502020204030204" pitchFamily="34" charset="0"/>
                        </a:rPr>
                        <a:t>11,1</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655"/>
                  </a:ext>
                </a:extLst>
              </a:tr>
              <a:tr h="245025">
                <a:tc>
                  <a:txBody>
                    <a:bodyPr/>
                    <a:lstStyle/>
                    <a:p>
                      <a:pPr algn="ctr" fontAlgn="b">
                        <a:lnSpc>
                          <a:spcPct val="115000"/>
                        </a:lnSpc>
                      </a:pPr>
                      <a:r>
                        <a:rPr lang="pl-PL" sz="12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2000 do 2004</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5</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0" i="0" u="none" strike="noStrike" dirty="0">
                          <a:solidFill>
                            <a:srgbClr val="006600"/>
                          </a:solidFill>
                          <a:effectLst/>
                          <a:latin typeface="Calibri" panose="020F0502020204030204" pitchFamily="34" charset="0"/>
                        </a:rPr>
                        <a:t>9,3</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33284162"/>
                  </a:ext>
                </a:extLst>
              </a:tr>
              <a:tr h="169551">
                <a:tc>
                  <a:txBody>
                    <a:bodyPr/>
                    <a:lstStyle/>
                    <a:p>
                      <a:pPr algn="ctr">
                        <a:lnSpc>
                          <a:spcPct val="115000"/>
                        </a:lnSpc>
                      </a:pPr>
                      <a:r>
                        <a:rPr lang="pl-PL" sz="1100" dirty="0">
                          <a:solidFill>
                            <a:srgbClr val="006600"/>
                          </a:solidFill>
                          <a:effectLst/>
                          <a:latin typeface="Calibri" panose="020F0502020204030204" pitchFamily="34" charset="0"/>
                          <a:cs typeface="Times New Roman" panose="02020603050405020304" pitchFamily="18" charset="0"/>
                        </a:rPr>
                        <a:t>5</a:t>
                      </a: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2005 do 2009</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3</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0" i="0" u="none" strike="noStrike" dirty="0">
                          <a:solidFill>
                            <a:srgbClr val="006600"/>
                          </a:solidFill>
                          <a:effectLst/>
                          <a:latin typeface="Calibri" panose="020F0502020204030204" pitchFamily="34" charset="0"/>
                        </a:rPr>
                        <a:t>5,6</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0197654"/>
                  </a:ext>
                </a:extLst>
              </a:tr>
              <a:tr h="169551">
                <a:tc>
                  <a:txBody>
                    <a:bodyPr/>
                    <a:lstStyle/>
                    <a:p>
                      <a:pPr algn="ctr">
                        <a:lnSpc>
                          <a:spcPct val="115000"/>
                        </a:lnSpc>
                      </a:pPr>
                      <a:r>
                        <a:rPr lang="pl-PL" sz="1100" dirty="0">
                          <a:solidFill>
                            <a:srgbClr val="006600"/>
                          </a:solidFill>
                          <a:effectLst/>
                          <a:latin typeface="Calibri" panose="020F0502020204030204" pitchFamily="34" charset="0"/>
                          <a:cs typeface="Times New Roman" panose="02020603050405020304" pitchFamily="18" charset="0"/>
                        </a:rPr>
                        <a:t>6</a:t>
                      </a: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2010 do 2014</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cs typeface="Calibri" panose="020F0502020204030204" pitchFamily="34" charset="0"/>
                        </a:rPr>
                        <a:t>8</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800" b="1" i="0" u="none" strike="noStrike" dirty="0">
                          <a:solidFill>
                            <a:srgbClr val="006600"/>
                          </a:solidFill>
                          <a:effectLst/>
                          <a:latin typeface="Calibri" panose="020F0502020204030204" pitchFamily="34" charset="0"/>
                        </a:rPr>
                        <a:t>14,8</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35484638"/>
                  </a:ext>
                </a:extLst>
              </a:tr>
              <a:tr h="169551">
                <a:tc>
                  <a:txBody>
                    <a:bodyPr/>
                    <a:lstStyle/>
                    <a:p>
                      <a:pPr algn="ctr">
                        <a:lnSpc>
                          <a:spcPct val="115000"/>
                        </a:lnSpc>
                      </a:pPr>
                      <a:r>
                        <a:rPr lang="pl-PL" sz="1100" dirty="0">
                          <a:solidFill>
                            <a:srgbClr val="006600"/>
                          </a:solidFill>
                          <a:effectLst/>
                          <a:latin typeface="Calibri" panose="020F0502020204030204" pitchFamily="34" charset="0"/>
                          <a:cs typeface="Times New Roman" panose="02020603050405020304" pitchFamily="18" charset="0"/>
                        </a:rPr>
                        <a:t>7</a:t>
                      </a: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Od 2015 do 2020</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cs typeface="Calibri" panose="020F0502020204030204" pitchFamily="34" charset="0"/>
                        </a:rPr>
                        <a:t>13</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b"/>
                      <a:r>
                        <a:rPr lang="pl-PL" sz="1800" b="1" i="0" u="none" strike="noStrike" dirty="0">
                          <a:solidFill>
                            <a:srgbClr val="006600"/>
                          </a:solidFill>
                          <a:effectLst/>
                          <a:latin typeface="Calibri" panose="020F0502020204030204" pitchFamily="34" charset="0"/>
                        </a:rPr>
                        <a:t>24,1</a:t>
                      </a:r>
                    </a:p>
                  </a:txBody>
                  <a:tcPr marL="9525" marR="9525" marT="9525" marB="0" anchor="b">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951335342"/>
                  </a:ext>
                </a:extLst>
              </a:tr>
            </a:tbl>
          </a:graphicData>
        </a:graphic>
      </p:graphicFrame>
      <p:sp>
        <p:nvSpPr>
          <p:cNvPr id="8" name="pole tekstowe 7">
            <a:extLst>
              <a:ext uri="{FF2B5EF4-FFF2-40B4-BE49-F238E27FC236}">
                <a16:creationId xmlns:a16="http://schemas.microsoft.com/office/drawing/2014/main" id="{74DC7102-4D54-C566-BB0D-D4F6D122A127}"/>
              </a:ext>
            </a:extLst>
          </p:cNvPr>
          <p:cNvSpPr txBox="1"/>
          <p:nvPr/>
        </p:nvSpPr>
        <p:spPr>
          <a:xfrm>
            <a:off x="683568" y="3264765"/>
            <a:ext cx="78488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3C105FEA-E764-0968-FF88-8DD464C45DF4}"/>
              </a:ext>
            </a:extLst>
          </p:cNvPr>
          <p:cNvSpPr txBox="1"/>
          <p:nvPr/>
        </p:nvSpPr>
        <p:spPr>
          <a:xfrm>
            <a:off x="611560" y="3664875"/>
            <a:ext cx="7776864"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Na 67 pracodawców, którzy wzięli udział w badaniu, 13 nie udzieliło odpowiedzi na pytanie metryczkowe o przedziałach lat powstania firm. Należy odnotować, że co piąta firma rozpoczęła działalność przed 1990 rokiem oraz prawie co czwarta (24,1%) w latach 2015-2020. </a:t>
            </a:r>
          </a:p>
        </p:txBody>
      </p:sp>
    </p:spTree>
    <p:extLst>
      <p:ext uri="{BB962C8B-B14F-4D97-AF65-F5344CB8AC3E}">
        <p14:creationId xmlns:p14="http://schemas.microsoft.com/office/powerpoint/2010/main" val="8311010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9D09A6-15BC-6444-A749-066D8D83B843}"/>
              </a:ext>
            </a:extLst>
          </p:cNvPr>
          <p:cNvSpPr txBox="1"/>
          <p:nvPr/>
        </p:nvSpPr>
        <p:spPr>
          <a:xfrm>
            <a:off x="1979712" y="317737"/>
            <a:ext cx="6008735" cy="584775"/>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altLang="pl-PL" sz="1600" b="1" i="0" u="none" strike="noStrike" kern="1200" cap="none" spc="0" normalizeH="0" baseline="0" noProof="0" dirty="0">
                <a:ln>
                  <a:noFill/>
                </a:ln>
                <a:solidFill>
                  <a:srgbClr val="006600"/>
                </a:solidFill>
                <a:effectLst/>
                <a:uLnTx/>
                <a:uFillTx/>
                <a:latin typeface="Calibri"/>
                <a:ea typeface="+mn-ea"/>
                <a:cs typeface="+mn-cs"/>
              </a:rPr>
              <a:t>Tablica nr 7. Przedziały pracujących badanych podmiotów ze względu na formę zatrudnienia i liczbę pracujących N=60. </a:t>
            </a:r>
            <a:r>
              <a:rPr kumimoji="0" lang="pl-PL" altLang="pl-PL" sz="1200" i="0" u="none" strike="noStrike" kern="1200" cap="none" spc="0" normalizeH="0" baseline="0" noProof="0" dirty="0">
                <a:ln>
                  <a:noFill/>
                </a:ln>
                <a:solidFill>
                  <a:srgbClr val="006600"/>
                </a:solidFill>
                <a:effectLst/>
                <a:uLnTx/>
                <a:uFillTx/>
                <a:latin typeface="Calibri"/>
                <a:ea typeface="+mn-ea"/>
                <a:cs typeface="+mn-cs"/>
              </a:rPr>
              <a:t>(Pytanie 5 metryczkowe)</a:t>
            </a:r>
            <a:endParaRPr kumimoji="0" lang="pl-PL" sz="120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5" name="Tabela 4">
            <a:extLst>
              <a:ext uri="{FF2B5EF4-FFF2-40B4-BE49-F238E27FC236}">
                <a16:creationId xmlns:a16="http://schemas.microsoft.com/office/drawing/2014/main" id="{FDE4EB0A-BD18-FB57-D6B4-51701A160CB0}"/>
              </a:ext>
            </a:extLst>
          </p:cNvPr>
          <p:cNvGraphicFramePr>
            <a:graphicFrameLocks noGrp="1"/>
          </p:cNvGraphicFramePr>
          <p:nvPr>
            <p:extLst>
              <p:ext uri="{D42A27DB-BD31-4B8C-83A1-F6EECF244321}">
                <p14:modId xmlns:p14="http://schemas.microsoft.com/office/powerpoint/2010/main" val="2796318406"/>
              </p:ext>
            </p:extLst>
          </p:nvPr>
        </p:nvGraphicFramePr>
        <p:xfrm>
          <a:off x="1187624" y="1120725"/>
          <a:ext cx="6584799" cy="1933491"/>
        </p:xfrm>
        <a:graphic>
          <a:graphicData uri="http://schemas.openxmlformats.org/drawingml/2006/table">
            <a:tbl>
              <a:tblPr/>
              <a:tblGrid>
                <a:gridCol w="288032">
                  <a:extLst>
                    <a:ext uri="{9D8B030D-6E8A-4147-A177-3AD203B41FA5}">
                      <a16:colId xmlns:a16="http://schemas.microsoft.com/office/drawing/2014/main" val="1848959571"/>
                    </a:ext>
                  </a:extLst>
                </a:gridCol>
                <a:gridCol w="2912391">
                  <a:extLst>
                    <a:ext uri="{9D8B030D-6E8A-4147-A177-3AD203B41FA5}">
                      <a16:colId xmlns:a16="http://schemas.microsoft.com/office/drawing/2014/main" val="1551953265"/>
                    </a:ext>
                  </a:extLst>
                </a:gridCol>
                <a:gridCol w="2128169">
                  <a:extLst>
                    <a:ext uri="{9D8B030D-6E8A-4147-A177-3AD203B41FA5}">
                      <a16:colId xmlns:a16="http://schemas.microsoft.com/office/drawing/2014/main" val="3474706487"/>
                    </a:ext>
                  </a:extLst>
                </a:gridCol>
                <a:gridCol w="1256207">
                  <a:extLst>
                    <a:ext uri="{9D8B030D-6E8A-4147-A177-3AD203B41FA5}">
                      <a16:colId xmlns:a16="http://schemas.microsoft.com/office/drawing/2014/main" val="1473654595"/>
                    </a:ext>
                  </a:extLst>
                </a:gridCol>
              </a:tblGrid>
              <a:tr h="382566">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Forma zatrudnienia</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Arial" panose="020B0604020202020204" pitchFamily="34" charset="0"/>
                        </a:rPr>
                        <a:t>Liczba pracujących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9327494"/>
                  </a:ext>
                </a:extLst>
              </a:tr>
              <a:tr h="310185">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Umowa o pracę</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2 890</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cs typeface="Calibri" panose="020F0502020204030204" pitchFamily="34" charset="0"/>
                        </a:rPr>
                        <a:t>91,5</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41195145"/>
                  </a:ext>
                </a:extLst>
              </a:tr>
              <a:tr h="310185">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Kontrakt menedżerski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161</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5,1</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28757840"/>
                  </a:ext>
                </a:extLst>
              </a:tr>
              <a:tr h="310185">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Umowa zlecenie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91</a:t>
                      </a:r>
                      <a:endParaRPr lang="pl-PL" sz="18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2,9</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655"/>
                  </a:ext>
                </a:extLst>
              </a:tr>
              <a:tr h="310185">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Samozatrudnienie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8</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0,3</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33284162"/>
                  </a:ext>
                </a:extLst>
              </a:tr>
              <a:tr h="310185">
                <a:tc>
                  <a:txBody>
                    <a:bodyPr/>
                    <a:lstStyle/>
                    <a:p>
                      <a:pPr algn="ctr">
                        <a:lnSpc>
                          <a:spcPct val="115000"/>
                        </a:lnSpc>
                      </a:pPr>
                      <a:r>
                        <a:rPr lang="pl-PL" sz="1000" dirty="0">
                          <a:solidFill>
                            <a:srgbClr val="006600"/>
                          </a:solidFill>
                          <a:effectLst/>
                          <a:latin typeface="Calibri" panose="020F0502020204030204" pitchFamily="34" charset="0"/>
                          <a:cs typeface="Times New Roman" panose="02020603050405020304" pitchFamily="18" charset="0"/>
                        </a:rPr>
                        <a:t>5</a:t>
                      </a: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Umowa o dzieło</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7</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cs typeface="Calibri" panose="020F0502020204030204" pitchFamily="34" charset="0"/>
                        </a:rPr>
                        <a:t>0,2</a:t>
                      </a:r>
                      <a:endParaRPr lang="pl-PL" sz="18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400197654"/>
                  </a:ext>
                </a:extLst>
              </a:tr>
            </a:tbl>
          </a:graphicData>
        </a:graphic>
      </p:graphicFrame>
      <p:sp>
        <p:nvSpPr>
          <p:cNvPr id="8" name="pole tekstowe 7">
            <a:extLst>
              <a:ext uri="{FF2B5EF4-FFF2-40B4-BE49-F238E27FC236}">
                <a16:creationId xmlns:a16="http://schemas.microsoft.com/office/drawing/2014/main" id="{74DC7102-4D54-C566-BB0D-D4F6D122A127}"/>
              </a:ext>
            </a:extLst>
          </p:cNvPr>
          <p:cNvSpPr txBox="1"/>
          <p:nvPr/>
        </p:nvSpPr>
        <p:spPr>
          <a:xfrm>
            <a:off x="1092054" y="3054214"/>
            <a:ext cx="686432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3C105FEA-E764-0968-FF88-8DD464C45DF4}"/>
              </a:ext>
            </a:extLst>
          </p:cNvPr>
          <p:cNvSpPr txBox="1"/>
          <p:nvPr/>
        </p:nvSpPr>
        <p:spPr>
          <a:xfrm>
            <a:off x="933130" y="3573001"/>
            <a:ext cx="684076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Pracodawcy, którzy wzięli udział w badaniu, zatrudniają pracowników przede wszystkim na umowę o pracę (91,5%). Ponadto warto odnotować, że w tych  przedsiębiorstwach 161 osób ma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kontrakt menedżerski</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oraz 91 osób jest zatrudnionych na „</a:t>
            </a:r>
            <a:r>
              <a:rPr kumimoji="0" lang="pl-PL" sz="16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umowę zlecenie</a:t>
            </a: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p>
        </p:txBody>
      </p:sp>
    </p:spTree>
    <p:extLst>
      <p:ext uri="{BB962C8B-B14F-4D97-AF65-F5344CB8AC3E}">
        <p14:creationId xmlns:p14="http://schemas.microsoft.com/office/powerpoint/2010/main" val="202443029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1367528067"/>
              </p:ext>
            </p:extLst>
          </p:nvPr>
        </p:nvGraphicFramePr>
        <p:xfrm>
          <a:off x="501115" y="771550"/>
          <a:ext cx="8141769"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79602"/>
            <a:ext cx="69847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5. Miejsce wykonywania działalności gospodarczej przez podmioty biorące udział w badaniu N=67.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8 metryczkowe)</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501115" y="3630996"/>
            <a:ext cx="82473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611560" y="3956451"/>
            <a:ext cx="7940098"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Zdecydowanie najwięcej (83,5%) pracodawców biorących udział w badaniu prowadzi działalność gospodarczą w gminie Pleszew, w tym 68,6% w Pleszewie i 14,9% na wsi. Z gminy Gizałki żaden podmiot gospodarczy nie wziął udziału w badaniu.</a:t>
            </a:r>
          </a:p>
        </p:txBody>
      </p:sp>
    </p:spTree>
    <p:extLst>
      <p:ext uri="{BB962C8B-B14F-4D97-AF65-F5344CB8AC3E}">
        <p14:creationId xmlns:p14="http://schemas.microsoft.com/office/powerpoint/2010/main" val="423739563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A5E11D6-65B8-C477-FC45-166EBD6FAFBD}"/>
              </a:ext>
            </a:extLst>
          </p:cNvPr>
          <p:cNvSpPr txBox="1"/>
          <p:nvPr/>
        </p:nvSpPr>
        <p:spPr>
          <a:xfrm>
            <a:off x="1979712" y="195486"/>
            <a:ext cx="67687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altLang="pl-PL" sz="1600" b="1" i="0" u="none" strike="noStrike" kern="1200" cap="none" spc="0" normalizeH="0" baseline="0" noProof="0" dirty="0">
                <a:ln>
                  <a:noFill/>
                </a:ln>
                <a:solidFill>
                  <a:srgbClr val="008000"/>
                </a:solidFill>
                <a:effectLst/>
                <a:uLnTx/>
                <a:uFillTx/>
                <a:latin typeface="Calibri"/>
                <a:ea typeface="+mn-ea"/>
                <a:cs typeface="+mn-cs"/>
              </a:rPr>
              <a:t>Tablica nr 8. Badane podmioty gospodarcze ze względu na</a:t>
            </a:r>
            <a:r>
              <a:rPr kumimoji="0" lang="pl-PL" sz="1600" b="1" i="0" u="none" strike="noStrike" kern="1200" cap="none" spc="0" normalizeH="0" baseline="0" noProof="0" dirty="0">
                <a:ln>
                  <a:noFill/>
                </a:ln>
                <a:solidFill>
                  <a:srgbClr val="008000"/>
                </a:solidFill>
                <a:effectLst/>
                <a:uLnTx/>
                <a:uFillTx/>
                <a:latin typeface="Calibri"/>
                <a:ea typeface="Times New Roman"/>
                <a:cs typeface="Arial"/>
              </a:rPr>
              <a:t> sekcje PKD działalności gospodarczej. </a:t>
            </a:r>
            <a:r>
              <a:rPr kumimoji="0" lang="pl-PL" sz="1200" i="0" u="none" strike="noStrike" kern="1200" cap="none" spc="0" normalizeH="0" baseline="0" noProof="0" dirty="0">
                <a:ln>
                  <a:noFill/>
                </a:ln>
                <a:solidFill>
                  <a:srgbClr val="008000"/>
                </a:solidFill>
                <a:effectLst/>
                <a:uLnTx/>
                <a:uFillTx/>
                <a:latin typeface="Calibri"/>
                <a:ea typeface="Times New Roman"/>
                <a:cs typeface="Arial"/>
              </a:rPr>
              <a:t>(Pytanie 3 metryczkowe)</a:t>
            </a:r>
            <a:endParaRPr kumimoji="0" lang="pl-PL" sz="1200" i="0" u="none" strike="noStrike" kern="1200" cap="none" spc="0" normalizeH="0" baseline="0" noProof="0" dirty="0">
              <a:ln>
                <a:noFill/>
              </a:ln>
              <a:solidFill>
                <a:srgbClr val="008000"/>
              </a:solidFill>
              <a:effectLst/>
              <a:uLnTx/>
              <a:uFillTx/>
              <a:latin typeface="Calibri"/>
              <a:ea typeface="+mn-ea"/>
              <a:cs typeface="+mn-cs"/>
            </a:endParaRPr>
          </a:p>
        </p:txBody>
      </p:sp>
      <p:graphicFrame>
        <p:nvGraphicFramePr>
          <p:cNvPr id="4" name="Tabela 3">
            <a:extLst>
              <a:ext uri="{FF2B5EF4-FFF2-40B4-BE49-F238E27FC236}">
                <a16:creationId xmlns:a16="http://schemas.microsoft.com/office/drawing/2014/main" id="{7A1154A3-AF57-FF19-7BEB-8BBB0F65BBE0}"/>
              </a:ext>
            </a:extLst>
          </p:cNvPr>
          <p:cNvGraphicFramePr>
            <a:graphicFrameLocks noGrp="1"/>
          </p:cNvGraphicFramePr>
          <p:nvPr>
            <p:extLst>
              <p:ext uri="{D42A27DB-BD31-4B8C-83A1-F6EECF244321}">
                <p14:modId xmlns:p14="http://schemas.microsoft.com/office/powerpoint/2010/main" val="2331023341"/>
              </p:ext>
            </p:extLst>
          </p:nvPr>
        </p:nvGraphicFramePr>
        <p:xfrm>
          <a:off x="539551" y="841817"/>
          <a:ext cx="8064897" cy="2821305"/>
        </p:xfrm>
        <a:graphic>
          <a:graphicData uri="http://schemas.openxmlformats.org/drawingml/2006/table">
            <a:tbl>
              <a:tblPr/>
              <a:tblGrid>
                <a:gridCol w="432048">
                  <a:extLst>
                    <a:ext uri="{9D8B030D-6E8A-4147-A177-3AD203B41FA5}">
                      <a16:colId xmlns:a16="http://schemas.microsoft.com/office/drawing/2014/main" val="20000"/>
                    </a:ext>
                  </a:extLst>
                </a:gridCol>
                <a:gridCol w="7056784">
                  <a:extLst>
                    <a:ext uri="{9D8B030D-6E8A-4147-A177-3AD203B41FA5}">
                      <a16:colId xmlns:a16="http://schemas.microsoft.com/office/drawing/2014/main" val="20001"/>
                    </a:ext>
                  </a:extLst>
                </a:gridCol>
                <a:gridCol w="576065">
                  <a:extLst>
                    <a:ext uri="{9D8B030D-6E8A-4147-A177-3AD203B41FA5}">
                      <a16:colId xmlns:a16="http://schemas.microsoft.com/office/drawing/2014/main" val="20003"/>
                    </a:ext>
                  </a:extLst>
                </a:gridCol>
              </a:tblGrid>
              <a:tr h="1455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b="1" dirty="0">
                          <a:solidFill>
                            <a:srgbClr val="008000"/>
                          </a:solidFill>
                          <a:latin typeface="+mn-lt"/>
                          <a:ea typeface="Lucida Sans Unicode"/>
                          <a:cs typeface="Times New Roman"/>
                        </a:rPr>
                        <a:t>Lp.</a:t>
                      </a: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b="1" dirty="0">
                          <a:solidFill>
                            <a:srgbClr val="008000"/>
                          </a:solidFill>
                          <a:latin typeface="+mn-lt"/>
                          <a:ea typeface="Lucida Sans Unicode"/>
                          <a:cs typeface="Times New Roman"/>
                        </a:rPr>
                        <a:t>Sekcja PKD</a:t>
                      </a:r>
                    </a:p>
                  </a:txBody>
                  <a:tcPr marL="43003" marR="4300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b="1" dirty="0">
                          <a:solidFill>
                            <a:srgbClr val="008000"/>
                          </a:solidFill>
                          <a:latin typeface="+mn-lt"/>
                          <a:ea typeface="Lucida Sans Unicode"/>
                          <a:cs typeface="Times New Roman"/>
                        </a:rPr>
                        <a:t>%</a:t>
                      </a:r>
                    </a:p>
                  </a:txBody>
                  <a:tcPr marL="43003" marR="4300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1</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C - Przetwórstwo przemysłowe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19,4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2</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S - Pozostała działalność usługowa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17,9</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8023730"/>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3</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P - Edukacja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16,4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4</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F - Budownictwo</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11,9</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5</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Q - Opieka zdrowotna i pomoc społeczna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10,4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6</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M - Działalność profesjonalna, naukowa i techniczna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6,0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942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7</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D - Wytwarzanie i zaopatrywanie w energię elektryczną, gaz, parę wodną, gorącą wodę i powietrze do układów klimatyzacyjnych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3,0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8</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E - Dostawa wody; gospodarowanie ściekami i odpadami oraz działalność związana z rekultywacją</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3,0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Times New Roman"/>
                          <a:cs typeface="Arial"/>
                        </a:rPr>
                        <a:t>9</a:t>
                      </a:r>
                      <a:endParaRPr lang="pl-PL" sz="1100" dirty="0">
                        <a:solidFill>
                          <a:srgbClr val="008000"/>
                        </a:solidFill>
                        <a:latin typeface="+mn-lt"/>
                        <a:ea typeface="Lucida Sans Unicode"/>
                        <a:cs typeface="Times New Roman"/>
                      </a:endParaRP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G - Handel hurtowy i detaliczny, naprawa pojazdów samochodowych, włączając motocykle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3,0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Lucida Sans Unicode"/>
                          <a:cs typeface="Times New Roman"/>
                        </a:rPr>
                        <a:t>10</a:t>
                      </a: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K - Działalność finansowa i ubezpieczeniowa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3,0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pl-PL" sz="1100" dirty="0">
                          <a:solidFill>
                            <a:srgbClr val="008000"/>
                          </a:solidFill>
                          <a:latin typeface="+mn-lt"/>
                          <a:ea typeface="Lucida Sans Unicode"/>
                          <a:cs typeface="Times New Roman"/>
                        </a:rPr>
                        <a:t>11</a:t>
                      </a: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O - Administracja publiczna i obrona narodowa; obowiązkowe zabezpieczenia społeczne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3,0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585821"/>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l-PL" sz="1100" dirty="0">
                          <a:solidFill>
                            <a:srgbClr val="008000"/>
                          </a:solidFill>
                          <a:latin typeface="+mn-lt"/>
                          <a:ea typeface="Times New Roman"/>
                          <a:cs typeface="Times New Roman"/>
                        </a:rPr>
                        <a:t>12</a:t>
                      </a: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N - Działalność w zakresie usług administrowania i działalność wspierająca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167960"/>
                  </a:ext>
                </a:extLst>
              </a:tr>
              <a:tr h="16708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r>
                        <a:rPr lang="pl-PL" sz="1100" dirty="0">
                          <a:solidFill>
                            <a:srgbClr val="008000"/>
                          </a:solidFill>
                          <a:latin typeface="+mn-lt"/>
                          <a:ea typeface="Times New Roman"/>
                          <a:cs typeface="Times New Roman"/>
                        </a:rPr>
                        <a:t>13</a:t>
                      </a:r>
                    </a:p>
                  </a:txBody>
                  <a:tcPr marL="43003" marR="4300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pl-PL" sz="1100" b="0" i="0" u="none" strike="noStrike" dirty="0">
                          <a:solidFill>
                            <a:srgbClr val="008000"/>
                          </a:solidFill>
                          <a:effectLst/>
                          <a:latin typeface="+mn-lt"/>
                        </a:rPr>
                        <a:t>Sekcja R - Działalność związana z kulturą, rozrywką i rekreacją</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1" i="0" u="none" strike="noStrike" dirty="0">
                          <a:solidFill>
                            <a:srgbClr val="008000"/>
                          </a:solidFill>
                          <a:effectLst/>
                          <a:latin typeface="Calibri" panose="020F0502020204030204" pitchFamily="34" charset="0"/>
                        </a:rPr>
                        <a:t>1,5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6" name="pole tekstowe 5">
            <a:extLst>
              <a:ext uri="{FF2B5EF4-FFF2-40B4-BE49-F238E27FC236}">
                <a16:creationId xmlns:a16="http://schemas.microsoft.com/office/drawing/2014/main" id="{A8F8F6AA-8296-D6F1-13A2-E79F853FA9FC}"/>
              </a:ext>
            </a:extLst>
          </p:cNvPr>
          <p:cNvSpPr txBox="1"/>
          <p:nvPr/>
        </p:nvSpPr>
        <p:spPr>
          <a:xfrm>
            <a:off x="467542" y="3663122"/>
            <a:ext cx="835293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pole tekstowe 1">
            <a:extLst>
              <a:ext uri="{FF2B5EF4-FFF2-40B4-BE49-F238E27FC236}">
                <a16:creationId xmlns:a16="http://schemas.microsoft.com/office/drawing/2014/main" id="{85BB29C2-9946-E06F-27E6-933874B041AA}"/>
              </a:ext>
            </a:extLst>
          </p:cNvPr>
          <p:cNvSpPr txBox="1"/>
          <p:nvPr/>
        </p:nvSpPr>
        <p:spPr>
          <a:xfrm>
            <a:off x="395536" y="3939902"/>
            <a:ext cx="8424936" cy="1323439"/>
          </a:xfrm>
          <a:prstGeom prst="rect">
            <a:avLst/>
          </a:prstGeom>
          <a:noFill/>
        </p:spPr>
        <p:txBody>
          <a:bodyPr wrap="square" rtlCol="0">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pl-PL" sz="1600" dirty="0">
                <a:solidFill>
                  <a:srgbClr val="006600"/>
                </a:solidFill>
              </a:rPr>
              <a:t>Więcej niż trzy czwarte przedsiębiorstw, która brała udział w badaniu pochodziła z następujących sekcji PKD: C - przetwórstwo przemysłowe (19,4%), S - pozostała działalność usługowa (17,3%), </a:t>
            </a:r>
            <a:br>
              <a:rPr lang="pl-PL" sz="1600" dirty="0">
                <a:solidFill>
                  <a:srgbClr val="006600"/>
                </a:solidFill>
              </a:rPr>
            </a:br>
            <a:r>
              <a:rPr lang="pl-PL" sz="1600" dirty="0">
                <a:solidFill>
                  <a:srgbClr val="006600"/>
                </a:solidFill>
              </a:rPr>
              <a:t>P - edukacja (16,4%), F - budownictwo (11,9%) oraz pracodawcy z s</a:t>
            </a:r>
            <a:r>
              <a:rPr kumimoji="0" lang="pl-PL" sz="1600" b="0" i="0" u="none" strike="noStrike" kern="1200" cap="none" spc="0" normalizeH="0" baseline="0" noProof="0" dirty="0" err="1">
                <a:ln>
                  <a:noFill/>
                </a:ln>
                <a:solidFill>
                  <a:srgbClr val="006600"/>
                </a:solidFill>
                <a:effectLst/>
                <a:uLnTx/>
                <a:uFillTx/>
                <a:latin typeface="Calibri"/>
                <a:ea typeface="+mn-ea"/>
                <a:cs typeface="+mn-cs"/>
              </a:rPr>
              <a:t>ekcji</a:t>
            </a:r>
            <a:r>
              <a:rPr kumimoji="0" lang="pl-PL" sz="1600" b="0" i="0" u="none" strike="noStrike" kern="1200" cap="none" spc="0" normalizeH="0" baseline="0" noProof="0" dirty="0">
                <a:ln>
                  <a:noFill/>
                </a:ln>
                <a:solidFill>
                  <a:srgbClr val="006600"/>
                </a:solidFill>
                <a:effectLst/>
                <a:uLnTx/>
                <a:uFillTx/>
                <a:latin typeface="Calibri"/>
                <a:ea typeface="+mn-ea"/>
                <a:cs typeface="+mn-cs"/>
              </a:rPr>
              <a:t> Q - opieka zdrowotna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i pomoc społeczna (10,4%).</a:t>
            </a:r>
          </a:p>
          <a:p>
            <a:pPr algn="just"/>
            <a:endParaRPr lang="pl-PL" sz="1600" dirty="0">
              <a:solidFill>
                <a:srgbClr val="006600"/>
              </a:solidFill>
            </a:endParaRPr>
          </a:p>
        </p:txBody>
      </p:sp>
    </p:spTree>
    <p:extLst>
      <p:ext uri="{BB962C8B-B14F-4D97-AF65-F5344CB8AC3E}">
        <p14:creationId xmlns:p14="http://schemas.microsoft.com/office/powerpoint/2010/main" val="3030988516"/>
      </p:ext>
    </p:extLst>
  </p:cSld>
  <p:clrMapOvr>
    <a:masterClrMapping/>
  </p:clrMapOvr>
  <mc:AlternateContent xmlns:mc="http://schemas.openxmlformats.org/markup-compatibility/2006" xmlns:p14="http://schemas.microsoft.com/office/powerpoint/2010/main">
    <mc:Choice Requires="p14">
      <p:transition spd="slow" p14:dur="2500" advClick="0" advTm="0">
        <p14:prism isContent="1" isInverted="1"/>
      </p:transition>
    </mc:Choice>
    <mc:Fallback xmlns="">
      <p:transition spd="slow" advClick="0" advTm="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B224C75-06E0-0D26-7892-017E47B79D66}"/>
              </a:ext>
            </a:extLst>
          </p:cNvPr>
          <p:cNvSpPr txBox="1"/>
          <p:nvPr/>
        </p:nvSpPr>
        <p:spPr>
          <a:xfrm>
            <a:off x="1547664" y="255007"/>
            <a:ext cx="712879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6. Funkcja osoby wypełniającej kwestionariusz ankiety.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(Pytanie 7 metryczkowe)</a:t>
            </a:r>
          </a:p>
        </p:txBody>
      </p:sp>
      <p:sp>
        <p:nvSpPr>
          <p:cNvPr id="6" name="pole tekstowe 5">
            <a:extLst>
              <a:ext uri="{FF2B5EF4-FFF2-40B4-BE49-F238E27FC236}">
                <a16:creationId xmlns:a16="http://schemas.microsoft.com/office/drawing/2014/main" id="{21A0777A-A0A2-3C31-3D53-D010225FD508}"/>
              </a:ext>
            </a:extLst>
          </p:cNvPr>
          <p:cNvSpPr txBox="1"/>
          <p:nvPr/>
        </p:nvSpPr>
        <p:spPr>
          <a:xfrm>
            <a:off x="550356" y="3476370"/>
            <a:ext cx="841413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E5917E40-E1B7-1A02-AE43-7CC84FD3DFCF}"/>
              </a:ext>
            </a:extLst>
          </p:cNvPr>
          <p:cNvSpPr txBox="1"/>
          <p:nvPr/>
        </p:nvSpPr>
        <p:spPr>
          <a:xfrm>
            <a:off x="550356" y="3795886"/>
            <a:ext cx="8270116" cy="830997"/>
          </a:xfrm>
          <a:prstGeom prst="rect">
            <a:avLst/>
          </a:prstGeom>
          <a:noFill/>
        </p:spPr>
        <p:txBody>
          <a:bodyPr wrap="square" rtlCol="0">
            <a:spAutoFit/>
          </a:bodyPr>
          <a:lstStyle/>
          <a:p>
            <a:r>
              <a:rPr lang="pl-PL" sz="1600" dirty="0">
                <a:solidFill>
                  <a:srgbClr val="006600"/>
                </a:solidFill>
              </a:rPr>
              <a:t>Należy odnotować, że na pytanie 7 w kwestionariuszu ankiety najczęściej odpowiadali pracownicy „</a:t>
            </a:r>
            <a:r>
              <a:rPr lang="pl-PL" sz="1600" i="1" dirty="0">
                <a:solidFill>
                  <a:srgbClr val="006600"/>
                </a:solidFill>
              </a:rPr>
              <a:t>kadr, administracji i księgowości”</a:t>
            </a:r>
            <a:r>
              <a:rPr lang="pl-PL" sz="1600" dirty="0">
                <a:solidFill>
                  <a:srgbClr val="006600"/>
                </a:solidFill>
              </a:rPr>
              <a:t> (37,4%), „</a:t>
            </a:r>
            <a:r>
              <a:rPr lang="pl-PL" sz="1600" i="1" dirty="0">
                <a:solidFill>
                  <a:srgbClr val="006600"/>
                </a:solidFill>
              </a:rPr>
              <a:t>właściciele i współwłaściciele</a:t>
            </a:r>
            <a:r>
              <a:rPr lang="pl-PL" sz="1600" dirty="0">
                <a:solidFill>
                  <a:srgbClr val="006600"/>
                </a:solidFill>
              </a:rPr>
              <a:t>” firm (35,8%), po 11,9% „</a:t>
            </a:r>
            <a:r>
              <a:rPr lang="pl-PL" sz="1600" i="1" dirty="0">
                <a:solidFill>
                  <a:srgbClr val="006600"/>
                </a:solidFill>
              </a:rPr>
              <a:t>prezesi i dyrektorzy</a:t>
            </a:r>
            <a:r>
              <a:rPr lang="pl-PL" sz="1600" dirty="0">
                <a:solidFill>
                  <a:srgbClr val="006600"/>
                </a:solidFill>
              </a:rPr>
              <a:t>” oraz „</a:t>
            </a:r>
            <a:r>
              <a:rPr lang="pl-PL" sz="1600" i="1" dirty="0">
                <a:solidFill>
                  <a:srgbClr val="006600"/>
                </a:solidFill>
              </a:rPr>
              <a:t>ścisłe kierownictwa” </a:t>
            </a:r>
            <a:r>
              <a:rPr lang="pl-PL" sz="1600" dirty="0">
                <a:solidFill>
                  <a:srgbClr val="006600"/>
                </a:solidFill>
              </a:rPr>
              <a:t>firm.</a:t>
            </a:r>
          </a:p>
        </p:txBody>
      </p:sp>
      <p:graphicFrame>
        <p:nvGraphicFramePr>
          <p:cNvPr id="7" name="Object 6">
            <a:extLst>
              <a:ext uri="{FF2B5EF4-FFF2-40B4-BE49-F238E27FC236}">
                <a16:creationId xmlns:a16="http://schemas.microsoft.com/office/drawing/2014/main" id="{C5DCBC14-9A8F-26F8-2A84-CDB836A6D5F9}"/>
              </a:ext>
            </a:extLst>
          </p:cNvPr>
          <p:cNvGraphicFramePr>
            <a:graphicFrameLocks/>
          </p:cNvGraphicFramePr>
          <p:nvPr>
            <p:extLst>
              <p:ext uri="{D42A27DB-BD31-4B8C-83A1-F6EECF244321}">
                <p14:modId xmlns:p14="http://schemas.microsoft.com/office/powerpoint/2010/main" val="1100978277"/>
              </p:ext>
            </p:extLst>
          </p:nvPr>
        </p:nvGraphicFramePr>
        <p:xfrm>
          <a:off x="550356" y="915566"/>
          <a:ext cx="8136904" cy="2555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103160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a:extLst>
              <a:ext uri="{FF2B5EF4-FFF2-40B4-BE49-F238E27FC236}">
                <a16:creationId xmlns:a16="http://schemas.microsoft.com/office/drawing/2014/main" id="{125230AD-5F70-6DEB-DB10-6223A873F07C}"/>
              </a:ext>
            </a:extLst>
          </p:cNvPr>
          <p:cNvSpPr txBox="1"/>
          <p:nvPr/>
        </p:nvSpPr>
        <p:spPr>
          <a:xfrm>
            <a:off x="1895433" y="178643"/>
            <a:ext cx="6768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7. Miejsce prowadzenia działalności gospodarczej pracodawców, którzy skorzystali ze wsparcia KFS w 2021 rok.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9 metryczkowe)</a:t>
            </a:r>
          </a:p>
        </p:txBody>
      </p:sp>
      <p:graphicFrame>
        <p:nvGraphicFramePr>
          <p:cNvPr id="14" name="Wykres 13">
            <a:extLst>
              <a:ext uri="{FF2B5EF4-FFF2-40B4-BE49-F238E27FC236}">
                <a16:creationId xmlns:a16="http://schemas.microsoft.com/office/drawing/2014/main" id="{92393B2F-C9FD-D055-5A88-485FA0944762}"/>
              </a:ext>
            </a:extLst>
          </p:cNvPr>
          <p:cNvGraphicFramePr/>
          <p:nvPr>
            <p:extLst>
              <p:ext uri="{D42A27DB-BD31-4B8C-83A1-F6EECF244321}">
                <p14:modId xmlns:p14="http://schemas.microsoft.com/office/powerpoint/2010/main" val="1842936259"/>
              </p:ext>
            </p:extLst>
          </p:nvPr>
        </p:nvGraphicFramePr>
        <p:xfrm>
          <a:off x="558560" y="700091"/>
          <a:ext cx="8064896" cy="2717720"/>
        </p:xfrm>
        <a:graphic>
          <a:graphicData uri="http://schemas.openxmlformats.org/drawingml/2006/chart">
            <c:chart xmlns:c="http://schemas.openxmlformats.org/drawingml/2006/chart" xmlns:r="http://schemas.openxmlformats.org/officeDocument/2006/relationships" r:id="rId2"/>
          </a:graphicData>
        </a:graphic>
      </p:graphicFrame>
      <p:sp>
        <p:nvSpPr>
          <p:cNvPr id="16" name="pole tekstowe 15">
            <a:extLst>
              <a:ext uri="{FF2B5EF4-FFF2-40B4-BE49-F238E27FC236}">
                <a16:creationId xmlns:a16="http://schemas.microsoft.com/office/drawing/2014/main" id="{A64FA5E0-4768-834D-CCBA-E851966857F7}"/>
              </a:ext>
            </a:extLst>
          </p:cNvPr>
          <p:cNvSpPr txBox="1"/>
          <p:nvPr/>
        </p:nvSpPr>
        <p:spPr>
          <a:xfrm>
            <a:off x="599290" y="3611800"/>
            <a:ext cx="806489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pole tekstowe 16">
            <a:extLst>
              <a:ext uri="{FF2B5EF4-FFF2-40B4-BE49-F238E27FC236}">
                <a16:creationId xmlns:a16="http://schemas.microsoft.com/office/drawing/2014/main" id="{25ABA4A5-FCF1-B78E-6345-123F3990B972}"/>
              </a:ext>
            </a:extLst>
          </p:cNvPr>
          <p:cNvSpPr txBox="1"/>
          <p:nvPr/>
        </p:nvSpPr>
        <p:spPr>
          <a:xfrm>
            <a:off x="660589" y="4011910"/>
            <a:ext cx="7417623"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Prawie dwie trzecie (64,2%) pracodawców objętych badaniem prowadziła działalność gospodarczą w Pleszewie oraz 35,8% na wsi. </a:t>
            </a:r>
          </a:p>
        </p:txBody>
      </p:sp>
    </p:spTree>
    <p:extLst>
      <p:ext uri="{BB962C8B-B14F-4D97-AF65-F5344CB8AC3E}">
        <p14:creationId xmlns:p14="http://schemas.microsoft.com/office/powerpoint/2010/main" val="254651074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3294973231"/>
              </p:ext>
            </p:extLst>
          </p:nvPr>
        </p:nvGraphicFramePr>
        <p:xfrm>
          <a:off x="529395" y="483518"/>
          <a:ext cx="8141769" cy="3226897"/>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79602"/>
            <a:ext cx="69847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8. Rynki zbytu produkcji i usług pracodawców biorących udział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w badaniu. </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6 metryczkowe. Jaki jest główny rynek zbytu produktów/usług Pana/i firmy?)</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755576" y="3587304"/>
            <a:ext cx="799288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otrzymanych od PUP w Pleszewie, maj - czerwiec 2022 roku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755576" y="4105875"/>
            <a:ext cx="791558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Dwie piąte (40,1%) pracodawców biorących udział w badaniu kieruje swoje produkty i usługi na rynek gminy Pleszew oraz 29,5% na powiat pleszewski.  </a:t>
            </a:r>
          </a:p>
        </p:txBody>
      </p:sp>
    </p:spTree>
    <p:extLst>
      <p:ext uri="{BB962C8B-B14F-4D97-AF65-F5344CB8AC3E}">
        <p14:creationId xmlns:p14="http://schemas.microsoft.com/office/powerpoint/2010/main" val="292572453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6">
            <a:extLst>
              <a:ext uri="{FF2B5EF4-FFF2-40B4-BE49-F238E27FC236}">
                <a16:creationId xmlns:a16="http://schemas.microsoft.com/office/drawing/2014/main" id="{CF34C8F9-7A21-B8C6-B79B-8A766B330D95}"/>
              </a:ext>
            </a:extLst>
          </p:cNvPr>
          <p:cNvGraphicFramePr>
            <a:graphicFrameLocks/>
          </p:cNvGraphicFramePr>
          <p:nvPr>
            <p:extLst>
              <p:ext uri="{D42A27DB-BD31-4B8C-83A1-F6EECF244321}">
                <p14:modId xmlns:p14="http://schemas.microsoft.com/office/powerpoint/2010/main" val="3477960626"/>
              </p:ext>
            </p:extLst>
          </p:nvPr>
        </p:nvGraphicFramePr>
        <p:xfrm>
          <a:off x="575556" y="771550"/>
          <a:ext cx="7992888" cy="2557787"/>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2CAC8E94-DC47-B250-A5F3-6A32863B7558}"/>
              </a:ext>
            </a:extLst>
          </p:cNvPr>
          <p:cNvSpPr txBox="1"/>
          <p:nvPr/>
        </p:nvSpPr>
        <p:spPr>
          <a:xfrm>
            <a:off x="1979712" y="193621"/>
            <a:ext cx="691276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9. Ocena kondycji firmy przez pracodawców.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(Pytanie 1. Jak Pan/i ocenia kondycję swojej firmy?)  </a:t>
            </a:r>
          </a:p>
        </p:txBody>
      </p:sp>
      <p:sp>
        <p:nvSpPr>
          <p:cNvPr id="6" name="pole tekstowe 5">
            <a:extLst>
              <a:ext uri="{FF2B5EF4-FFF2-40B4-BE49-F238E27FC236}">
                <a16:creationId xmlns:a16="http://schemas.microsoft.com/office/drawing/2014/main" id="{26E3AAEC-3E01-6305-610E-31707E090736}"/>
              </a:ext>
            </a:extLst>
          </p:cNvPr>
          <p:cNvSpPr txBox="1"/>
          <p:nvPr/>
        </p:nvSpPr>
        <p:spPr>
          <a:xfrm>
            <a:off x="611560" y="3435846"/>
            <a:ext cx="795688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700C28B7-800F-3C82-A444-3BB08D0350A9}"/>
              </a:ext>
            </a:extLst>
          </p:cNvPr>
          <p:cNvSpPr txBox="1"/>
          <p:nvPr/>
        </p:nvSpPr>
        <p:spPr>
          <a:xfrm>
            <a:off x="611560" y="3867894"/>
            <a:ext cx="8064896" cy="861774"/>
          </a:xfrm>
          <a:prstGeom prst="rect">
            <a:avLst/>
          </a:prstGeom>
          <a:noFill/>
        </p:spPr>
        <p:txBody>
          <a:bodyPr wrap="square" rtlCol="0">
            <a:spAutoFit/>
          </a:bodyPr>
          <a:lstStyle/>
          <a:p>
            <a:r>
              <a:rPr lang="pl-PL" b="1" dirty="0">
                <a:solidFill>
                  <a:srgbClr val="006600"/>
                </a:solidFill>
              </a:rPr>
              <a:t>70,2% </a:t>
            </a:r>
            <a:r>
              <a:rPr lang="pl-PL" sz="1600" dirty="0">
                <a:solidFill>
                  <a:srgbClr val="006600"/>
                </a:solidFill>
              </a:rPr>
              <a:t>biorących udział w badaniu pracodawców pozytywnie ocenia kondycję finansową swojej firmy oraz 29,8% przeciętnie - ani dobrze, ani źle. Żaden pracodawca nie ocenił kondycji swojej firmy „</a:t>
            </a:r>
            <a:r>
              <a:rPr lang="pl-PL" sz="1600" i="1" dirty="0">
                <a:solidFill>
                  <a:srgbClr val="006600"/>
                </a:solidFill>
              </a:rPr>
              <a:t>raczej źle</a:t>
            </a:r>
            <a:r>
              <a:rPr lang="pl-PL" sz="1600" dirty="0">
                <a:solidFill>
                  <a:srgbClr val="006600"/>
                </a:solidFill>
              </a:rPr>
              <a:t>” i „</a:t>
            </a:r>
            <a:r>
              <a:rPr lang="pl-PL" sz="1600" i="1" dirty="0">
                <a:solidFill>
                  <a:srgbClr val="006600"/>
                </a:solidFill>
              </a:rPr>
              <a:t>bardzo źle”.</a:t>
            </a:r>
            <a:r>
              <a:rPr lang="pl-PL" sz="1600" dirty="0">
                <a:solidFill>
                  <a:srgbClr val="006600"/>
                </a:solidFill>
              </a:rPr>
              <a:t> </a:t>
            </a:r>
          </a:p>
        </p:txBody>
      </p:sp>
    </p:spTree>
    <p:extLst>
      <p:ext uri="{BB962C8B-B14F-4D97-AF65-F5344CB8AC3E}">
        <p14:creationId xmlns:p14="http://schemas.microsoft.com/office/powerpoint/2010/main" val="148780566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ole tekstowe 9">
            <a:extLst>
              <a:ext uri="{FF2B5EF4-FFF2-40B4-BE49-F238E27FC236}">
                <a16:creationId xmlns:a16="http://schemas.microsoft.com/office/drawing/2014/main" id="{125230AD-5F70-6DEB-DB10-6223A873F07C}"/>
              </a:ext>
            </a:extLst>
          </p:cNvPr>
          <p:cNvSpPr txBox="1"/>
          <p:nvPr/>
        </p:nvSpPr>
        <p:spPr>
          <a:xfrm>
            <a:off x="1895433" y="178643"/>
            <a:ext cx="676875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10. Beneficjenci wsparcia KFS w 2021 roku.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2.</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r>
              <a:rPr kumimoji="0" lang="pl-PL" sz="1200" i="0" u="none" strike="noStrike" kern="1200" cap="none" spc="0" normalizeH="0" baseline="0" noProof="0" dirty="0">
                <a:ln>
                  <a:noFill/>
                </a:ln>
                <a:solidFill>
                  <a:srgbClr val="006600"/>
                </a:solidFill>
                <a:effectLst/>
                <a:uLnTx/>
                <a:uFillTx/>
                <a:latin typeface="Calibri"/>
                <a:ea typeface="+mn-ea"/>
                <a:cs typeface="+mn-cs"/>
              </a:rPr>
              <a:t>Dla kogo w Pana/i firmie przeznaczone było wsparcie z KFS?)</a:t>
            </a:r>
          </a:p>
        </p:txBody>
      </p:sp>
      <p:graphicFrame>
        <p:nvGraphicFramePr>
          <p:cNvPr id="14" name="Wykres 13">
            <a:extLst>
              <a:ext uri="{FF2B5EF4-FFF2-40B4-BE49-F238E27FC236}">
                <a16:creationId xmlns:a16="http://schemas.microsoft.com/office/drawing/2014/main" id="{92393B2F-C9FD-D055-5A88-485FA0944762}"/>
              </a:ext>
            </a:extLst>
          </p:cNvPr>
          <p:cNvGraphicFramePr/>
          <p:nvPr>
            <p:extLst>
              <p:ext uri="{D42A27DB-BD31-4B8C-83A1-F6EECF244321}">
                <p14:modId xmlns:p14="http://schemas.microsoft.com/office/powerpoint/2010/main" val="1501898584"/>
              </p:ext>
            </p:extLst>
          </p:nvPr>
        </p:nvGraphicFramePr>
        <p:xfrm>
          <a:off x="-828600" y="700091"/>
          <a:ext cx="9793088" cy="2717720"/>
        </p:xfrm>
        <a:graphic>
          <a:graphicData uri="http://schemas.openxmlformats.org/drawingml/2006/chart">
            <c:chart xmlns:c="http://schemas.openxmlformats.org/drawingml/2006/chart" xmlns:r="http://schemas.openxmlformats.org/officeDocument/2006/relationships" r:id="rId2"/>
          </a:graphicData>
        </a:graphic>
      </p:graphicFrame>
      <p:sp>
        <p:nvSpPr>
          <p:cNvPr id="16" name="pole tekstowe 15">
            <a:extLst>
              <a:ext uri="{FF2B5EF4-FFF2-40B4-BE49-F238E27FC236}">
                <a16:creationId xmlns:a16="http://schemas.microsoft.com/office/drawing/2014/main" id="{A64FA5E0-4768-834D-CCBA-E851966857F7}"/>
              </a:ext>
            </a:extLst>
          </p:cNvPr>
          <p:cNvSpPr txBox="1"/>
          <p:nvPr/>
        </p:nvSpPr>
        <p:spPr>
          <a:xfrm>
            <a:off x="467544" y="3417811"/>
            <a:ext cx="810451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pole tekstowe 16">
            <a:extLst>
              <a:ext uri="{FF2B5EF4-FFF2-40B4-BE49-F238E27FC236}">
                <a16:creationId xmlns:a16="http://schemas.microsoft.com/office/drawing/2014/main" id="{25ABA4A5-FCF1-B78E-6345-123F3990B972}"/>
              </a:ext>
            </a:extLst>
          </p:cNvPr>
          <p:cNvSpPr txBox="1"/>
          <p:nvPr/>
        </p:nvSpPr>
        <p:spPr>
          <a:xfrm>
            <a:off x="526824" y="3703257"/>
            <a:ext cx="8104510"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pracodawców wsparcie KFS było skierowane przede wszystkim do pracowników, którzy nie byli na stanowiskach kierowniczych (49,2%) oraz w drugiej kolejności dla obu grup (44,8%), to jest dla pracowników będących na stanowiskach kierowniczych i pracowników nie będących na stanowiskach kierowniczych. </a:t>
            </a:r>
          </a:p>
        </p:txBody>
      </p:sp>
    </p:spTree>
    <p:extLst>
      <p:ext uri="{BB962C8B-B14F-4D97-AF65-F5344CB8AC3E}">
        <p14:creationId xmlns:p14="http://schemas.microsoft.com/office/powerpoint/2010/main" val="164184557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a:extLst>
              <a:ext uri="{FF2B5EF4-FFF2-40B4-BE49-F238E27FC236}">
                <a16:creationId xmlns:a16="http://schemas.microsoft.com/office/drawing/2014/main" id="{EFCF37A3-8101-63FC-32B4-3E4E1DE5A358}"/>
              </a:ext>
            </a:extLst>
          </p:cNvPr>
          <p:cNvSpPr txBox="1"/>
          <p:nvPr/>
        </p:nvSpPr>
        <p:spPr>
          <a:xfrm>
            <a:off x="467544" y="3755526"/>
            <a:ext cx="84249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FF35339A-D4FE-D6D3-E323-4109AC0B8F88}"/>
              </a:ext>
            </a:extLst>
          </p:cNvPr>
          <p:cNvSpPr txBox="1"/>
          <p:nvPr/>
        </p:nvSpPr>
        <p:spPr>
          <a:xfrm>
            <a:off x="1907704" y="186775"/>
            <a:ext cx="691276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11. Okresy korzystania z KFS latach 2019 do 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(Pytanie 3. W którym roku Pana/i firma korzystała z dofinansowania w ramach KFS?)  </a:t>
            </a:r>
          </a:p>
        </p:txBody>
      </p:sp>
      <p:sp>
        <p:nvSpPr>
          <p:cNvPr id="9" name="pole tekstowe 8">
            <a:extLst>
              <a:ext uri="{FF2B5EF4-FFF2-40B4-BE49-F238E27FC236}">
                <a16:creationId xmlns:a16="http://schemas.microsoft.com/office/drawing/2014/main" id="{F412D8F3-DFC2-912E-31BD-6D2B09F2E89D}"/>
              </a:ext>
            </a:extLst>
          </p:cNvPr>
          <p:cNvSpPr txBox="1"/>
          <p:nvPr/>
        </p:nvSpPr>
        <p:spPr>
          <a:xfrm>
            <a:off x="935596" y="4202673"/>
            <a:ext cx="7272808"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Należy odnotować, że najwięcej firm zostało objętych wsparciem KFS w 2021 roku.  </a:t>
            </a:r>
          </a:p>
        </p:txBody>
      </p:sp>
      <p:graphicFrame>
        <p:nvGraphicFramePr>
          <p:cNvPr id="11" name="Wykres 10">
            <a:extLst>
              <a:ext uri="{FF2B5EF4-FFF2-40B4-BE49-F238E27FC236}">
                <a16:creationId xmlns:a16="http://schemas.microsoft.com/office/drawing/2014/main" id="{DFBE1F25-9722-A71E-0FD2-18DB8FC3AF99}"/>
              </a:ext>
            </a:extLst>
          </p:cNvPr>
          <p:cNvGraphicFramePr/>
          <p:nvPr>
            <p:extLst>
              <p:ext uri="{D42A27DB-BD31-4B8C-83A1-F6EECF244321}">
                <p14:modId xmlns:p14="http://schemas.microsoft.com/office/powerpoint/2010/main" val="1977620694"/>
              </p:ext>
            </p:extLst>
          </p:nvPr>
        </p:nvGraphicFramePr>
        <p:xfrm>
          <a:off x="395536" y="771550"/>
          <a:ext cx="8424936" cy="2952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621330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53AFE139-6610-B0B8-C072-4E2693BAFEB8}"/>
              </a:ext>
            </a:extLst>
          </p:cNvPr>
          <p:cNvSpPr txBox="1"/>
          <p:nvPr/>
        </p:nvSpPr>
        <p:spPr>
          <a:xfrm>
            <a:off x="834827" y="699542"/>
            <a:ext cx="8064896" cy="4093428"/>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100% kosztów kształcenia ustawicznego - w przypadku </a:t>
            </a:r>
            <a:r>
              <a:rPr kumimoji="0" lang="pl-PL" sz="1600" b="0" i="0" u="none" strike="noStrike" kern="1200" cap="none" spc="0" normalizeH="0" baseline="0" noProof="0" dirty="0" err="1">
                <a:ln>
                  <a:noFill/>
                </a:ln>
                <a:solidFill>
                  <a:srgbClr val="006600"/>
                </a:solidFill>
                <a:effectLst/>
                <a:uLnTx/>
                <a:uFillTx/>
                <a:latin typeface="Calibri"/>
                <a:ea typeface="+mn-ea"/>
                <a:cs typeface="+mn-cs"/>
              </a:rPr>
              <a:t>mikroprzedsiębiorcy</a:t>
            </a:r>
            <a:r>
              <a:rPr kumimoji="0" lang="pl-PL" sz="1600" b="0" i="0" u="none" strike="noStrike" kern="1200" cap="none" spc="0" normalizeH="0" baseline="0" noProof="0" dirty="0">
                <a:ln>
                  <a:noFill/>
                </a:ln>
                <a:solidFill>
                  <a:srgbClr val="006600"/>
                </a:solidFill>
                <a:effectLst/>
                <a:uLnTx/>
                <a:uFillTx/>
                <a:latin typeface="Calibri"/>
                <a:ea typeface="+mn-ea"/>
                <a:cs typeface="+mn-cs"/>
              </a:rPr>
              <a:t> (do 10 osób zatrudnionych) - ale nie więcej niż do wysokości 300% przeciętnego wynagrodzenia w danym roku na jednego uczestnika</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Aby ubiegać się o środki KFS, należało spełniać warunki o przyznaniu pomocy de </a:t>
            </a:r>
            <a:r>
              <a:rPr kumimoji="0" lang="pl-PL" sz="1600" b="0" i="0" u="none" strike="noStrike" kern="1200" cap="none" spc="0" normalizeH="0" baseline="0" noProof="0" dirty="0" err="1">
                <a:ln>
                  <a:noFill/>
                </a:ln>
                <a:solidFill>
                  <a:srgbClr val="006600"/>
                </a:solidFill>
                <a:effectLst/>
                <a:uLnTx/>
                <a:uFillTx/>
                <a:latin typeface="Calibri"/>
                <a:ea typeface="+mn-ea"/>
                <a:cs typeface="+mn-cs"/>
              </a:rPr>
              <a:t>minimis</a:t>
            </a:r>
            <a:r>
              <a:rPr kumimoji="0" lang="pl-PL" sz="1600" b="0" i="0" u="none" strike="noStrike" kern="1200" cap="none" spc="0" normalizeH="0" baseline="0" noProof="0" dirty="0">
                <a:ln>
                  <a:noFill/>
                </a:ln>
                <a:solidFill>
                  <a:srgbClr val="006600"/>
                </a:solidFill>
                <a:effectLst/>
                <a:uLnTx/>
                <a:uFillTx/>
                <a:latin typeface="Calibri"/>
                <a:ea typeface="+mn-ea"/>
                <a:cs typeface="+mn-cs"/>
              </a:rPr>
              <a:t> oraz jeden z priorytetów KFS na 2021 rok.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6600"/>
                </a:solidFill>
                <a:effectLst/>
                <a:uLnTx/>
                <a:uFillTx/>
                <a:latin typeface="Calibri"/>
                <a:ea typeface="+mn-ea"/>
                <a:cs typeface="+mn-cs"/>
              </a:rPr>
              <a:t>Priorytety określone przez Ministra Rodziny, Pracy i Polityki Społecznej </a:t>
            </a:r>
            <a:br>
              <a:rPr kumimoji="0" lang="pl-PL" b="1" i="0" u="none" strike="noStrike" kern="1200" cap="none" spc="0" normalizeH="0" baseline="0" noProof="0" dirty="0">
                <a:ln>
                  <a:noFill/>
                </a:ln>
                <a:solidFill>
                  <a:srgbClr val="006600"/>
                </a:solidFill>
                <a:effectLst/>
                <a:uLnTx/>
                <a:uFillTx/>
                <a:latin typeface="Calibri"/>
                <a:ea typeface="+mn-ea"/>
                <a:cs typeface="+mn-cs"/>
              </a:rPr>
            </a:br>
            <a:r>
              <a:rPr kumimoji="0" lang="pl-PL" sz="1400" b="1" i="0" u="none" strike="noStrike" kern="1200" cap="none" spc="0" normalizeH="0" baseline="0" noProof="0" dirty="0">
                <a:ln>
                  <a:noFill/>
                </a:ln>
                <a:solidFill>
                  <a:srgbClr val="006600"/>
                </a:solidFill>
                <a:effectLst/>
                <a:uLnTx/>
                <a:uFillTx/>
                <a:latin typeface="Calibri"/>
                <a:ea typeface="+mn-ea"/>
                <a:cs typeface="+mn-cs"/>
              </a:rPr>
              <a:t>(limit podstawowy obejmujący 80% środków KFS)</a:t>
            </a:r>
          </a:p>
          <a:p>
            <a:pPr marL="180975" marR="0" lvl="0" indent="-180975" algn="just" defTabSz="914400" rtl="0" eaLnBrk="1" fontAlgn="auto" latinLnBrk="0" hangingPunct="1">
              <a:lnSpc>
                <a:spcPct val="100000"/>
              </a:lnSpc>
              <a:spcBef>
                <a:spcPts val="0"/>
              </a:spcBef>
              <a:spcAft>
                <a:spcPts val="0"/>
              </a:spcAft>
              <a:buClrTx/>
              <a:buSzTx/>
              <a:buFontTx/>
              <a:buAutoNum type="arabicPeriod"/>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wsparcie kształcenia ustawicznego osób zatrudnionych w firmach, które na skutek obostrzeń zapobiegających rozprzestrzenianiu się choroby COVID-19 musiały ograniczyć swoją działalność; </a:t>
            </a:r>
          </a:p>
          <a:p>
            <a:pPr marL="180975" marR="0" lvl="0" indent="-180975" algn="just" defTabSz="914400" rtl="0" eaLnBrk="1" fontAlgn="auto" latinLnBrk="0" hangingPunct="1">
              <a:lnSpc>
                <a:spcPct val="100000"/>
              </a:lnSpc>
              <a:spcBef>
                <a:spcPts val="0"/>
              </a:spcBef>
              <a:spcAft>
                <a:spcPts val="0"/>
              </a:spcAft>
              <a:buClrTx/>
              <a:buSzTx/>
              <a:buFontTx/>
              <a:buAutoNum type="arabicPeriod"/>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wsparcie kształcenia ustawicznego pracowników służb medycznych, pracowników służb socjalnych, psychologów, terapeutów, pracowników domów pomocy społecznej, zakładów opiekuńczo-leczniczych, prywatnych domów opieki oraz innych placówek dla seniorów/osób chorych/niepełnosprawnych, które bezpośrednio pracują z osobami chorymi na COVID-19 lub osobami z grupy ryzyka ciężkiego przebiegu tej choroby;</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0103082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0FC953AB-3275-8CC4-5921-CC1EE8886542}"/>
              </a:ext>
            </a:extLst>
          </p:cNvPr>
          <p:cNvGraphicFramePr>
            <a:graphicFrameLocks noGrp="1"/>
          </p:cNvGraphicFramePr>
          <p:nvPr>
            <p:extLst>
              <p:ext uri="{D42A27DB-BD31-4B8C-83A1-F6EECF244321}">
                <p14:modId xmlns:p14="http://schemas.microsoft.com/office/powerpoint/2010/main" val="2356186594"/>
              </p:ext>
            </p:extLst>
          </p:nvPr>
        </p:nvGraphicFramePr>
        <p:xfrm>
          <a:off x="422412" y="1006727"/>
          <a:ext cx="8299176" cy="2418588"/>
        </p:xfrm>
        <a:graphic>
          <a:graphicData uri="http://schemas.openxmlformats.org/drawingml/2006/table">
            <a:tbl>
              <a:tblPr firstRow="1" firstCol="1" bandRow="1" bandCol="1"/>
              <a:tblGrid>
                <a:gridCol w="234280">
                  <a:extLst>
                    <a:ext uri="{9D8B030D-6E8A-4147-A177-3AD203B41FA5}">
                      <a16:colId xmlns:a16="http://schemas.microsoft.com/office/drawing/2014/main" val="1244443442"/>
                    </a:ext>
                  </a:extLst>
                </a:gridCol>
                <a:gridCol w="4320480">
                  <a:extLst>
                    <a:ext uri="{9D8B030D-6E8A-4147-A177-3AD203B41FA5}">
                      <a16:colId xmlns:a16="http://schemas.microsoft.com/office/drawing/2014/main" val="3247127049"/>
                    </a:ext>
                  </a:extLst>
                </a:gridCol>
                <a:gridCol w="504056">
                  <a:extLst>
                    <a:ext uri="{9D8B030D-6E8A-4147-A177-3AD203B41FA5}">
                      <a16:colId xmlns:a16="http://schemas.microsoft.com/office/drawing/2014/main" val="2861888787"/>
                    </a:ext>
                  </a:extLst>
                </a:gridCol>
                <a:gridCol w="504056">
                  <a:extLst>
                    <a:ext uri="{9D8B030D-6E8A-4147-A177-3AD203B41FA5}">
                      <a16:colId xmlns:a16="http://schemas.microsoft.com/office/drawing/2014/main" val="366371370"/>
                    </a:ext>
                  </a:extLst>
                </a:gridCol>
                <a:gridCol w="504056">
                  <a:extLst>
                    <a:ext uri="{9D8B030D-6E8A-4147-A177-3AD203B41FA5}">
                      <a16:colId xmlns:a16="http://schemas.microsoft.com/office/drawing/2014/main" val="3685519631"/>
                    </a:ext>
                  </a:extLst>
                </a:gridCol>
                <a:gridCol w="576064">
                  <a:extLst>
                    <a:ext uri="{9D8B030D-6E8A-4147-A177-3AD203B41FA5}">
                      <a16:colId xmlns:a16="http://schemas.microsoft.com/office/drawing/2014/main" val="225118865"/>
                    </a:ext>
                  </a:extLst>
                </a:gridCol>
                <a:gridCol w="648072">
                  <a:extLst>
                    <a:ext uri="{9D8B030D-6E8A-4147-A177-3AD203B41FA5}">
                      <a16:colId xmlns:a16="http://schemas.microsoft.com/office/drawing/2014/main" val="2001495584"/>
                    </a:ext>
                  </a:extLst>
                </a:gridCol>
                <a:gridCol w="648072">
                  <a:extLst>
                    <a:ext uri="{9D8B030D-6E8A-4147-A177-3AD203B41FA5}">
                      <a16:colId xmlns:a16="http://schemas.microsoft.com/office/drawing/2014/main" val="930995840"/>
                    </a:ext>
                  </a:extLst>
                </a:gridCol>
                <a:gridCol w="360040">
                  <a:extLst>
                    <a:ext uri="{9D8B030D-6E8A-4147-A177-3AD203B41FA5}">
                      <a16:colId xmlns:a16="http://schemas.microsoft.com/office/drawing/2014/main" val="1186446754"/>
                    </a:ext>
                  </a:extLst>
                </a:gridCol>
              </a:tblGrid>
              <a:tr h="95935">
                <a:tc rowSpan="3">
                  <a:txBody>
                    <a:bodyPr/>
                    <a:lstStyle/>
                    <a:p>
                      <a:pPr>
                        <a:lnSpc>
                          <a:spcPct val="115000"/>
                        </a:lnSpc>
                      </a:pPr>
                      <a:r>
                        <a:rPr lang="pl-PL" sz="1200" dirty="0" err="1">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Lp</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rowSpan="3">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Rodzaj wsparcia</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gridSpan="6">
                  <a:txBody>
                    <a:bodyPr/>
                    <a:lstStyle/>
                    <a:p>
                      <a:pPr algn="ctr">
                        <a:lnSpc>
                          <a:spcPct val="115000"/>
                        </a:lnSpc>
                      </a:pPr>
                      <a:r>
                        <a:rPr lang="pl-PL" sz="10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Liczba uczestników</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3">
                  <a:txBody>
                    <a:bodyPr/>
                    <a:lstStyle/>
                    <a:p>
                      <a:pPr algn="ctr">
                        <a:lnSpc>
                          <a:spcPct val="115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Ogółem</a:t>
                      </a:r>
                    </a:p>
                  </a:txBody>
                  <a:tcPr marL="44450" marR="44450" marT="0" marB="0" vert="vert27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2264863122"/>
                  </a:ext>
                </a:extLst>
              </a:tr>
              <a:tr h="95935">
                <a:tc vMerge="1">
                  <a:txBody>
                    <a:bodyPr/>
                    <a:lstStyle/>
                    <a:p>
                      <a:endParaRPr lang="pl-PL"/>
                    </a:p>
                  </a:txBody>
                  <a:tcPr/>
                </a:tc>
                <a:tc vMerge="1">
                  <a:txBody>
                    <a:bodyPr/>
                    <a:lstStyle/>
                    <a:p>
                      <a:endParaRPr lang="pl-PL"/>
                    </a:p>
                  </a:txBody>
                  <a:tcPr/>
                </a:tc>
                <a:tc rowSpan="2">
                  <a:txBody>
                    <a:bodyPr/>
                    <a:lstStyle/>
                    <a:p>
                      <a:pPr algn="ctr">
                        <a:lnSpc>
                          <a:spcPct val="115000"/>
                        </a:lnSpc>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2019 </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rowSpan="2">
                  <a:txBody>
                    <a:bodyPr/>
                    <a:lstStyle/>
                    <a:p>
                      <a:pPr algn="ctr">
                        <a:lnSpc>
                          <a:spcPct val="115000"/>
                        </a:lnSpc>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2020</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rowSpan="2">
                  <a:txBody>
                    <a:bodyPr/>
                    <a:lstStyle/>
                    <a:p>
                      <a:pPr algn="ctr">
                        <a:lnSpc>
                          <a:spcPct val="115000"/>
                        </a:lnSpc>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2021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gridSpan="2">
                  <a:txBody>
                    <a:bodyPr/>
                    <a:lstStyle/>
                    <a:p>
                      <a:pPr algn="ctr">
                        <a:lnSpc>
                          <a:spcPct val="115000"/>
                        </a:lnSpc>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2022 </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hMerge="1">
                  <a:txBody>
                    <a:bodyPr/>
                    <a:lstStyle/>
                    <a:p>
                      <a:endParaRPr lang="pl-PL"/>
                    </a:p>
                  </a:txBody>
                  <a:tcPr/>
                </a:tc>
                <a:tc rowSpan="2">
                  <a:txBody>
                    <a:bodyPr/>
                    <a:lstStyle/>
                    <a:p>
                      <a:pPr marL="0" indent="0" algn="ctr">
                        <a:lnSpc>
                          <a:spcPct val="115000"/>
                        </a:lnSpc>
                        <a:spcAft>
                          <a:spcPts val="0"/>
                        </a:spcAft>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2023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0"/>
                        </a:spcAft>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planuje </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vMerge="1">
                  <a:txBody>
                    <a:bodyPr/>
                    <a:lstStyle/>
                    <a:p>
                      <a:pPr marL="0" indent="0" algn="l">
                        <a:lnSpc>
                          <a:spcPct val="115000"/>
                        </a:lnSpc>
                        <a:spcAft>
                          <a:spcPts val="0"/>
                        </a:spcAft>
                      </a:pPr>
                      <a:endParaRPr lang="pl-PL" sz="11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extLst>
                  <a:ext uri="{0D108BD9-81ED-4DB2-BD59-A6C34878D82A}">
                    <a16:rowId xmlns:a16="http://schemas.microsoft.com/office/drawing/2014/main" val="4051256355"/>
                  </a:ext>
                </a:extLst>
              </a:tr>
              <a:tr h="101917">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algn="ctr">
                        <a:lnSpc>
                          <a:spcPct val="115000"/>
                        </a:lnSpc>
                        <a:spcAft>
                          <a:spcPts val="0"/>
                        </a:spcAft>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realizuje</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marL="0" indent="0" algn="ctr">
                        <a:lnSpc>
                          <a:spcPct val="115000"/>
                        </a:lnSpc>
                        <a:spcAft>
                          <a:spcPts val="0"/>
                        </a:spcAft>
                      </a:pPr>
                      <a:r>
                        <a:rPr lang="pl-PL" sz="10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planuje</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vMerge="1">
                  <a:txBody>
                    <a:bodyPr/>
                    <a:lstStyle/>
                    <a:p>
                      <a:endParaRPr lang="pl-PL"/>
                    </a:p>
                  </a:txBody>
                  <a:tcPr/>
                </a:tc>
                <a:tc vMerge="1">
                  <a:txBody>
                    <a:bodyPr/>
                    <a:lstStyle/>
                    <a:p>
                      <a:endParaRPr lang="pl-PL"/>
                    </a:p>
                  </a:txBody>
                  <a:tcPr/>
                </a:tc>
                <a:extLst>
                  <a:ext uri="{0D108BD9-81ED-4DB2-BD59-A6C34878D82A}">
                    <a16:rowId xmlns:a16="http://schemas.microsoft.com/office/drawing/2014/main" val="3578600073"/>
                  </a:ext>
                </a:extLst>
              </a:tr>
              <a:tr h="134302">
                <a:tc>
                  <a:txBody>
                    <a:bodyPr/>
                    <a:lstStyle/>
                    <a:p>
                      <a:pPr marL="24130" indent="-24130" algn="ctr">
                        <a:lnSpc>
                          <a:spcPct val="115000"/>
                        </a:lnSpc>
                      </a:pPr>
                      <a:r>
                        <a:rPr lang="pl-PL" sz="10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Określenie potrzeb pracodawcy w zakresie kształcenia ustawicznego</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55</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90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189</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46569776"/>
                  </a:ext>
                </a:extLst>
              </a:tr>
              <a:tr h="134302">
                <a:tc>
                  <a:txBody>
                    <a:bodyPr/>
                    <a:lstStyle/>
                    <a:p>
                      <a:pPr algn="ctr">
                        <a:lnSpc>
                          <a:spcPct val="115000"/>
                        </a:lnSpc>
                      </a:pPr>
                      <a:r>
                        <a:rPr lang="pl-PL" sz="10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gn="just">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Kursy i/lub szkolenia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107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187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657</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193</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135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367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1646</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36106814"/>
                  </a:ext>
                </a:extLst>
              </a:tr>
              <a:tr h="237437">
                <a:tc>
                  <a:txBody>
                    <a:bodyPr/>
                    <a:lstStyle/>
                    <a:p>
                      <a:pPr algn="ctr">
                        <a:lnSpc>
                          <a:spcPct val="115000"/>
                        </a:lnSpc>
                      </a:pPr>
                      <a:r>
                        <a:rPr lang="pl-PL" sz="10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Egzaminy umożliwiające uzyskanie dokumentów potwierdzających nabycie umiejętności, kwalifikacji lub uprawnień zawodowych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53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16</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112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712760214"/>
                  </a:ext>
                </a:extLst>
              </a:tr>
              <a:tr h="134302">
                <a:tc>
                  <a:txBody>
                    <a:bodyPr/>
                    <a:lstStyle/>
                    <a:p>
                      <a:pPr algn="ctr">
                        <a:lnSpc>
                          <a:spcPct val="115000"/>
                        </a:lnSpc>
                      </a:pPr>
                      <a:r>
                        <a:rPr lang="pl-PL" sz="10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gn="just">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Ubezpieczenie NNW</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450216021"/>
                  </a:ext>
                </a:extLst>
              </a:tr>
              <a:tr h="134302">
                <a:tc>
                  <a:txBody>
                    <a:bodyPr/>
                    <a:lstStyle/>
                    <a:p>
                      <a:pPr algn="ctr">
                        <a:lnSpc>
                          <a:spcPct val="115000"/>
                        </a:lnSpc>
                      </a:pPr>
                      <a:r>
                        <a:rPr lang="pl-PL" sz="100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gn="just">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Studia podyplomowe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24</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28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132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85450708"/>
                  </a:ext>
                </a:extLst>
              </a:tr>
              <a:tr h="237437">
                <a:tc>
                  <a:txBody>
                    <a:bodyPr/>
                    <a:lstStyle/>
                    <a:p>
                      <a:pPr algn="ctr">
                        <a:lnSpc>
                          <a:spcPct val="115000"/>
                        </a:lnSpc>
                      </a:pPr>
                      <a:r>
                        <a:rPr lang="pl-PL" sz="10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solidFill>
                      <a:srgbClr val="FFFFFF"/>
                    </a:solidFill>
                  </a:tcPr>
                </a:tc>
                <a:tc>
                  <a:txBody>
                    <a:bodyPr/>
                    <a:lstStyle/>
                    <a:p>
                      <a:pPr>
                        <a:lnSpc>
                          <a:spcPct val="115000"/>
                        </a:lnSpc>
                      </a:pP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Badania lekarskie i/lub psychologiczne wymagane do podjęcia kształcenia lub pracy zawodowej po ukończonym kształceniu</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3</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a:solidFill>
                            <a:srgbClr val="006600"/>
                          </a:solidFill>
                          <a:effectLst/>
                          <a:latin typeface="Calibri" panose="020F0502020204030204" pitchFamily="34" charset="0"/>
                          <a:ea typeface="Calibri" panose="020F0502020204030204" pitchFamily="34" charset="0"/>
                          <a:cs typeface="Calibri" panose="020F0502020204030204" pitchFamily="34" charset="0"/>
                        </a:rPr>
                        <a:t>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9</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88575432"/>
                  </a:ext>
                </a:extLst>
              </a:tr>
              <a:tr h="115137">
                <a:tc>
                  <a:txBody>
                    <a:bodyPr/>
                    <a:lstStyle/>
                    <a:p>
                      <a:pPr algn="ctr">
                        <a:lnSpc>
                          <a:spcPct val="115000"/>
                        </a:lnSpc>
                      </a:pP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solidFill>
                      <a:srgbClr val="FFFFFF"/>
                    </a:solidFill>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Ogółem</a:t>
                      </a:r>
                    </a:p>
                  </a:txBody>
                  <a:tcPr marL="44450" marR="4445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130</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221</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812</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233</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192</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505</a:t>
                      </a:r>
                    </a:p>
                  </a:txBody>
                  <a:tcPr marL="9525" marR="9525"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2093</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00468692"/>
                  </a:ext>
                </a:extLst>
              </a:tr>
            </a:tbl>
          </a:graphicData>
        </a:graphic>
      </p:graphicFrame>
      <p:sp>
        <p:nvSpPr>
          <p:cNvPr id="5" name="pole tekstowe 4">
            <a:extLst>
              <a:ext uri="{FF2B5EF4-FFF2-40B4-BE49-F238E27FC236}">
                <a16:creationId xmlns:a16="http://schemas.microsoft.com/office/drawing/2014/main" id="{76C4FAC9-6C9C-8172-41A7-6AA11A0CFC67}"/>
              </a:ext>
            </a:extLst>
          </p:cNvPr>
          <p:cNvSpPr txBox="1"/>
          <p:nvPr/>
        </p:nvSpPr>
        <p:spPr>
          <a:xfrm>
            <a:off x="1835696" y="999"/>
            <a:ext cx="7200800" cy="107093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9. Rodzaj wsparcia i liczba beneficjentów w 2019, 2020 i 2021 roku oraz realizacje w 2022 roku (do kwietnia) i plany na 2022 i 2023 rok.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4.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Jakim rodzajem działań finansowanych i ile osób zostało objętych wsparciem z KFS w 2019, 2020 i 2021 roku oraz ile osób planuje Pana/i firma objąć w 2023 roku?) </a:t>
            </a:r>
          </a:p>
        </p:txBody>
      </p:sp>
      <p:sp>
        <p:nvSpPr>
          <p:cNvPr id="6" name="pole tekstowe 5">
            <a:extLst>
              <a:ext uri="{FF2B5EF4-FFF2-40B4-BE49-F238E27FC236}">
                <a16:creationId xmlns:a16="http://schemas.microsoft.com/office/drawing/2014/main" id="{EAF0A3A1-D8D6-0702-28CC-65FBCEE7DEF4}"/>
              </a:ext>
            </a:extLst>
          </p:cNvPr>
          <p:cNvSpPr txBox="1"/>
          <p:nvPr/>
        </p:nvSpPr>
        <p:spPr>
          <a:xfrm>
            <a:off x="339952" y="3274999"/>
            <a:ext cx="8464093"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a:t>
            </a:r>
            <a:r>
              <a:rPr kumimoji="0" lang="pl-PL" altLang="pl-PL" sz="1000" b="0" i="0" u="none" strike="noStrike" kern="1200" cap="none" spc="0" normalizeH="0" baseline="0" noProof="0" dirty="0">
                <a:ln>
                  <a:noFill/>
                </a:ln>
                <a:solidFill>
                  <a:srgbClr val="006600"/>
                </a:solidFill>
                <a:effectLst/>
                <a:uLnTx/>
                <a:uFillTx/>
                <a:latin typeface="Calibri" pitchFamily="34" charset="0"/>
                <a:ea typeface="+mn-ea"/>
                <a:cs typeface="+mn-cs"/>
              </a:rPr>
              <a:t>W 2021 roku ze wsparcia KFS skorzystało 157 podmiotów, natomiast analiza wyników dotyczy 67  podmiotów, które zostały sklasyfikowane do projektu badaniu,  co stanowi 42,7% wszystkich podmiotów korzystających ze wsparcia w tym roku.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84A3AF8D-CD43-8ED3-5632-A791E3E7E14D}"/>
              </a:ext>
            </a:extLst>
          </p:cNvPr>
          <p:cNvSpPr txBox="1"/>
          <p:nvPr/>
        </p:nvSpPr>
        <p:spPr>
          <a:xfrm>
            <a:off x="300960" y="3867894"/>
            <a:ext cx="8542076" cy="892552"/>
          </a:xfrm>
          <a:prstGeom prst="rect">
            <a:avLst/>
          </a:prstGeom>
          <a:noFill/>
        </p:spPr>
        <p:txBody>
          <a:bodyPr wrap="square" rtlCol="0">
            <a:spAutoFit/>
          </a:bodyPr>
          <a:lstStyle/>
          <a:p>
            <a:pPr algn="just"/>
            <a:r>
              <a:rPr lang="pl-PL" sz="1300" dirty="0">
                <a:solidFill>
                  <a:srgbClr val="006600"/>
                </a:solidFill>
              </a:rPr>
              <a:t>W 2021 roku z 67 podmiotów, które zatrudniały około trzy tysiące pięćset  osób, 812 osób skorzystało ze wsparcia KFS,         w tym zdecydowanie najwięcej (657) z kursów i szkoleń, 53 osoby miały możliwość uzyskania dokumentów potwierdzających nabycie umiejętności, kwalifikacji lub uprawnień zawodowych oraz 43 osoby podjęły studia podyplomowe.  Biorący udział   w badaniu pracodawcy planują w 2023 roku wnioskować o wsparcie dla 505 pracowników.  </a:t>
            </a:r>
          </a:p>
        </p:txBody>
      </p:sp>
    </p:spTree>
    <p:extLst>
      <p:ext uri="{BB962C8B-B14F-4D97-AF65-F5344CB8AC3E}">
        <p14:creationId xmlns:p14="http://schemas.microsoft.com/office/powerpoint/2010/main" val="171600493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7C2C0E4-6020-B0CE-D3CD-1D478FA1DE23}"/>
              </a:ext>
            </a:extLst>
          </p:cNvPr>
          <p:cNvGraphicFramePr>
            <a:graphicFrameLocks noGrp="1"/>
          </p:cNvGraphicFramePr>
          <p:nvPr>
            <p:extLst>
              <p:ext uri="{D42A27DB-BD31-4B8C-83A1-F6EECF244321}">
                <p14:modId xmlns:p14="http://schemas.microsoft.com/office/powerpoint/2010/main" val="3568222779"/>
              </p:ext>
            </p:extLst>
          </p:nvPr>
        </p:nvGraphicFramePr>
        <p:xfrm>
          <a:off x="611560" y="721639"/>
          <a:ext cx="7992888" cy="2766060"/>
        </p:xfrm>
        <a:graphic>
          <a:graphicData uri="http://schemas.openxmlformats.org/drawingml/2006/table">
            <a:tbl>
              <a:tblPr/>
              <a:tblGrid>
                <a:gridCol w="399645">
                  <a:extLst>
                    <a:ext uri="{9D8B030D-6E8A-4147-A177-3AD203B41FA5}">
                      <a16:colId xmlns:a16="http://schemas.microsoft.com/office/drawing/2014/main" val="424103897"/>
                    </a:ext>
                  </a:extLst>
                </a:gridCol>
                <a:gridCol w="6251780">
                  <a:extLst>
                    <a:ext uri="{9D8B030D-6E8A-4147-A177-3AD203B41FA5}">
                      <a16:colId xmlns:a16="http://schemas.microsoft.com/office/drawing/2014/main" val="1004290709"/>
                    </a:ext>
                  </a:extLst>
                </a:gridCol>
                <a:gridCol w="1341463">
                  <a:extLst>
                    <a:ext uri="{9D8B030D-6E8A-4147-A177-3AD203B41FA5}">
                      <a16:colId xmlns:a16="http://schemas.microsoft.com/office/drawing/2014/main" val="3679901157"/>
                    </a:ext>
                  </a:extLst>
                </a:gridCol>
              </a:tblGrid>
              <a:tr h="174661">
                <a:tc>
                  <a:txBody>
                    <a:bodyPr/>
                    <a:lstStyle/>
                    <a:p>
                      <a:pPr algn="ctr" fontAlgn="b"/>
                      <a:r>
                        <a:rPr lang="pl-PL" sz="1200" b="0" i="0" u="none" strike="noStrike" dirty="0">
                          <a:solidFill>
                            <a:srgbClr val="006600"/>
                          </a:solidFill>
                          <a:effectLst/>
                          <a:latin typeface="Calibri" panose="020F0502020204030204" pitchFamily="34" charset="0"/>
                        </a:rPr>
                        <a:t> Lp.</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Potencjalne źródła wiedzy </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6600"/>
                          </a:solidFill>
                          <a:effectLst/>
                          <a:latin typeface="Calibri" panose="020F0502020204030204" pitchFamily="34" charset="0"/>
                        </a:rPr>
                        <a:t> w %</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8926262"/>
                  </a:ext>
                </a:extLst>
              </a:tr>
              <a:tr h="228740">
                <a:tc>
                  <a:txBody>
                    <a:bodyPr/>
                    <a:lstStyle/>
                    <a:p>
                      <a:pPr algn="ctr" fontAlgn="b"/>
                      <a:r>
                        <a:rPr lang="pl-PL" sz="1100" b="0" i="0" u="none" strike="noStrike" dirty="0">
                          <a:solidFill>
                            <a:srgbClr val="006600"/>
                          </a:solidFill>
                          <a:effectLst/>
                          <a:latin typeface="Calibri" panose="020F0502020204030204" pitchFamily="34" charset="0"/>
                        </a:rPr>
                        <a:t> 1</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Ze strony internetowej PUP w Pleszewie</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53,7</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68263336"/>
                  </a:ext>
                </a:extLst>
              </a:tr>
              <a:tr h="228740">
                <a:tc>
                  <a:txBody>
                    <a:bodyPr/>
                    <a:lstStyle/>
                    <a:p>
                      <a:pPr algn="ctr" fontAlgn="b"/>
                      <a:r>
                        <a:rPr lang="pl-PL" sz="1100" b="0" i="0" u="none" strike="noStrike" dirty="0">
                          <a:solidFill>
                            <a:srgbClr val="006600"/>
                          </a:solidFill>
                          <a:effectLst/>
                          <a:latin typeface="Calibri" panose="020F0502020204030204" pitchFamily="34" charset="0"/>
                        </a:rPr>
                        <a:t> 2</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400" b="0" i="0" u="none" strike="noStrike" dirty="0">
                          <a:solidFill>
                            <a:srgbClr val="006600"/>
                          </a:solidFill>
                          <a:effectLst/>
                          <a:latin typeface="Calibri" panose="020F0502020204030204" pitchFamily="34" charset="0"/>
                        </a:rPr>
                        <a:t>Podczas wizyty w PUP w Pleszewie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41,8</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200253936"/>
                  </a:ext>
                </a:extLst>
              </a:tr>
              <a:tr h="228740">
                <a:tc>
                  <a:txBody>
                    <a:bodyPr/>
                    <a:lstStyle/>
                    <a:p>
                      <a:pPr algn="ctr" fontAlgn="b"/>
                      <a:r>
                        <a:rPr lang="pl-PL" sz="1100" b="0" i="0" u="none" strike="noStrike" dirty="0">
                          <a:solidFill>
                            <a:srgbClr val="006600"/>
                          </a:solidFill>
                          <a:effectLst/>
                          <a:latin typeface="Calibri" panose="020F0502020204030204" pitchFamily="34" charset="0"/>
                        </a:rPr>
                        <a:t> 3</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Od innego przedsiębiorcy</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22,4</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02852952"/>
                  </a:ext>
                </a:extLst>
              </a:tr>
              <a:tr h="228740">
                <a:tc>
                  <a:txBody>
                    <a:bodyPr/>
                    <a:lstStyle/>
                    <a:p>
                      <a:pPr algn="ctr" fontAlgn="b"/>
                      <a:r>
                        <a:rPr lang="pl-PL" sz="1100" b="0" i="0" u="none" strike="noStrike" dirty="0">
                          <a:solidFill>
                            <a:srgbClr val="006600"/>
                          </a:solidFill>
                          <a:effectLst/>
                          <a:latin typeface="Calibri" panose="020F0502020204030204" pitchFamily="34" charset="0"/>
                        </a:rPr>
                        <a:t> 4</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portalu internetowego PUP w Pleszewie</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17,9</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046133411"/>
                  </a:ext>
                </a:extLst>
              </a:tr>
              <a:tr h="201223">
                <a:tc>
                  <a:txBody>
                    <a:bodyPr/>
                    <a:lstStyle/>
                    <a:p>
                      <a:pPr algn="ctr" fontAlgn="b"/>
                      <a:r>
                        <a:rPr lang="pl-PL" sz="1100" b="0" i="0" u="none" strike="noStrike" dirty="0">
                          <a:solidFill>
                            <a:srgbClr val="006600"/>
                          </a:solidFill>
                          <a:effectLst/>
                          <a:latin typeface="Calibri" panose="020F0502020204030204" pitchFamily="34" charset="0"/>
                        </a:rPr>
                        <a:t> 5</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Portal internetowy „Nasze Miasto”</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6,0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09805499"/>
                  </a:ext>
                </a:extLst>
              </a:tr>
              <a:tr h="201223">
                <a:tc>
                  <a:txBody>
                    <a:bodyPr/>
                    <a:lstStyle/>
                    <a:p>
                      <a:pPr algn="ctr" fontAlgn="b"/>
                      <a:r>
                        <a:rPr lang="pl-PL" sz="1100" b="0" i="0" u="none" strike="noStrike" dirty="0">
                          <a:solidFill>
                            <a:srgbClr val="006600"/>
                          </a:solidFill>
                          <a:effectLst/>
                          <a:latin typeface="Calibri" panose="020F0502020204030204" pitchFamily="34" charset="0"/>
                        </a:rPr>
                        <a:t> 6</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tygodnika „Życie Pleszewa”</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3,0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240065799"/>
                  </a:ext>
                </a:extLst>
              </a:tr>
              <a:tr h="201223">
                <a:tc>
                  <a:txBody>
                    <a:bodyPr/>
                    <a:lstStyle/>
                    <a:p>
                      <a:pPr algn="ctr" fontAlgn="b"/>
                      <a:r>
                        <a:rPr lang="pl-PL" sz="1100" b="0" i="0" u="none" strike="noStrike" dirty="0">
                          <a:solidFill>
                            <a:srgbClr val="006600"/>
                          </a:solidFill>
                          <a:effectLst/>
                          <a:latin typeface="Calibri" panose="020F0502020204030204" pitchFamily="34" charset="0"/>
                        </a:rPr>
                        <a:t> 7</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Blog internetowy „irenakuczynska.pl”</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3,0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5303314"/>
                  </a:ext>
                </a:extLst>
              </a:tr>
              <a:tr h="201223">
                <a:tc>
                  <a:txBody>
                    <a:bodyPr/>
                    <a:lstStyle/>
                    <a:p>
                      <a:pPr algn="ctr" fontAlgn="b"/>
                      <a:r>
                        <a:rPr lang="pl-PL" sz="1100" b="0" i="0" u="none" strike="noStrike" dirty="0">
                          <a:solidFill>
                            <a:srgbClr val="006600"/>
                          </a:solidFill>
                          <a:effectLst/>
                          <a:latin typeface="Calibri" panose="020F0502020204030204" pitchFamily="34" charset="0"/>
                        </a:rPr>
                        <a:t> 8</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portalu internetowego „Życia Pleszewa”</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3,0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41915034"/>
                  </a:ext>
                </a:extLst>
              </a:tr>
              <a:tr h="201223">
                <a:tc>
                  <a:txBody>
                    <a:bodyPr/>
                    <a:lstStyle/>
                    <a:p>
                      <a:pPr algn="ctr" fontAlgn="b"/>
                      <a:r>
                        <a:rPr lang="pl-PL" sz="1100" b="0" i="0" u="none" strike="noStrike" dirty="0">
                          <a:solidFill>
                            <a:srgbClr val="006600"/>
                          </a:solidFill>
                          <a:effectLst/>
                          <a:latin typeface="Calibri" panose="020F0502020204030204" pitchFamily="34" charset="0"/>
                        </a:rPr>
                        <a:t> 9</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bezpłatnej gazety PPL</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1,5</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63371800"/>
                  </a:ext>
                </a:extLst>
              </a:tr>
              <a:tr h="201223">
                <a:tc>
                  <a:txBody>
                    <a:bodyPr/>
                    <a:lstStyle/>
                    <a:p>
                      <a:pPr algn="ctr" fontAlgn="b"/>
                      <a:r>
                        <a:rPr lang="pl-PL" sz="1100" b="0" i="0" u="none" strike="noStrike" dirty="0">
                          <a:solidFill>
                            <a:srgbClr val="006600"/>
                          </a:solidFill>
                          <a:effectLst/>
                          <a:latin typeface="Calibri" panose="020F0502020204030204" pitchFamily="34" charset="0"/>
                        </a:rPr>
                        <a:t> 10</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telewizji kablowej </a:t>
                      </a:r>
                      <a:r>
                        <a:rPr lang="pl-PL" sz="1400" b="0" i="0" u="none" strike="noStrike" dirty="0" err="1">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Proart</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0,0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169190176"/>
                  </a:ext>
                </a:extLst>
              </a:tr>
              <a:tr h="201223">
                <a:tc>
                  <a:txBody>
                    <a:bodyPr/>
                    <a:lstStyle/>
                    <a:p>
                      <a:pPr algn="ctr" fontAlgn="b"/>
                      <a:r>
                        <a:rPr lang="pl-PL" sz="1100" b="0" i="0" u="none" strike="noStrike" dirty="0">
                          <a:solidFill>
                            <a:srgbClr val="006600"/>
                          </a:solidFill>
                          <a:effectLst/>
                          <a:latin typeface="Calibri" panose="020F0502020204030204" pitchFamily="34" charset="0"/>
                        </a:rPr>
                        <a:t> 11</a:t>
                      </a:r>
                    </a:p>
                  </a:txBody>
                  <a:tcPr marL="9525" marR="9525" marT="9525"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just" fontAlgn="ctr"/>
                      <a:r>
                        <a:rPr lang="pl-PL" sz="14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Z mediów krajowych TV, radio</a:t>
                      </a:r>
                      <a:endParaRPr lang="pl-PL" sz="14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cs typeface="Calibri" panose="020F0502020204030204" pitchFamily="34" charset="0"/>
                        </a:rPr>
                        <a:t>0,0</a:t>
                      </a:r>
                      <a:endParaRPr lang="pl-PL" sz="14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0576378"/>
                  </a:ext>
                </a:extLst>
              </a:tr>
            </a:tbl>
          </a:graphicData>
        </a:graphic>
      </p:graphicFrame>
      <p:sp>
        <p:nvSpPr>
          <p:cNvPr id="4" name="pole tekstowe 3">
            <a:extLst>
              <a:ext uri="{FF2B5EF4-FFF2-40B4-BE49-F238E27FC236}">
                <a16:creationId xmlns:a16="http://schemas.microsoft.com/office/drawing/2014/main" id="{B2159F27-EBE8-A4B8-7AF2-CB2CF9ACBE80}"/>
              </a:ext>
            </a:extLst>
          </p:cNvPr>
          <p:cNvSpPr txBox="1"/>
          <p:nvPr/>
        </p:nvSpPr>
        <p:spPr>
          <a:xfrm>
            <a:off x="1979712" y="181309"/>
            <a:ext cx="6678488" cy="523220"/>
          </a:xfrm>
          <a:prstGeom prst="rect">
            <a:avLst/>
          </a:prstGeom>
          <a:noFill/>
        </p:spPr>
        <p:txBody>
          <a:bodyPr wrap="square">
            <a:spAutoFit/>
          </a:bodyPr>
          <a:lstStyle/>
          <a:p>
            <a:pPr algn="ct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10. Ranking źródeł wiedzy o możliwości otrzymania wsparcia z KFS. </a:t>
            </a:r>
          </a:p>
          <a:p>
            <a:pPr algn="ct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5. Skąd Pan/i dowiedział/a się o możliwości skorzystania ze wsparcia z KFS?)  </a:t>
            </a:r>
            <a:endParaRPr lang="pl-PL" sz="1200" dirty="0"/>
          </a:p>
        </p:txBody>
      </p:sp>
      <p:sp>
        <p:nvSpPr>
          <p:cNvPr id="6" name="pole tekstowe 5">
            <a:extLst>
              <a:ext uri="{FF2B5EF4-FFF2-40B4-BE49-F238E27FC236}">
                <a16:creationId xmlns:a16="http://schemas.microsoft.com/office/drawing/2014/main" id="{6C64ED2D-0715-3E06-1BDC-54AFDA22AFE0}"/>
              </a:ext>
            </a:extLst>
          </p:cNvPr>
          <p:cNvSpPr txBox="1"/>
          <p:nvPr/>
        </p:nvSpPr>
        <p:spPr>
          <a:xfrm>
            <a:off x="539552" y="3476297"/>
            <a:ext cx="828092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wskazać dowolną liczbę odpowiedzi.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D0E8884A-EE4A-D28D-2171-CEC92435C7FA}"/>
              </a:ext>
            </a:extLst>
          </p:cNvPr>
          <p:cNvSpPr txBox="1"/>
          <p:nvPr/>
        </p:nvSpPr>
        <p:spPr>
          <a:xfrm>
            <a:off x="611560" y="3883252"/>
            <a:ext cx="8136904" cy="1077218"/>
          </a:xfrm>
          <a:prstGeom prst="rect">
            <a:avLst/>
          </a:prstGeom>
          <a:noFill/>
        </p:spPr>
        <p:txBody>
          <a:bodyPr wrap="square" rtlCol="0">
            <a:spAutoFit/>
          </a:bodyPr>
          <a:lstStyle/>
          <a:p>
            <a:pPr algn="just"/>
            <a:r>
              <a:rPr lang="pl-PL" sz="1600" dirty="0">
                <a:solidFill>
                  <a:srgbClr val="006600"/>
                </a:solidFill>
              </a:rPr>
              <a:t>Pleszewscy pracodawcy o możliwości otrzymania wsparcia z KFS dowiedzieli się przede wszystkim: „</a:t>
            </a:r>
            <a:r>
              <a:rPr lang="pl-PL" sz="1600" i="1" dirty="0">
                <a:solidFill>
                  <a:srgbClr val="006600"/>
                </a:solidFill>
              </a:rPr>
              <a:t>ze strony internetowej PUP w Pleszewie</a:t>
            </a:r>
            <a:r>
              <a:rPr lang="pl-PL" sz="1600" dirty="0">
                <a:solidFill>
                  <a:srgbClr val="006600"/>
                </a:solidFill>
              </a:rPr>
              <a:t>” (53,7%), „</a:t>
            </a:r>
            <a:r>
              <a:rPr lang="pl-PL" sz="1600" i="1" dirty="0">
                <a:solidFill>
                  <a:srgbClr val="006600"/>
                </a:solidFill>
              </a:rPr>
              <a:t>podczas wizyty w PUP </a:t>
            </a:r>
            <a:br>
              <a:rPr lang="pl-PL" sz="1600" i="1" dirty="0">
                <a:solidFill>
                  <a:srgbClr val="006600"/>
                </a:solidFill>
              </a:rPr>
            </a:br>
            <a:r>
              <a:rPr lang="pl-PL" sz="1600" i="1" dirty="0">
                <a:solidFill>
                  <a:srgbClr val="006600"/>
                </a:solidFill>
              </a:rPr>
              <a:t>w Pleszewie” </a:t>
            </a:r>
            <a:r>
              <a:rPr lang="pl-PL" sz="1600" dirty="0">
                <a:solidFill>
                  <a:srgbClr val="006600"/>
                </a:solidFill>
              </a:rPr>
              <a:t>(41,8%), „</a:t>
            </a:r>
            <a:r>
              <a:rPr lang="pl-PL" sz="1600" i="1" dirty="0">
                <a:solidFill>
                  <a:srgbClr val="006600"/>
                </a:solidFill>
              </a:rPr>
              <a:t>od innego przedsiębiorcy</a:t>
            </a:r>
            <a:r>
              <a:rPr lang="pl-PL" sz="1600" dirty="0">
                <a:solidFill>
                  <a:srgbClr val="006600"/>
                </a:solidFill>
              </a:rPr>
              <a:t>” (22,9%) oraz „</a:t>
            </a:r>
            <a:r>
              <a:rPr lang="pl-PL" sz="1600" i="1" dirty="0">
                <a:solidFill>
                  <a:srgbClr val="006600"/>
                </a:solidFill>
              </a:rPr>
              <a:t>z portalu internetowego PUP </a:t>
            </a:r>
            <a:br>
              <a:rPr lang="pl-PL" sz="1600" i="1" dirty="0">
                <a:solidFill>
                  <a:srgbClr val="006600"/>
                </a:solidFill>
              </a:rPr>
            </a:br>
            <a:r>
              <a:rPr lang="pl-PL" sz="1600" i="1" dirty="0">
                <a:solidFill>
                  <a:srgbClr val="006600"/>
                </a:solidFill>
              </a:rPr>
              <a:t>w Pleszewie</a:t>
            </a:r>
            <a:r>
              <a:rPr lang="pl-PL" sz="1600" dirty="0">
                <a:solidFill>
                  <a:srgbClr val="006600"/>
                </a:solidFill>
              </a:rPr>
              <a:t>” (17,9%).</a:t>
            </a:r>
          </a:p>
        </p:txBody>
      </p:sp>
    </p:spTree>
    <p:extLst>
      <p:ext uri="{BB962C8B-B14F-4D97-AF65-F5344CB8AC3E}">
        <p14:creationId xmlns:p14="http://schemas.microsoft.com/office/powerpoint/2010/main" val="356820292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2545473308"/>
              </p:ext>
            </p:extLst>
          </p:nvPr>
        </p:nvGraphicFramePr>
        <p:xfrm>
          <a:off x="501115" y="771550"/>
          <a:ext cx="8141769" cy="2520280"/>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979712" y="163966"/>
            <a:ext cx="698477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12. Opnie pracodawców o inicjatorze wniosku o wsparcie z KFS w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(Pytanie 6. Kto Pana/i zdaniem był inicjatorem złożenia przez przedsiębiorstwo wniosku do PUP </a:t>
            </a:r>
            <a:br>
              <a:rPr kumimoji="0" lang="pl-PL" sz="1200" i="0" u="none" strike="noStrike" kern="1200" cap="none" spc="0" normalizeH="0" baseline="0" noProof="0" dirty="0">
                <a:ln>
                  <a:noFill/>
                </a:ln>
                <a:solidFill>
                  <a:srgbClr val="006600"/>
                </a:solidFill>
                <a:effectLst/>
                <a:uLnTx/>
                <a:uFillTx/>
                <a:latin typeface="Calibri"/>
                <a:ea typeface="+mn-ea"/>
                <a:cs typeface="+mn-cs"/>
              </a:rPr>
            </a:br>
            <a:r>
              <a:rPr kumimoji="0" lang="pl-PL" sz="1200" i="0" u="none" strike="noStrike" kern="1200" cap="none" spc="0" normalizeH="0" baseline="0" noProof="0" dirty="0">
                <a:ln>
                  <a:noFill/>
                </a:ln>
                <a:solidFill>
                  <a:srgbClr val="006600"/>
                </a:solidFill>
                <a:effectLst/>
                <a:uLnTx/>
                <a:uFillTx/>
                <a:latin typeface="Calibri"/>
                <a:ea typeface="+mn-ea"/>
                <a:cs typeface="+mn-cs"/>
              </a:rPr>
              <a:t>o dofinansowanie?) </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611560" y="3219822"/>
            <a:ext cx="8286739"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dokonać dowolnej liczby wyborów.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499991" y="3651870"/>
            <a:ext cx="832149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Instytucje zewnętrzne (PUP, firmy szkoleniowe) tylko w niewielkim stopniu były inicjatorami złożenia wniosku o wsparcie z Krajowego Funduszu Szkoleniowego w 2021 roku. Inicjatywa należała przede wszystkim do właścicieli i ścisłego kierownictwa (prezesi, zarządy, dyrektorzy) firm oraz do pracowników. </a:t>
            </a:r>
          </a:p>
        </p:txBody>
      </p:sp>
    </p:spTree>
    <p:extLst>
      <p:ext uri="{BB962C8B-B14F-4D97-AF65-F5344CB8AC3E}">
        <p14:creationId xmlns:p14="http://schemas.microsoft.com/office/powerpoint/2010/main" val="12949686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3682018386"/>
              </p:ext>
            </p:extLst>
          </p:nvPr>
        </p:nvGraphicFramePr>
        <p:xfrm>
          <a:off x="501115" y="661903"/>
          <a:ext cx="8141769" cy="2629927"/>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177604"/>
            <a:ext cx="69847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13. Autorzy wniosku o wsparcie z KFS w przedsiębiorstwach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(Pytanie 7. Kto napisał wniosek o wsparcie z KFS?)  </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501115" y="3291830"/>
            <a:ext cx="8244051"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dokonać dowolnej liczby wyborów.</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501115" y="3776129"/>
            <a:ext cx="814176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większości przypadków (52,2%) autorami wniosków do PUP o przyznanie wsparcia ze środków Krajowego Funduszu Szkoleniowego byli pracownicy przedsiębiorstw, w znacznie mniejszym stopniu firmy zewnętrzne (23,9%) oraz pracownicy firm we współpracy z firmami zewnętrznymi (17,9%).</a:t>
            </a:r>
          </a:p>
        </p:txBody>
      </p:sp>
    </p:spTree>
    <p:extLst>
      <p:ext uri="{BB962C8B-B14F-4D97-AF65-F5344CB8AC3E}">
        <p14:creationId xmlns:p14="http://schemas.microsoft.com/office/powerpoint/2010/main" val="148948287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7BB90CA-ADC3-6B44-61B5-5D4E881832BE}"/>
              </a:ext>
            </a:extLst>
          </p:cNvPr>
          <p:cNvGraphicFramePr>
            <a:graphicFrameLocks noGrp="1"/>
          </p:cNvGraphicFramePr>
          <p:nvPr>
            <p:extLst>
              <p:ext uri="{D42A27DB-BD31-4B8C-83A1-F6EECF244321}">
                <p14:modId xmlns:p14="http://schemas.microsoft.com/office/powerpoint/2010/main" val="166761299"/>
              </p:ext>
            </p:extLst>
          </p:nvPr>
        </p:nvGraphicFramePr>
        <p:xfrm>
          <a:off x="467544" y="912567"/>
          <a:ext cx="8352928" cy="2640132"/>
        </p:xfrm>
        <a:graphic>
          <a:graphicData uri="http://schemas.openxmlformats.org/drawingml/2006/table">
            <a:tbl>
              <a:tblPr/>
              <a:tblGrid>
                <a:gridCol w="286959">
                  <a:extLst>
                    <a:ext uri="{9D8B030D-6E8A-4147-A177-3AD203B41FA5}">
                      <a16:colId xmlns:a16="http://schemas.microsoft.com/office/drawing/2014/main" val="503458149"/>
                    </a:ext>
                  </a:extLst>
                </a:gridCol>
                <a:gridCol w="7489905">
                  <a:extLst>
                    <a:ext uri="{9D8B030D-6E8A-4147-A177-3AD203B41FA5}">
                      <a16:colId xmlns:a16="http://schemas.microsoft.com/office/drawing/2014/main" val="829752343"/>
                    </a:ext>
                  </a:extLst>
                </a:gridCol>
                <a:gridCol w="576064">
                  <a:extLst>
                    <a:ext uri="{9D8B030D-6E8A-4147-A177-3AD203B41FA5}">
                      <a16:colId xmlns:a16="http://schemas.microsoft.com/office/drawing/2014/main" val="3579484836"/>
                    </a:ext>
                  </a:extLst>
                </a:gridCol>
              </a:tblGrid>
              <a:tr h="110891">
                <a:tc>
                  <a:txBody>
                    <a:bodyPr/>
                    <a:lstStyle/>
                    <a:p>
                      <a:pPr algn="ctr" fontAlgn="b"/>
                      <a:r>
                        <a:rPr lang="pl-PL" sz="1100" b="0" i="0" u="none" strike="noStrike" dirty="0">
                          <a:solidFill>
                            <a:srgbClr val="006600"/>
                          </a:solidFill>
                          <a:effectLst/>
                          <a:latin typeface="Calibri" panose="020F0502020204030204" pitchFamily="34" charset="0"/>
                        </a:rPr>
                        <a:t> Lp.</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Wyszczególnienie </a:t>
                      </a:r>
                    </a:p>
                  </a:txBody>
                  <a:tcPr marL="8868" marR="8868"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 Ogółem</a:t>
                      </a: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466612077"/>
                  </a:ext>
                </a:extLst>
              </a:tr>
              <a:tr h="206636">
                <a:tc>
                  <a:txBody>
                    <a:bodyPr/>
                    <a:lstStyle/>
                    <a:p>
                      <a:pPr algn="ctr" fontAlgn="b"/>
                      <a:r>
                        <a:rPr lang="pl-PL" sz="1100" b="0" i="0" u="none" strike="noStrike" dirty="0">
                          <a:solidFill>
                            <a:srgbClr val="006600"/>
                          </a:solidFill>
                          <a:effectLst/>
                          <a:latin typeface="Calibri" panose="020F0502020204030204" pitchFamily="34" charset="0"/>
                        </a:rPr>
                        <a:t> 1</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Wsparcie kształcenia ustawicznego w związku z zastosowaniem w firmach nowych technologii i narzędzi pracy, w tym także technologii i narzędzi cyfrowych</a:t>
                      </a: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53,7</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985621953"/>
                  </a:ext>
                </a:extLst>
              </a:tr>
              <a:tr h="130040">
                <a:tc>
                  <a:txBody>
                    <a:bodyPr/>
                    <a:lstStyle/>
                    <a:p>
                      <a:pPr algn="ctr" fontAlgn="b"/>
                      <a:r>
                        <a:rPr lang="pl-PL" sz="1100" b="0" i="0" u="none" strike="noStrike" dirty="0">
                          <a:solidFill>
                            <a:srgbClr val="006600"/>
                          </a:solidFill>
                          <a:effectLst/>
                          <a:latin typeface="Calibri" panose="020F0502020204030204" pitchFamily="34" charset="0"/>
                        </a:rPr>
                        <a:t> 2</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kształcenia ustawicznego w zidentyfikowanych w danym powiecie lub województwie zawodach deficytowych</a:t>
                      </a:r>
                      <a:endParaRPr lang="pl-PL" sz="1050" b="0" i="0" u="none" strike="noStrike" dirty="0">
                        <a:solidFill>
                          <a:srgbClr val="006600"/>
                        </a:solidFill>
                        <a:effectLst/>
                        <a:latin typeface="Calibri" panose="020F0502020204030204" pitchFamily="34" charset="0"/>
                      </a:endParaRP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46,3</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346898087"/>
                  </a:ext>
                </a:extLst>
              </a:tr>
              <a:tr h="130040">
                <a:tc>
                  <a:txBody>
                    <a:bodyPr/>
                    <a:lstStyle/>
                    <a:p>
                      <a:pPr algn="ctr" fontAlgn="b"/>
                      <a:r>
                        <a:rPr lang="pl-PL" sz="1100" b="0" i="0" u="none" strike="noStrike" dirty="0">
                          <a:solidFill>
                            <a:srgbClr val="006600"/>
                          </a:solidFill>
                          <a:effectLst/>
                          <a:latin typeface="Calibri" panose="020F0502020204030204" pitchFamily="34" charset="0"/>
                        </a:rPr>
                        <a:t> 3</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kształcenia ustawicznego osób po 45. roku życia</a:t>
                      </a:r>
                      <a:endParaRPr lang="pl-PL" sz="1050" b="0" i="0" u="none" strike="noStrike" dirty="0">
                        <a:solidFill>
                          <a:srgbClr val="006600"/>
                        </a:solidFill>
                        <a:effectLst/>
                        <a:latin typeface="Calibri" panose="020F0502020204030204" pitchFamily="34" charset="0"/>
                      </a:endParaRP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28,4</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131480034"/>
                  </a:ext>
                </a:extLst>
              </a:tr>
              <a:tr h="130040">
                <a:tc>
                  <a:txBody>
                    <a:bodyPr/>
                    <a:lstStyle/>
                    <a:p>
                      <a:pPr algn="ctr" fontAlgn="b"/>
                      <a:r>
                        <a:rPr lang="pl-PL" sz="1100" b="0" i="0" u="none" strike="noStrike" dirty="0">
                          <a:solidFill>
                            <a:srgbClr val="006600"/>
                          </a:solidFill>
                          <a:effectLst/>
                          <a:latin typeface="Calibri" panose="020F0502020204030204" pitchFamily="34" charset="0"/>
                        </a:rPr>
                        <a:t> 4</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Wsparcie kształcenia ustawicznego osób, które nie posiadają świadectwa ukończenia szkoły lub świadectwa dojrzałości</a:t>
                      </a: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7,5</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1873550"/>
                  </a:ext>
                </a:extLst>
              </a:tr>
              <a:tr h="407701">
                <a:tc>
                  <a:txBody>
                    <a:bodyPr/>
                    <a:lstStyle/>
                    <a:p>
                      <a:pPr algn="ctr" fontAlgn="b"/>
                      <a:r>
                        <a:rPr lang="pl-PL" sz="1100" b="0" i="0" u="none" strike="noStrike" dirty="0">
                          <a:solidFill>
                            <a:srgbClr val="006600"/>
                          </a:solidFill>
                          <a:effectLst/>
                          <a:latin typeface="Calibri" panose="020F0502020204030204" pitchFamily="34" charset="0"/>
                        </a:rPr>
                        <a:t> 5</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kształcenia ustawicznego pracowników służb medycznych, pracowników służb socjalnych, psychologów, terapeutów, pracowników domów pomocy społecznej, zakładów opiekuńczo-leczniczych, prywatnych domów opieki oraz innych placówek dla seniorów/osób chorych/niepełnosprawnych, które bezpośrednio pracują z osobami chorymi na COVID-19 lub osobami z grupy ryzyka ciężkiego przebiegu tej choroby</a:t>
                      </a:r>
                      <a:endParaRPr lang="pl-PL" sz="1050" b="0" i="0" u="none" strike="noStrike" dirty="0">
                        <a:solidFill>
                          <a:srgbClr val="006600"/>
                        </a:solidFill>
                        <a:effectLst/>
                        <a:latin typeface="Calibri" panose="020F0502020204030204" pitchFamily="34" charset="0"/>
                      </a:endParaRP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6</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731988415"/>
                  </a:ext>
                </a:extLst>
              </a:tr>
              <a:tr h="206636">
                <a:tc>
                  <a:txBody>
                    <a:bodyPr/>
                    <a:lstStyle/>
                    <a:p>
                      <a:pPr algn="ctr" fontAlgn="b"/>
                      <a:r>
                        <a:rPr lang="pl-PL" sz="1100" b="0" i="0" u="none" strike="noStrike" dirty="0">
                          <a:solidFill>
                            <a:srgbClr val="006600"/>
                          </a:solidFill>
                          <a:effectLst/>
                          <a:latin typeface="Calibri" panose="020F0502020204030204" pitchFamily="34" charset="0"/>
                        </a:rPr>
                        <a:t> 6</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Wsparcie kształcenia ustawicznego osób zatrudnionych w firmach, które na skutek obostrzeń zapobiegających rozprzestrzenianiu się choroby COVID-19 musiały ograniczyć swoją działalność</a:t>
                      </a: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6</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055973713"/>
                  </a:ext>
                </a:extLst>
              </a:tr>
              <a:tr h="206636">
                <a:tc>
                  <a:txBody>
                    <a:bodyPr/>
                    <a:lstStyle/>
                    <a:p>
                      <a:pPr algn="ctr" fontAlgn="b"/>
                      <a:r>
                        <a:rPr lang="pl-PL" sz="1100" b="0" i="0" u="none" strike="noStrike" dirty="0">
                          <a:solidFill>
                            <a:srgbClr val="006600"/>
                          </a:solidFill>
                          <a:effectLst/>
                          <a:latin typeface="Calibri" panose="020F0502020204030204" pitchFamily="34" charset="0"/>
                        </a:rPr>
                        <a:t> 7</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Wsparcie realizacji szkoleń dla instruktorów praktycznej nauki zawodu bądź osób mających zamiar podjęcia się tego działania, opiekunów praktyk zawodowych i opiekunów stażu uczniowskiego oraz szkoleń branżowych dla nauczycieli kształcenia zawodowego</a:t>
                      </a: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4,5</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725850420"/>
                  </a:ext>
                </a:extLst>
              </a:tr>
              <a:tr h="130563">
                <a:tc>
                  <a:txBody>
                    <a:bodyPr/>
                    <a:lstStyle/>
                    <a:p>
                      <a:pPr algn="ctr" fontAlgn="b"/>
                      <a:r>
                        <a:rPr lang="pl-PL" sz="1100" b="0" i="0" u="none" strike="noStrike" dirty="0">
                          <a:solidFill>
                            <a:srgbClr val="006600"/>
                          </a:solidFill>
                          <a:effectLst/>
                          <a:latin typeface="Calibri" panose="020F0502020204030204" pitchFamily="34" charset="0"/>
                        </a:rPr>
                        <a:t> 8</a:t>
                      </a:r>
                    </a:p>
                  </a:txBody>
                  <a:tcPr marL="8868" marR="8868" marT="8868"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kształcenia ustawicznego osób powracających na rynek pracy po przerwie związanej ze sprawowaniem opieki nad dzieckiem</a:t>
                      </a:r>
                      <a:endParaRPr lang="pl-PL" sz="1050" b="0" i="0" u="none" strike="noStrike" dirty="0">
                        <a:solidFill>
                          <a:srgbClr val="006600"/>
                        </a:solidFill>
                        <a:effectLst/>
                        <a:latin typeface="Calibri" panose="020F0502020204030204" pitchFamily="34" charset="0"/>
                      </a:endParaRPr>
                    </a:p>
                  </a:txBody>
                  <a:tcPr marL="72000" marR="72000" marT="8868"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300" b="1" i="0" u="none" strike="noStrike" dirty="0">
                          <a:solidFill>
                            <a:srgbClr val="006600"/>
                          </a:solidFill>
                          <a:effectLst/>
                          <a:latin typeface="Calibri" panose="020F0502020204030204" pitchFamily="34" charset="0"/>
                          <a:cs typeface="Calibri" panose="020F0502020204030204" pitchFamily="34" charset="0"/>
                        </a:rPr>
                        <a:t>1,5</a:t>
                      </a:r>
                      <a:endParaRPr lang="pl-PL" sz="1300" b="1" i="0" u="none" strike="noStrike" dirty="0">
                        <a:solidFill>
                          <a:srgbClr val="006600"/>
                        </a:solidFill>
                        <a:effectLst/>
                        <a:latin typeface="Calibri" panose="020F0502020204030204" pitchFamily="34" charset="0"/>
                      </a:endParaRPr>
                    </a:p>
                  </a:txBody>
                  <a:tcPr marL="8868" marR="8868" marT="8868"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224322442"/>
                  </a:ext>
                </a:extLst>
              </a:tr>
            </a:tbl>
          </a:graphicData>
        </a:graphic>
      </p:graphicFrame>
      <p:sp>
        <p:nvSpPr>
          <p:cNvPr id="4" name="pole tekstowe 3">
            <a:extLst>
              <a:ext uri="{FF2B5EF4-FFF2-40B4-BE49-F238E27FC236}">
                <a16:creationId xmlns:a16="http://schemas.microsoft.com/office/drawing/2014/main" id="{A2477002-3409-A866-720B-C0483C28611A}"/>
              </a:ext>
            </a:extLst>
          </p:cNvPr>
          <p:cNvSpPr txBox="1"/>
          <p:nvPr/>
        </p:nvSpPr>
        <p:spPr>
          <a:xfrm>
            <a:off x="1763688" y="123478"/>
            <a:ext cx="720080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Tablica nr 11. Ranking priorytetów </a:t>
            </a:r>
            <a:r>
              <a:rPr kumimoji="0" lang="pl-PL" sz="1600" b="1" i="0" u="none" strike="noStrike" kern="1200" cap="none" spc="0" normalizeH="0" baseline="0" noProof="0" dirty="0" err="1">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MRPiPS</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KFS, z których skorzystali pracodawcy</a:t>
            </a:r>
            <a:b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w 2021 roku w %. </a:t>
            </a:r>
            <a:r>
              <a:rPr kumimoji="0" lang="pl-PL" sz="16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8. Który z priorytetów Ministerstwa Rodziny, Pracy i Polityki Społecznej KFS miał zastosowanie w przypadku skorzystania firmy z dofinansowania w 2021 roku?) </a:t>
            </a:r>
            <a:endParaRPr kumimoji="0" lang="pl-P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965BB915-2A6C-342C-1EBB-0024427413FE}"/>
              </a:ext>
            </a:extLst>
          </p:cNvPr>
          <p:cNvSpPr txBox="1"/>
          <p:nvPr/>
        </p:nvSpPr>
        <p:spPr>
          <a:xfrm>
            <a:off x="395536" y="3524153"/>
            <a:ext cx="849694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dokonać dowolnej liczby wyborów. Pracodawca mógł skorzystać z kilku priorytetów.</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1E19A74D-0431-A58F-1F32-DAD179DA237A}"/>
              </a:ext>
            </a:extLst>
          </p:cNvPr>
          <p:cNvSpPr txBox="1"/>
          <p:nvPr/>
        </p:nvSpPr>
        <p:spPr>
          <a:xfrm>
            <a:off x="323528" y="3939902"/>
            <a:ext cx="8568952" cy="784830"/>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Pracodawcy korzystali przede wszystkim ze wsparcia podstawowego: w związku z zastosowaniem w firmach nowych technologii i narzędzi pracy, w tym także technologii i narzędzi cyfrowych (53,7%), w zawodach deficytowych (46,3%) oraz dla pracowników, którzy ukończyli 45. rok życia (28,4%). </a:t>
            </a:r>
          </a:p>
        </p:txBody>
      </p:sp>
    </p:spTree>
    <p:extLst>
      <p:ext uri="{BB962C8B-B14F-4D97-AF65-F5344CB8AC3E}">
        <p14:creationId xmlns:p14="http://schemas.microsoft.com/office/powerpoint/2010/main" val="386943681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3821151079"/>
              </p:ext>
            </p:extLst>
          </p:nvPr>
        </p:nvGraphicFramePr>
        <p:xfrm>
          <a:off x="-108520" y="843559"/>
          <a:ext cx="8928992" cy="3023422"/>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259632" y="177604"/>
            <a:ext cx="7560840"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14. </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Ranking priorytetów Rady Rynku Pracy KFS, z których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skorzystali pracodawcy w 2021 roku w %.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9. </a:t>
            </a: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Który z priorytetów Rady Rynku Pracy z tzw. rezerwy KFS miał zastosowanie w przypadku skorzystania firmy z dofinansowania w 2021 roku?)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FDD44B9-57FE-D62D-6296-0C1852B380B8}"/>
              </a:ext>
            </a:extLst>
          </p:cNvPr>
          <p:cNvSpPr txBox="1"/>
          <p:nvPr/>
        </p:nvSpPr>
        <p:spPr>
          <a:xfrm>
            <a:off x="359532" y="3782388"/>
            <a:ext cx="8532948"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Nie sumuje się do 100, można było dokonać dowolnej liczby wyborów. Pracodawca mógł skorzystać z kilku priorytetów.</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391355" y="4227934"/>
            <a:ext cx="8460940" cy="553998"/>
          </a:xfrm>
          <a:prstGeom prst="rect">
            <a:avLst/>
          </a:prstGeom>
          <a:noFill/>
        </p:spPr>
        <p:txBody>
          <a:bodyPr wrap="square">
            <a:spAutoFit/>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Pracodawcy korzystali przede wszystkim ze wsparcia limitu rezerwowego: dla osób dorosłych w nabywaniu kompetencji cyfrowych (47,8%) oraz z orzeczeniem o stopniu o niepełnosprawności (11,9%).</a:t>
            </a:r>
          </a:p>
        </p:txBody>
      </p:sp>
    </p:spTree>
    <p:extLst>
      <p:ext uri="{BB962C8B-B14F-4D97-AF65-F5344CB8AC3E}">
        <p14:creationId xmlns:p14="http://schemas.microsoft.com/office/powerpoint/2010/main" val="426738216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439601073"/>
              </p:ext>
            </p:extLst>
          </p:nvPr>
        </p:nvGraphicFramePr>
        <p:xfrm>
          <a:off x="323528" y="771551"/>
          <a:ext cx="8496944" cy="2448271"/>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187624" y="79602"/>
            <a:ext cx="763284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15. Liczba osób uczestnicząca w działaniach finansowanych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przez KFS w 2021 roku.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10. </a:t>
            </a:r>
            <a:r>
              <a:rPr kumimoji="0" lang="pl-PL" sz="1200" i="0" u="none" strike="noStrike" kern="1200" cap="none" spc="0" normalizeH="0" baseline="0" noProof="0" dirty="0">
                <a:ln>
                  <a:noFill/>
                </a:ln>
                <a:solidFill>
                  <a:srgbClr val="006600"/>
                </a:solidFill>
                <a:effectLst/>
                <a:uLnTx/>
                <a:uFillTx/>
                <a:latin typeface="Calibri"/>
                <a:ea typeface="+mn-ea"/>
                <a:cs typeface="+mn-cs"/>
              </a:rPr>
              <a:t>Ile osób z Państwa przedsiębiorstwa uczestniczyło w następujących działaniach finansowanych z KFS w 2021 roku?) </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665333" y="3163783"/>
            <a:ext cx="799288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445058" y="3435846"/>
            <a:ext cx="8375414"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2021 roku pracodawcy biorący udział w badaniu w sześciu działaniach finansowanych ze środków KFS uzyskali wsparcie </a:t>
            </a:r>
            <a:r>
              <a:rPr kumimoji="0" lang="pl-PL" sz="1600" b="1" i="0" u="none" strike="noStrike" kern="1200" cap="none" spc="0" normalizeH="0" baseline="0" noProof="0" dirty="0">
                <a:ln>
                  <a:noFill/>
                </a:ln>
                <a:solidFill>
                  <a:srgbClr val="006600"/>
                </a:solidFill>
                <a:effectLst/>
                <a:uLnTx/>
                <a:uFillTx/>
                <a:latin typeface="Calibri"/>
                <a:ea typeface="+mn-ea"/>
                <a:cs typeface="+mn-cs"/>
              </a:rPr>
              <a:t>dla 714 pracowników</a:t>
            </a:r>
            <a:r>
              <a:rPr kumimoji="0" lang="pl-PL" sz="1600" b="0" i="0" u="none" strike="noStrike" kern="1200" cap="none" spc="0" normalizeH="0" baseline="0" noProof="0" dirty="0">
                <a:ln>
                  <a:noFill/>
                </a:ln>
                <a:solidFill>
                  <a:srgbClr val="006600"/>
                </a:solidFill>
                <a:effectLst/>
                <a:uLnTx/>
                <a:uFillTx/>
                <a:latin typeface="Calibri"/>
                <a:ea typeface="+mn-ea"/>
                <a:cs typeface="+mn-cs"/>
              </a:rPr>
              <a:t>, w tym zdecydowanie najwięcej 598 (tj. 83,8%) beneficjentów wzięło udział w kursach i szkoleniach, 59 osób podjęło studia podyplomowe oraz 30 osób przystąpiło do egzaminów umożliwiających uzyskanie dokumentów potwierdzających nabycie umiejętności, kwalifikacji lub uprawnień zawodowych. </a:t>
            </a:r>
          </a:p>
        </p:txBody>
      </p:sp>
    </p:spTree>
    <p:extLst>
      <p:ext uri="{BB962C8B-B14F-4D97-AF65-F5344CB8AC3E}">
        <p14:creationId xmlns:p14="http://schemas.microsoft.com/office/powerpoint/2010/main" val="20856136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1228554999"/>
              </p:ext>
            </p:extLst>
          </p:nvPr>
        </p:nvGraphicFramePr>
        <p:xfrm>
          <a:off x="971600" y="771550"/>
          <a:ext cx="763284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835696" y="267494"/>
            <a:ext cx="6768752" cy="584775"/>
          </a:xfrm>
          <a:prstGeom prst="rect">
            <a:avLst/>
          </a:prstGeom>
          <a:noFill/>
        </p:spPr>
        <p:txBody>
          <a:bodyPr wrap="square">
            <a:spAutoFit/>
          </a:bodyPr>
          <a:lstStyle/>
          <a:p>
            <a:pPr algn="ct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16. Ocena procedur przyznawania wsparcia z KFS w 2021 roku.</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11.</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Czy Pana/i zdaniem procedury przyznawania wsparcia z KFS były zrozumiałe?)</a:t>
            </a:r>
            <a:r>
              <a:rPr kumimoji="0" lang="pl-PL" sz="1200" b="1" i="0" u="none" strike="noStrike" kern="1200" cap="none" spc="0" normalizeH="0" baseline="0" noProof="0" dirty="0">
                <a:ln>
                  <a:noFill/>
                </a:ln>
                <a:solidFill>
                  <a:srgbClr val="006600"/>
                </a:solidFill>
                <a:effectLst/>
                <a:uLnTx/>
                <a:uFillTx/>
                <a:latin typeface="Calibri"/>
                <a:ea typeface="+mn-ea"/>
                <a:cs typeface="+mn-cs"/>
              </a:rPr>
              <a:t> </a:t>
            </a:r>
            <a:endParaRPr lang="pl-PL" sz="1200" dirty="0">
              <a:solidFill>
                <a:srgbClr val="006600"/>
              </a:solidFill>
            </a:endParaRP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39552" y="3493192"/>
            <a:ext cx="8280920" cy="400110"/>
          </a:xfrm>
          <a:prstGeom prst="rect">
            <a:avLst/>
          </a:prstGeom>
          <a:noFill/>
        </p:spPr>
        <p:txBody>
          <a:bodyPr wrap="square">
            <a:spAutoFit/>
          </a:bodyPr>
          <a:lstStyle/>
          <a:p>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czerwiec 2022 rok. </a:t>
            </a:r>
            <a:endParaRPr lang="pl-PL" dirty="0"/>
          </a:p>
        </p:txBody>
      </p:sp>
      <p:sp>
        <p:nvSpPr>
          <p:cNvPr id="9" name="pole tekstowe 8">
            <a:extLst>
              <a:ext uri="{FF2B5EF4-FFF2-40B4-BE49-F238E27FC236}">
                <a16:creationId xmlns:a16="http://schemas.microsoft.com/office/drawing/2014/main" id="{6FA017ED-0A13-5898-0571-D26AC08D725D}"/>
              </a:ext>
            </a:extLst>
          </p:cNvPr>
          <p:cNvSpPr txBox="1"/>
          <p:nvPr/>
        </p:nvSpPr>
        <p:spPr>
          <a:xfrm>
            <a:off x="557225" y="3797047"/>
            <a:ext cx="7975215" cy="861774"/>
          </a:xfrm>
          <a:prstGeom prst="rect">
            <a:avLst/>
          </a:prstGeom>
          <a:noFill/>
        </p:spPr>
        <p:txBody>
          <a:bodyPr wrap="square">
            <a:spAutoFit/>
          </a:bodyPr>
          <a:lstStyle/>
          <a:p>
            <a:pPr algn="just"/>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 opinii </a:t>
            </a:r>
            <a:r>
              <a:rPr kumimoji="0" lang="pl-PL" altLang="pl-PL" b="1" i="0" u="none" strike="noStrike" kern="1200" cap="none" spc="0" normalizeH="0" baseline="0" noProof="0" dirty="0">
                <a:ln>
                  <a:noFill/>
                </a:ln>
                <a:solidFill>
                  <a:srgbClr val="006600"/>
                </a:solidFill>
                <a:effectLst/>
                <a:uLnTx/>
                <a:uFillTx/>
                <a:latin typeface="Calibri" pitchFamily="34" charset="0"/>
                <a:ea typeface="+mn-ea"/>
                <a:cs typeface="+mn-cs"/>
              </a:rPr>
              <a:t>89,6% </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pracodawców procedury przyznawania wsparcia z KFS były zrozumiałe. Natomiast co dziesiąty (10,4%) badany respondent nie potrafił zająć w tej sprawie stanowiska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i wybrał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 mam zdania</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lang="pl-PL" sz="1600" dirty="0">
              <a:solidFill>
                <a:srgbClr val="006600"/>
              </a:solidFill>
            </a:endParaRPr>
          </a:p>
        </p:txBody>
      </p:sp>
    </p:spTree>
    <p:extLst>
      <p:ext uri="{BB962C8B-B14F-4D97-AF65-F5344CB8AC3E}">
        <p14:creationId xmlns:p14="http://schemas.microsoft.com/office/powerpoint/2010/main" val="306773107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05331BD8-BA09-9E8A-2AD1-8F6A8ADE3F52}"/>
              </a:ext>
            </a:extLst>
          </p:cNvPr>
          <p:cNvGraphicFramePr>
            <a:graphicFrameLocks/>
          </p:cNvGraphicFramePr>
          <p:nvPr>
            <p:extLst>
              <p:ext uri="{D42A27DB-BD31-4B8C-83A1-F6EECF244321}">
                <p14:modId xmlns:p14="http://schemas.microsoft.com/office/powerpoint/2010/main" val="1990527404"/>
              </p:ext>
            </p:extLst>
          </p:nvPr>
        </p:nvGraphicFramePr>
        <p:xfrm>
          <a:off x="179512" y="843613"/>
          <a:ext cx="8640960" cy="2592288"/>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5D7AB312-7F0B-5E5C-D900-56EAE6F19739}"/>
              </a:ext>
            </a:extLst>
          </p:cNvPr>
          <p:cNvSpPr txBox="1"/>
          <p:nvPr/>
        </p:nvSpPr>
        <p:spPr>
          <a:xfrm>
            <a:off x="539552" y="3363838"/>
            <a:ext cx="84249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ED22A03-71E2-8CB6-2162-B4CF496BE7BD}"/>
              </a:ext>
            </a:extLst>
          </p:cNvPr>
          <p:cNvSpPr txBox="1"/>
          <p:nvPr/>
        </p:nvSpPr>
        <p:spPr>
          <a:xfrm>
            <a:off x="1835696" y="195486"/>
            <a:ext cx="6696744" cy="769441"/>
          </a:xfrm>
          <a:prstGeom prst="rect">
            <a:avLst/>
          </a:prstGeom>
          <a:noFill/>
        </p:spPr>
        <p:txBody>
          <a:bodyPr wrap="square">
            <a:spAutoFit/>
          </a:bodyPr>
          <a:lstStyle/>
          <a:p>
            <a:pPr algn="ct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17. Ocena przebiegu refundacji kosztów poniesionych przez firmę w związku ze wsparciem z KFS. </a:t>
            </a:r>
            <a:r>
              <a:rPr kumimoji="0" lang="pl-PL" sz="11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12. </a:t>
            </a:r>
            <a:r>
              <a:rPr kumimoji="0" lang="pl-PL" sz="1200" i="0" u="none" strike="noStrike" kern="1200" cap="none" spc="0" normalizeH="0" baseline="0" noProof="0" dirty="0">
                <a:ln>
                  <a:noFill/>
                </a:ln>
                <a:solidFill>
                  <a:srgbClr val="006600"/>
                </a:solidFill>
                <a:effectLst/>
                <a:uLnTx/>
                <a:uFillTx/>
                <a:latin typeface="Calibri"/>
                <a:ea typeface="+mn-ea"/>
                <a:cs typeface="+mn-cs"/>
              </a:rPr>
              <a:t>Jak przebiegła Pana/i zdaniem refundacja kosztów poniesionych przez firmę w związku ze wsparciem z KFS?)</a:t>
            </a:r>
            <a:endParaRPr lang="pl-PL" sz="1200" dirty="0"/>
          </a:p>
        </p:txBody>
      </p:sp>
      <p:sp>
        <p:nvSpPr>
          <p:cNvPr id="8" name="pole tekstowe 7">
            <a:extLst>
              <a:ext uri="{FF2B5EF4-FFF2-40B4-BE49-F238E27FC236}">
                <a16:creationId xmlns:a16="http://schemas.microsoft.com/office/drawing/2014/main" id="{F25F0762-C293-C852-D0C9-76DB59ED12AF}"/>
              </a:ext>
            </a:extLst>
          </p:cNvPr>
          <p:cNvSpPr txBox="1"/>
          <p:nvPr/>
        </p:nvSpPr>
        <p:spPr>
          <a:xfrm>
            <a:off x="431540" y="3780607"/>
            <a:ext cx="8280920"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Tylko 3% pracodawców nie potrafiło zająć stanowiska w sprawie </a:t>
            </a:r>
            <a:r>
              <a:rPr kumimoji="0" lang="pl-PL" sz="1600" i="0" u="none" strike="noStrike" kern="1200" cap="none" spc="0" normalizeH="0" baseline="0" noProof="0" dirty="0">
                <a:ln>
                  <a:noFill/>
                </a:ln>
                <a:solidFill>
                  <a:srgbClr val="006600"/>
                </a:solidFill>
                <a:effectLst/>
                <a:uLnTx/>
                <a:uFillTx/>
                <a:latin typeface="Calibri"/>
                <a:ea typeface="+mn-ea"/>
                <a:cs typeface="+mn-cs"/>
              </a:rPr>
              <a:t>przebiegu refundacji kosztów poniesionych przez firmę w związku ze wsparciem z KFS </a:t>
            </a: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i</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wybrało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Natomiast dla 97% pracodawców proces ten przebiegał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bez zakłóceń</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86978067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3896529146"/>
              </p:ext>
            </p:extLst>
          </p:nvPr>
        </p:nvGraphicFramePr>
        <p:xfrm>
          <a:off x="971600" y="771550"/>
          <a:ext cx="763284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979712" y="267494"/>
            <a:ext cx="698477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18. Opinia pracodawców o wysokości otrzymanego wsparcia z KFS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w 2021 roku. </a:t>
            </a:r>
            <a:r>
              <a:rPr lang="pl-PL" sz="1200" dirty="0">
                <a:solidFill>
                  <a:srgbClr val="006600"/>
                </a:solidFill>
                <a:latin typeface="Calibri"/>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13. </a:t>
            </a:r>
            <a:r>
              <a:rPr kumimoji="0" lang="pl-PL" sz="1200" i="0" u="none" strike="noStrike" kern="1200" cap="none" spc="0" normalizeH="0" baseline="0" noProof="0" dirty="0">
                <a:ln>
                  <a:noFill/>
                </a:ln>
                <a:solidFill>
                  <a:srgbClr val="006600"/>
                </a:solidFill>
                <a:effectLst/>
                <a:uLnTx/>
                <a:uFillTx/>
                <a:latin typeface="Calibri"/>
                <a:ea typeface="+mn-ea"/>
                <a:cs typeface="+mn-cs"/>
              </a:rPr>
              <a:t>Czy Pana/i zdaniem kwota dofinansowania ze środków KFS okazała się wystarczająca?) </a:t>
            </a: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57225" y="3323768"/>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584392" y="3689325"/>
            <a:ext cx="797521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Więcej niż trzy czwarte (76,2%) pracodawców uznała, że kwota dofinansowania ze środków KFS była wystarczająca. Natomiast nie zgodziło się z tą opinią 11,9% biorących udział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 badaniu pracodawców oraz tyleż samo nie potrafiło zająć w tej sprawie stanowiska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i wybrało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 mam zdania</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18367710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1236189-E960-1A48-B99E-48CF9462DC6C}"/>
              </a:ext>
            </a:extLst>
          </p:cNvPr>
          <p:cNvSpPr txBox="1"/>
          <p:nvPr/>
        </p:nvSpPr>
        <p:spPr>
          <a:xfrm>
            <a:off x="899592" y="843558"/>
            <a:ext cx="7992888" cy="33239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3. wsparcie kształcenia ustawicznego w zidentyfikowanych w danym powiecie lub województwie zawodach deficytowych;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4. wsparcie kształcenia ustawicznego osób po 45. roku życia;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5. wsparcie kształcenia ustawicznego osób powracających na rynek pracy po przerwie związanej ze sprawowaniem opieki nad dzieckiem;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6.</a:t>
            </a:r>
            <a:r>
              <a:rPr kumimoji="0" lang="pl-PL" sz="1600" b="0" i="0" u="none" strike="noStrike" kern="1200" cap="none" spc="0" normalizeH="0" noProof="0" dirty="0">
                <a:ln>
                  <a:noFill/>
                </a:ln>
                <a:solidFill>
                  <a:srgbClr val="006600"/>
                </a:solidFill>
                <a:effectLst/>
                <a:uLnTx/>
                <a:uFillTx/>
                <a:latin typeface="Calibri"/>
                <a:ea typeface="+mn-ea"/>
                <a:cs typeface="+mn-cs"/>
              </a:rPr>
              <a:t> </a:t>
            </a:r>
            <a:r>
              <a:rPr kumimoji="0" lang="pl-PL" sz="1600" b="0" i="0" u="none" strike="noStrike" kern="1200" cap="none" spc="0" normalizeH="0" baseline="0" noProof="0" dirty="0">
                <a:ln>
                  <a:noFill/>
                </a:ln>
                <a:solidFill>
                  <a:srgbClr val="006600"/>
                </a:solidFill>
                <a:effectLst/>
                <a:uLnTx/>
                <a:uFillTx/>
                <a:latin typeface="Calibri"/>
                <a:ea typeface="+mn-ea"/>
                <a:cs typeface="+mn-cs"/>
              </a:rPr>
              <a:t>wsparcie kształcenia ustawicznego w związku z zastosowaniem w firmach nowych technologii i narzędzi pracy, w tym także technologii i narzędzi cyfrowych;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7. wsparcie kształcenia ustawicznego osób, które nie posiadają świadectwa ukończenia szkoły lub świadectwa dojrzałości;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8. wsparcie realizacji szkoleń dla instruktorów praktycznej nauki zawodu bądź osób mających zamiar podjęcia się tego działania, opiekunów praktyk zawodowych i opiekunów stażu uczniowskiego oraz szkoleń branżowych dla nauczycieli kształcenia zawodowego.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84052130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2620614333"/>
              </p:ext>
            </p:extLst>
          </p:nvPr>
        </p:nvGraphicFramePr>
        <p:xfrm>
          <a:off x="629233" y="925998"/>
          <a:ext cx="7975215" cy="2797880"/>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979712" y="156557"/>
            <a:ext cx="698477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19. Opinia pracodawców o zagrożeniu zwolnieniem pracowników przed skorzystaniem ze wsparcia z KFS.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14. </a:t>
            </a:r>
            <a:r>
              <a:rPr kumimoji="0" lang="pl-PL" sz="1200" b="0" i="0" u="none" strike="noStrike" kern="1200" cap="none" spc="0" normalizeH="0" baseline="0" noProof="0" dirty="0">
                <a:ln>
                  <a:noFill/>
                </a:ln>
                <a:solidFill>
                  <a:srgbClr val="006600"/>
                </a:solidFill>
                <a:effectLst/>
                <a:uLnTx/>
                <a:uFillTx/>
                <a:latin typeface="Calibri"/>
                <a:ea typeface="+mn-ea"/>
                <a:cs typeface="+mn-cs"/>
              </a:rPr>
              <a:t>Czy pracownicy, którzy skorzystali ze wsparcia w ramach KFS, byli zagrożeni zwolnieniem?) </a:t>
            </a: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57225" y="3323768"/>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591200" y="3663504"/>
            <a:ext cx="8164072" cy="110799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b="1" i="0" u="none" strike="noStrike" kern="1200" cap="none" spc="0" normalizeH="0" baseline="0" noProof="0" dirty="0">
                <a:ln>
                  <a:noFill/>
                </a:ln>
                <a:solidFill>
                  <a:srgbClr val="006600"/>
                </a:solidFill>
                <a:effectLst/>
                <a:uLnTx/>
                <a:uFillTx/>
                <a:latin typeface="Calibri" pitchFamily="34" charset="0"/>
                <a:ea typeface="+mn-ea"/>
                <a:cs typeface="+mn-cs"/>
              </a:rPr>
              <a:t>68,6%</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pracodawców wyraziło opinię, że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żaden</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pracownik przed skorzystaniem ze wsparcia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z KFS nie był zagrożony zwolnieniem. Z kolei 3% pracodawców była zdania, że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wszyscy</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oraz 28,4%, że tylko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niektórzy”, </a:t>
            </a:r>
            <a:r>
              <a:rPr kumimoji="0" lang="pl-PL" altLang="pl-PL" sz="1600" b="0" u="none" strike="noStrike" kern="1200" cap="none" spc="0" normalizeH="0" baseline="0" noProof="0" dirty="0">
                <a:ln>
                  <a:noFill/>
                </a:ln>
                <a:solidFill>
                  <a:srgbClr val="006600"/>
                </a:solidFill>
                <a:effectLst/>
                <a:uLnTx/>
                <a:uFillTx/>
                <a:latin typeface="Calibri" pitchFamily="34" charset="0"/>
                <a:ea typeface="+mn-ea"/>
                <a:cs typeface="+mn-cs"/>
              </a:rPr>
              <a:t>czyli można przyjąć, że prawie jedna trzecia (31,5%) pracowników przed  wsparciem z KFS była zagrożona zwolnieniem. </a:t>
            </a:r>
            <a:endParaRPr kumimoji="0" lang="pl-PL" sz="1600" b="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03145628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4269305538"/>
              </p:ext>
            </p:extLst>
          </p:nvPr>
        </p:nvGraphicFramePr>
        <p:xfrm>
          <a:off x="971600" y="771550"/>
          <a:ext cx="763284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853906" y="115347"/>
            <a:ext cx="717132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20. Opinia pracodawców o beneficjentach KFS po zakończeniu wsparcia.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15. </a:t>
            </a:r>
            <a:r>
              <a:rPr kumimoji="0" lang="pl-PL" sz="1200" b="0" i="0" u="none" strike="noStrike" kern="1200" cap="none" spc="0" normalizeH="0" baseline="0" noProof="0" dirty="0">
                <a:ln>
                  <a:noFill/>
                </a:ln>
                <a:solidFill>
                  <a:srgbClr val="006600"/>
                </a:solidFill>
                <a:effectLst/>
                <a:uLnTx/>
                <a:uFillTx/>
                <a:latin typeface="Calibri"/>
                <a:ea typeface="+mn-ea"/>
                <a:cs typeface="+mn-cs"/>
              </a:rPr>
              <a:t>Czy pracownicy, którzy skorzystali ze wsparcia w ramach KFS w dalszym ciągu pracują w firmie?)  </a:t>
            </a: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50820" y="3426134"/>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czerwiec 2022 rok.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584392" y="3812435"/>
            <a:ext cx="7975215"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 opinii zdecydowanej większości (89,5%) ankietowanych pracodawców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wszyscy</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beneficjenci po skorzystaniu ze wsparcia nadal pracują w firmie. Można przyjąć, że co  dziesiąty (10,5%) beneficjent wsparcia nie pracuje w firmie.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76846575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B9D09A6-15BC-6444-A749-066D8D83B843}"/>
              </a:ext>
            </a:extLst>
          </p:cNvPr>
          <p:cNvSpPr txBox="1"/>
          <p:nvPr/>
        </p:nvSpPr>
        <p:spPr>
          <a:xfrm>
            <a:off x="1907704" y="452894"/>
            <a:ext cx="6864321" cy="523220"/>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altLang="pl-PL" sz="1600" b="1" i="0" u="none" strike="noStrike" kern="1200" cap="none" spc="0" normalizeH="0" baseline="0" noProof="0" dirty="0">
                <a:ln>
                  <a:noFill/>
                </a:ln>
                <a:solidFill>
                  <a:srgbClr val="006600"/>
                </a:solidFill>
                <a:effectLst/>
                <a:uLnTx/>
                <a:uFillTx/>
                <a:latin typeface="Calibri"/>
                <a:ea typeface="+mn-ea"/>
                <a:cs typeface="+mn-cs"/>
              </a:rPr>
              <a:t>Tablica nr 12. Struktura beneficjentów wsparcia.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16. </a:t>
            </a:r>
            <a:r>
              <a:rPr kumimoji="0" lang="pl-PL" altLang="pl-PL" sz="1200" i="0" u="none" strike="noStrike" kern="1200" cap="none" spc="0" normalizeH="0" baseline="0" noProof="0" dirty="0">
                <a:ln>
                  <a:noFill/>
                </a:ln>
                <a:solidFill>
                  <a:srgbClr val="006600"/>
                </a:solidFill>
                <a:effectLst/>
                <a:uLnTx/>
                <a:uFillTx/>
                <a:latin typeface="Calibri"/>
                <a:ea typeface="+mn-ea"/>
                <a:cs typeface="+mn-cs"/>
              </a:rPr>
              <a:t>Ilu pracowników skorzystało z działań w ramach KFS w 2021 roku?) </a:t>
            </a:r>
            <a:endParaRPr kumimoji="0" lang="pl-PL" sz="1200" i="0" u="none" strike="noStrike" kern="1200" cap="none" spc="0" normalizeH="0" baseline="0" noProof="0" dirty="0">
              <a:ln>
                <a:noFill/>
              </a:ln>
              <a:solidFill>
                <a:srgbClr val="006600"/>
              </a:solidFill>
              <a:effectLst/>
              <a:uLnTx/>
              <a:uFillTx/>
              <a:latin typeface="Calibri"/>
              <a:ea typeface="+mn-ea"/>
              <a:cs typeface="+mn-cs"/>
            </a:endParaRPr>
          </a:p>
        </p:txBody>
      </p:sp>
      <p:graphicFrame>
        <p:nvGraphicFramePr>
          <p:cNvPr id="5" name="Tabela 4">
            <a:extLst>
              <a:ext uri="{FF2B5EF4-FFF2-40B4-BE49-F238E27FC236}">
                <a16:creationId xmlns:a16="http://schemas.microsoft.com/office/drawing/2014/main" id="{FDE4EB0A-BD18-FB57-D6B4-51701A160CB0}"/>
              </a:ext>
            </a:extLst>
          </p:cNvPr>
          <p:cNvGraphicFramePr>
            <a:graphicFrameLocks noGrp="1"/>
          </p:cNvGraphicFramePr>
          <p:nvPr>
            <p:extLst>
              <p:ext uri="{D42A27DB-BD31-4B8C-83A1-F6EECF244321}">
                <p14:modId xmlns:p14="http://schemas.microsoft.com/office/powerpoint/2010/main" val="2563748802"/>
              </p:ext>
            </p:extLst>
          </p:nvPr>
        </p:nvGraphicFramePr>
        <p:xfrm>
          <a:off x="1187624" y="1120725"/>
          <a:ext cx="7128792" cy="1804859"/>
        </p:xfrm>
        <a:graphic>
          <a:graphicData uri="http://schemas.openxmlformats.org/drawingml/2006/table">
            <a:tbl>
              <a:tblPr/>
              <a:tblGrid>
                <a:gridCol w="311827">
                  <a:extLst>
                    <a:ext uri="{9D8B030D-6E8A-4147-A177-3AD203B41FA5}">
                      <a16:colId xmlns:a16="http://schemas.microsoft.com/office/drawing/2014/main" val="1848959571"/>
                    </a:ext>
                  </a:extLst>
                </a:gridCol>
                <a:gridCol w="4879041">
                  <a:extLst>
                    <a:ext uri="{9D8B030D-6E8A-4147-A177-3AD203B41FA5}">
                      <a16:colId xmlns:a16="http://schemas.microsoft.com/office/drawing/2014/main" val="1551953265"/>
                    </a:ext>
                  </a:extLst>
                </a:gridCol>
                <a:gridCol w="1001820">
                  <a:extLst>
                    <a:ext uri="{9D8B030D-6E8A-4147-A177-3AD203B41FA5}">
                      <a16:colId xmlns:a16="http://schemas.microsoft.com/office/drawing/2014/main" val="3474706487"/>
                    </a:ext>
                  </a:extLst>
                </a:gridCol>
                <a:gridCol w="936104">
                  <a:extLst>
                    <a:ext uri="{9D8B030D-6E8A-4147-A177-3AD203B41FA5}">
                      <a16:colId xmlns:a16="http://schemas.microsoft.com/office/drawing/2014/main" val="1473654595"/>
                    </a:ext>
                  </a:extLst>
                </a:gridCol>
              </a:tblGrid>
              <a:tr h="442913">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Wyszczególnienie</a:t>
                      </a: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Liczebności</a:t>
                      </a:r>
                    </a:p>
                  </a:txBody>
                  <a:tcPr marL="7936" marR="7936" marT="7936"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15000"/>
                        </a:lnSpc>
                      </a:pPr>
                      <a:r>
                        <a:rPr lang="pl-PL" sz="1100" b="1"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 %</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9327494"/>
                  </a:ext>
                </a:extLst>
              </a:tr>
              <a:tr h="462694">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Kobiety </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1" i="0" u="none" strike="noStrike" dirty="0">
                          <a:solidFill>
                            <a:srgbClr val="006600"/>
                          </a:solidFill>
                          <a:effectLst/>
                          <a:latin typeface="Calibri" panose="020F0502020204030204" pitchFamily="34" charset="0"/>
                        </a:rPr>
                        <a:t>507</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rPr>
                        <a:t>69,2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41195145"/>
                  </a:ext>
                </a:extLst>
              </a:tr>
              <a:tr h="471516">
                <a:tc>
                  <a:txBody>
                    <a:bodyPr/>
                    <a:lstStyle/>
                    <a:p>
                      <a:pPr algn="ctr" fontAlgn="b">
                        <a:lnSpc>
                          <a:spcPct val="115000"/>
                        </a:lnSpc>
                      </a:pPr>
                      <a:r>
                        <a:rPr lang="pl-PL" sz="1000" kern="12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800" b="0" i="0" u="none" strike="noStrike" dirty="0">
                          <a:solidFill>
                            <a:srgbClr val="006600"/>
                          </a:solidFill>
                          <a:effectLst/>
                          <a:latin typeface="Calibri" panose="020F0502020204030204" pitchFamily="34" charset="0"/>
                        </a:rPr>
                        <a:t>Mężczyźni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1" i="0" u="none" strike="noStrike" dirty="0">
                          <a:solidFill>
                            <a:srgbClr val="006600"/>
                          </a:solidFill>
                          <a:effectLst/>
                          <a:latin typeface="Calibri" panose="020F0502020204030204" pitchFamily="34" charset="0"/>
                        </a:rPr>
                        <a:t>226</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rPr>
                        <a:t>30,8</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28757840"/>
                  </a:ext>
                </a:extLst>
              </a:tr>
              <a:tr h="427736">
                <a:tc>
                  <a:txBody>
                    <a:bodyPr/>
                    <a:lstStyle/>
                    <a:p>
                      <a:pPr algn="ctr" fontAlgn="b">
                        <a:lnSpc>
                          <a:spcPct val="115000"/>
                        </a:lnSpc>
                      </a:pP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936" marR="7936" marT="7936" marB="0" anchor="ctr">
                    <a:lnL w="28575" cap="flat" cmpd="sng" algn="ctr">
                      <a:solidFill>
                        <a:srgbClr val="0066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Liczba uczestników/beneficjentów wsparcia </a:t>
                      </a:r>
                      <a:endParaRPr lang="pl-PL" sz="18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800" b="1" i="0" u="none" strike="noStrike" dirty="0">
                          <a:solidFill>
                            <a:srgbClr val="006600"/>
                          </a:solidFill>
                          <a:effectLst/>
                          <a:latin typeface="Calibri" panose="020F0502020204030204" pitchFamily="34" charset="0"/>
                        </a:rPr>
                        <a:t>733</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ctr"/>
                      <a:r>
                        <a:rPr lang="pl-PL" sz="1800" b="0" i="0" u="none" strike="noStrike" dirty="0">
                          <a:solidFill>
                            <a:srgbClr val="006600"/>
                          </a:solidFill>
                          <a:effectLst/>
                          <a:latin typeface="Calibri" panose="020F0502020204030204" pitchFamily="34" charset="0"/>
                        </a:rPr>
                        <a:t>100,0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099655"/>
                  </a:ext>
                </a:extLst>
              </a:tr>
            </a:tbl>
          </a:graphicData>
        </a:graphic>
      </p:graphicFrame>
      <p:sp>
        <p:nvSpPr>
          <p:cNvPr id="8" name="pole tekstowe 7">
            <a:extLst>
              <a:ext uri="{FF2B5EF4-FFF2-40B4-BE49-F238E27FC236}">
                <a16:creationId xmlns:a16="http://schemas.microsoft.com/office/drawing/2014/main" id="{74DC7102-4D54-C566-BB0D-D4F6D122A127}"/>
              </a:ext>
            </a:extLst>
          </p:cNvPr>
          <p:cNvSpPr txBox="1"/>
          <p:nvPr/>
        </p:nvSpPr>
        <p:spPr>
          <a:xfrm>
            <a:off x="1187624" y="2931790"/>
            <a:ext cx="7416824"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pole tekstowe 9">
            <a:extLst>
              <a:ext uri="{FF2B5EF4-FFF2-40B4-BE49-F238E27FC236}">
                <a16:creationId xmlns:a16="http://schemas.microsoft.com/office/drawing/2014/main" id="{3C105FEA-E764-0968-FF88-8DD464C45DF4}"/>
              </a:ext>
            </a:extLst>
          </p:cNvPr>
          <p:cNvSpPr txBox="1"/>
          <p:nvPr/>
        </p:nvSpPr>
        <p:spPr>
          <a:xfrm>
            <a:off x="1187624" y="3484166"/>
            <a:ext cx="7128792"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Według opinii pracodawców, którzy wzięli udział w badaniu w 2021 roku ze wsparcia z KFS skorzystało zdecydowanie więcej kobiet (507, tj. 69,2%) niż mężczyzn (226, tj. 30,8%). Łącznie ze wsparcia skorzystały 733 osoby z 67 firm, w tym 14 osób to właściciele firm.</a:t>
            </a:r>
          </a:p>
        </p:txBody>
      </p:sp>
    </p:spTree>
    <p:extLst>
      <p:ext uri="{BB962C8B-B14F-4D97-AF65-F5344CB8AC3E}">
        <p14:creationId xmlns:p14="http://schemas.microsoft.com/office/powerpoint/2010/main" val="375362478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2938836724"/>
              </p:ext>
            </p:extLst>
          </p:nvPr>
        </p:nvGraphicFramePr>
        <p:xfrm>
          <a:off x="969255" y="838957"/>
          <a:ext cx="763284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770571" y="356730"/>
            <a:ext cx="69847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21. Trudności przy składaniu wniosku o wsparcie z KFS w 2021 roku.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17. </a:t>
            </a: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Czy napotkali Państwo na trudności przy składaniu wniosku?)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4D70531B-744C-95BB-D68C-23D1A8DE089C}"/>
              </a:ext>
            </a:extLst>
          </p:cNvPr>
          <p:cNvSpPr txBox="1"/>
          <p:nvPr/>
        </p:nvSpPr>
        <p:spPr>
          <a:xfrm>
            <a:off x="627670" y="3639473"/>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597411" y="4011902"/>
            <a:ext cx="7975215" cy="61555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b="1" i="0" u="none" strike="noStrike" kern="1200" cap="none" spc="0" normalizeH="0" baseline="0" noProof="0" dirty="0">
                <a:ln>
                  <a:noFill/>
                </a:ln>
                <a:solidFill>
                  <a:srgbClr val="006600"/>
                </a:solidFill>
                <a:effectLst/>
                <a:uLnTx/>
                <a:uFillTx/>
                <a:latin typeface="Calibri" pitchFamily="34" charset="0"/>
                <a:ea typeface="+mn-ea"/>
                <a:cs typeface="+mn-cs"/>
              </a:rPr>
              <a:t>22,4%</a:t>
            </a:r>
            <a:r>
              <a:rPr kumimoji="0" lang="pl-PL" altLang="pl-PL" sz="1800" b="1"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rPr>
              <a:t>pracodawców miało trudności przy wypełnieniu wniosków o wsparcie z KFS. Nie podzieliło tej opinii 77,6% ankietowanych.</a:t>
            </a:r>
            <a:endParaRPr kumimoji="0" lang="pl-PL" sz="160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9585800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CAC6D37F-2EBF-3AA0-7261-4BA4326E331B}"/>
              </a:ext>
            </a:extLst>
          </p:cNvPr>
          <p:cNvGraphicFramePr>
            <a:graphicFrameLocks noGrp="1"/>
          </p:cNvGraphicFramePr>
          <p:nvPr>
            <p:extLst>
              <p:ext uri="{D42A27DB-BD31-4B8C-83A1-F6EECF244321}">
                <p14:modId xmlns:p14="http://schemas.microsoft.com/office/powerpoint/2010/main" val="2849304176"/>
              </p:ext>
            </p:extLst>
          </p:nvPr>
        </p:nvGraphicFramePr>
        <p:xfrm>
          <a:off x="611560" y="735150"/>
          <a:ext cx="8119813" cy="2895396"/>
        </p:xfrm>
        <a:graphic>
          <a:graphicData uri="http://schemas.openxmlformats.org/drawingml/2006/table">
            <a:tbl>
              <a:tblPr/>
              <a:tblGrid>
                <a:gridCol w="278950">
                  <a:extLst>
                    <a:ext uri="{9D8B030D-6E8A-4147-A177-3AD203B41FA5}">
                      <a16:colId xmlns:a16="http://schemas.microsoft.com/office/drawing/2014/main" val="3262098612"/>
                    </a:ext>
                  </a:extLst>
                </a:gridCol>
                <a:gridCol w="5411957">
                  <a:extLst>
                    <a:ext uri="{9D8B030D-6E8A-4147-A177-3AD203B41FA5}">
                      <a16:colId xmlns:a16="http://schemas.microsoft.com/office/drawing/2014/main" val="3688504762"/>
                    </a:ext>
                  </a:extLst>
                </a:gridCol>
                <a:gridCol w="741364">
                  <a:extLst>
                    <a:ext uri="{9D8B030D-6E8A-4147-A177-3AD203B41FA5}">
                      <a16:colId xmlns:a16="http://schemas.microsoft.com/office/drawing/2014/main" val="3610093355"/>
                    </a:ext>
                  </a:extLst>
                </a:gridCol>
                <a:gridCol w="963773">
                  <a:extLst>
                    <a:ext uri="{9D8B030D-6E8A-4147-A177-3AD203B41FA5}">
                      <a16:colId xmlns:a16="http://schemas.microsoft.com/office/drawing/2014/main" val="3728998792"/>
                    </a:ext>
                  </a:extLst>
                </a:gridCol>
                <a:gridCol w="723769">
                  <a:extLst>
                    <a:ext uri="{9D8B030D-6E8A-4147-A177-3AD203B41FA5}">
                      <a16:colId xmlns:a16="http://schemas.microsoft.com/office/drawing/2014/main" val="519351925"/>
                    </a:ext>
                  </a:extLst>
                </a:gridCol>
              </a:tblGrid>
              <a:tr h="320639">
                <a:tc>
                  <a:txBody>
                    <a:bodyPr/>
                    <a:lstStyle/>
                    <a:p>
                      <a:pPr algn="ctr" fontAlgn="b"/>
                      <a:r>
                        <a:rPr lang="pl-PL" sz="1100" b="1" i="0" u="none" strike="noStrike" dirty="0">
                          <a:solidFill>
                            <a:srgbClr val="006600"/>
                          </a:solidFill>
                          <a:effectLst/>
                          <a:latin typeface="Calibri" panose="020F0502020204030204" pitchFamily="34" charset="0"/>
                        </a:rPr>
                        <a:t> Lp.</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Wyszczególnienie </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 Trudności</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 Trudno powiedzieć</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100" b="1" i="0" u="none" strike="noStrike" dirty="0">
                          <a:solidFill>
                            <a:srgbClr val="006600"/>
                          </a:solidFill>
                          <a:effectLst/>
                          <a:latin typeface="Calibri" panose="020F0502020204030204" pitchFamily="34" charset="0"/>
                        </a:rPr>
                        <a:t> Brak trudności</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285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325862047"/>
                  </a:ext>
                </a:extLst>
              </a:tr>
              <a:tr h="206628">
                <a:tc>
                  <a:txBody>
                    <a:bodyPr/>
                    <a:lstStyle/>
                    <a:p>
                      <a:pPr algn="ctr" fontAlgn="b"/>
                      <a:r>
                        <a:rPr lang="pl-PL" sz="1200" b="0" i="0" u="none" strike="noStrike" dirty="0">
                          <a:solidFill>
                            <a:srgbClr val="006600"/>
                          </a:solidFill>
                          <a:effectLst/>
                          <a:latin typeface="Calibri" panose="020F0502020204030204" pitchFamily="34" charset="0"/>
                        </a:rPr>
                        <a:t> 1</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Konieczność dopasowania się do obowiązujących priorytetów w KFS</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rPr>
                        <a:t>80,0</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cs typeface="Calibri" panose="020F0502020204030204" pitchFamily="34" charset="0"/>
                        </a:rPr>
                        <a:t>6,7</a:t>
                      </a:r>
                      <a:endParaRPr lang="pl-PL" sz="1350" b="0" i="0" u="none" strike="noStrike">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13,3</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4204531280"/>
                  </a:ext>
                </a:extLst>
              </a:tr>
              <a:tr h="206628">
                <a:tc>
                  <a:txBody>
                    <a:bodyPr/>
                    <a:lstStyle/>
                    <a:p>
                      <a:pPr algn="ctr" fontAlgn="b"/>
                      <a:r>
                        <a:rPr lang="pl-PL" sz="1200" b="0" i="0" u="none" strike="noStrike" dirty="0">
                          <a:solidFill>
                            <a:srgbClr val="006600"/>
                          </a:solidFill>
                          <a:effectLst/>
                          <a:latin typeface="Calibri" panose="020F0502020204030204" pitchFamily="34" charset="0"/>
                        </a:rPr>
                        <a:t> 2</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Brak środków na wkład własny</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rPr>
                        <a:t>26,7</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33,3</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40,0</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881451336"/>
                  </a:ext>
                </a:extLst>
              </a:tr>
              <a:tr h="206628">
                <a:tc>
                  <a:txBody>
                    <a:bodyPr/>
                    <a:lstStyle/>
                    <a:p>
                      <a:pPr algn="ctr" fontAlgn="b"/>
                      <a:r>
                        <a:rPr lang="pl-PL" sz="1200" b="0" i="0" u="none" strike="noStrike" dirty="0">
                          <a:solidFill>
                            <a:srgbClr val="006600"/>
                          </a:solidFill>
                          <a:effectLst/>
                          <a:latin typeface="Calibri" panose="020F0502020204030204" pitchFamily="34" charset="0"/>
                        </a:rPr>
                        <a:t> 3</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Zbyt długi czas oczekiwania na decyzję</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13,4</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40,0</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46,6</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986813359"/>
                  </a:ext>
                </a:extLst>
              </a:tr>
              <a:tr h="206628">
                <a:tc>
                  <a:txBody>
                    <a:bodyPr/>
                    <a:lstStyle/>
                    <a:p>
                      <a:pPr algn="ctr" fontAlgn="b"/>
                      <a:r>
                        <a:rPr lang="pl-PL" sz="1200" b="0" i="0" u="none" strike="noStrike" dirty="0">
                          <a:solidFill>
                            <a:srgbClr val="006600"/>
                          </a:solidFill>
                          <a:effectLst/>
                          <a:latin typeface="Calibri" panose="020F0502020204030204" pitchFamily="34" charset="0"/>
                        </a:rPr>
                        <a:t> 4</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Trudności z określeniem, czy firma spełnia kryteria</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13,4</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33,3</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rPr>
                        <a:t>53,3</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656959647"/>
                  </a:ext>
                </a:extLst>
              </a:tr>
              <a:tr h="206628">
                <a:tc>
                  <a:txBody>
                    <a:bodyPr/>
                    <a:lstStyle/>
                    <a:p>
                      <a:pPr algn="ctr" fontAlgn="b"/>
                      <a:r>
                        <a:rPr lang="pl-PL" sz="1200" b="0" i="0" u="none" strike="noStrike" dirty="0">
                          <a:solidFill>
                            <a:srgbClr val="006600"/>
                          </a:solidFill>
                          <a:effectLst/>
                          <a:latin typeface="Calibri" panose="020F0502020204030204" pitchFamily="34" charset="0"/>
                        </a:rPr>
                        <a:t> 5</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Zbyt mały limit środków finansowych na jednego uczestnika</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13,4</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cs typeface="Calibri" panose="020F0502020204030204" pitchFamily="34" charset="0"/>
                        </a:rPr>
                        <a:t>60,0</a:t>
                      </a:r>
                      <a:endParaRPr lang="pl-PL" sz="1350" b="1"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26,6</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277443644"/>
                  </a:ext>
                </a:extLst>
              </a:tr>
              <a:tr h="206628">
                <a:tc>
                  <a:txBody>
                    <a:bodyPr/>
                    <a:lstStyle/>
                    <a:p>
                      <a:pPr algn="ctr" fontAlgn="b"/>
                      <a:r>
                        <a:rPr lang="pl-PL" sz="1200" b="0" i="0" u="none" strike="noStrike" dirty="0">
                          <a:solidFill>
                            <a:srgbClr val="006600"/>
                          </a:solidFill>
                          <a:effectLst/>
                          <a:latin typeface="Calibri" panose="020F0502020204030204" pitchFamily="34" charset="0"/>
                        </a:rPr>
                        <a:t> 6</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Braki formalne wniosku, musieliśmy go poprawiać</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13,3</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46,7</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40,0</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118137190"/>
                  </a:ext>
                </a:extLst>
              </a:tr>
              <a:tr h="206628">
                <a:tc>
                  <a:txBody>
                    <a:bodyPr/>
                    <a:lstStyle/>
                    <a:p>
                      <a:pPr algn="ctr" fontAlgn="b"/>
                      <a:r>
                        <a:rPr lang="pl-PL" sz="1200" b="0" i="0" u="none" strike="noStrike" dirty="0">
                          <a:solidFill>
                            <a:srgbClr val="006600"/>
                          </a:solidFill>
                          <a:effectLst/>
                          <a:latin typeface="Calibri" panose="020F0502020204030204" pitchFamily="34" charset="0"/>
                        </a:rPr>
                        <a:t> 7</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Braki merytoryczne we wniosku, musieliśmy go poprawiać</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13,3</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46,7</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a:solidFill>
                            <a:srgbClr val="006600"/>
                          </a:solidFill>
                          <a:effectLst/>
                          <a:latin typeface="Calibri" panose="020F0502020204030204" pitchFamily="34" charset="0"/>
                        </a:rPr>
                        <a:t>40,0</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245209473"/>
                  </a:ext>
                </a:extLst>
              </a:tr>
              <a:tr h="206628">
                <a:tc>
                  <a:txBody>
                    <a:bodyPr/>
                    <a:lstStyle/>
                    <a:p>
                      <a:pPr algn="ctr" fontAlgn="b"/>
                      <a:r>
                        <a:rPr lang="pl-PL" sz="1200" b="0" i="0" u="none" strike="noStrike" dirty="0">
                          <a:solidFill>
                            <a:srgbClr val="006600"/>
                          </a:solidFill>
                          <a:effectLst/>
                          <a:latin typeface="Calibri" panose="020F0502020204030204" pitchFamily="34" charset="0"/>
                        </a:rPr>
                        <a:t> 8</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Brak chętnych pracowników</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6,7</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46,6</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rPr>
                        <a:t>46,7</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87120507"/>
                  </a:ext>
                </a:extLst>
              </a:tr>
              <a:tr h="206628">
                <a:tc>
                  <a:txBody>
                    <a:bodyPr/>
                    <a:lstStyle/>
                    <a:p>
                      <a:pPr algn="ctr" fontAlgn="b"/>
                      <a:r>
                        <a:rPr lang="pl-PL" sz="1200" b="0" i="0" u="none" strike="noStrike" dirty="0">
                          <a:solidFill>
                            <a:srgbClr val="006600"/>
                          </a:solidFill>
                          <a:effectLst/>
                          <a:latin typeface="Calibri" panose="020F0502020204030204" pitchFamily="34" charset="0"/>
                        </a:rPr>
                        <a:t> 9</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Rezygnacja pracowników z udziału w działaniach</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6,7</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46,7</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46,6</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937402469"/>
                  </a:ext>
                </a:extLst>
              </a:tr>
              <a:tr h="206628">
                <a:tc>
                  <a:txBody>
                    <a:bodyPr/>
                    <a:lstStyle/>
                    <a:p>
                      <a:pPr algn="ctr" fontAlgn="b"/>
                      <a:r>
                        <a:rPr lang="pl-PL" sz="1200" b="0" i="0" u="none" strike="noStrike" dirty="0">
                          <a:solidFill>
                            <a:srgbClr val="006600"/>
                          </a:solidFill>
                          <a:effectLst/>
                          <a:latin typeface="Calibri" panose="020F0502020204030204" pitchFamily="34" charset="0"/>
                        </a:rPr>
                        <a:t> 10</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Zbyt mała liczba osób w PUP obsługujących przedsiębiorców w ramach KFS</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0,0</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cs typeface="Calibri" panose="020F0502020204030204" pitchFamily="34" charset="0"/>
                        </a:rPr>
                        <a:t>53,4</a:t>
                      </a:r>
                      <a:endParaRPr lang="pl-PL" sz="1350" b="0"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46,6</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3315758786"/>
                  </a:ext>
                </a:extLst>
              </a:tr>
              <a:tr h="406147">
                <a:tc>
                  <a:txBody>
                    <a:bodyPr/>
                    <a:lstStyle/>
                    <a:p>
                      <a:pPr algn="ctr" fontAlgn="b"/>
                      <a:r>
                        <a:rPr lang="pl-PL" sz="1200" b="0" i="0" u="none" strike="noStrike" dirty="0">
                          <a:solidFill>
                            <a:srgbClr val="006600"/>
                          </a:solidFill>
                          <a:effectLst/>
                          <a:latin typeface="Calibri" panose="020F0502020204030204" pitchFamily="34" charset="0"/>
                        </a:rPr>
                        <a:t> 11</a:t>
                      </a:r>
                    </a:p>
                  </a:txBody>
                  <a:tcPr marL="7603" marR="7603" marT="7603" marB="0" anchor="ctr">
                    <a:lnL w="285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l" fontAlgn="ctr"/>
                      <a:r>
                        <a:rPr lang="pl-PL" sz="1350" b="0" i="0" u="none" strike="noStrike" dirty="0">
                          <a:solidFill>
                            <a:srgbClr val="006600"/>
                          </a:solidFill>
                          <a:effectLst/>
                          <a:latin typeface="Calibri" panose="020F0502020204030204" pitchFamily="34" charset="0"/>
                        </a:rPr>
                        <a:t>Nieuwzględnienie innych kosztów, które pracodawca poniósł w związku       z udziałem pracowników w kształceniu ustawicznym </a:t>
                      </a:r>
                    </a:p>
                  </a:txBody>
                  <a:tcPr marL="72000" marR="72000"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0,0</a:t>
                      </a: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b"/>
                      <a:r>
                        <a:rPr lang="pl-PL" sz="1350" b="1" i="0" u="none" strike="noStrike" dirty="0">
                          <a:solidFill>
                            <a:srgbClr val="006600"/>
                          </a:solidFill>
                          <a:effectLst/>
                          <a:latin typeface="Calibri" panose="020F0502020204030204" pitchFamily="34" charset="0"/>
                          <a:cs typeface="Calibri" panose="020F0502020204030204" pitchFamily="34" charset="0"/>
                        </a:rPr>
                        <a:t>60,0</a:t>
                      </a:r>
                      <a:endParaRPr lang="pl-PL" sz="1350" b="1" i="0" u="none" strike="noStrike" dirty="0">
                        <a:solidFill>
                          <a:srgbClr val="006600"/>
                        </a:solidFill>
                        <a:effectLst/>
                        <a:latin typeface="Calibri" panose="020F0502020204030204" pitchFamily="34" charset="0"/>
                      </a:endParaRPr>
                    </a:p>
                  </a:txBody>
                  <a:tcPr marL="7603" marR="7603" marT="7603" marB="0" anchor="ctr">
                    <a:lnL w="3175" cap="flat" cmpd="sng" algn="ctr">
                      <a:solidFill>
                        <a:srgbClr val="006600"/>
                      </a:solidFill>
                      <a:prstDash val="solid"/>
                      <a:round/>
                      <a:headEnd type="none" w="med" len="med"/>
                      <a:tailEnd type="none" w="med" len="med"/>
                    </a:lnL>
                    <a:lnR w="31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tc>
                  <a:txBody>
                    <a:bodyPr/>
                    <a:lstStyle/>
                    <a:p>
                      <a:pPr algn="ctr" fontAlgn="b"/>
                      <a:r>
                        <a:rPr lang="pl-PL" sz="1350" b="0" i="0" u="none" strike="noStrike" dirty="0">
                          <a:solidFill>
                            <a:srgbClr val="006600"/>
                          </a:solidFill>
                          <a:effectLst/>
                          <a:latin typeface="Calibri" panose="020F0502020204030204" pitchFamily="34" charset="0"/>
                        </a:rPr>
                        <a:t>40,0</a:t>
                      </a:r>
                    </a:p>
                  </a:txBody>
                  <a:tcPr marL="7603" marR="7603" marT="7603" marB="0" anchor="ctr">
                    <a:lnL w="3175" cap="flat" cmpd="sng" algn="ctr">
                      <a:solidFill>
                        <a:srgbClr val="006600"/>
                      </a:solidFill>
                      <a:prstDash val="solid"/>
                      <a:round/>
                      <a:headEnd type="none" w="med" len="med"/>
                      <a:tailEnd type="none" w="med" len="med"/>
                    </a:lnL>
                    <a:lnR w="28575" cap="flat" cmpd="sng" algn="ctr">
                      <a:solidFill>
                        <a:srgbClr val="0066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1723826249"/>
                  </a:ext>
                </a:extLst>
              </a:tr>
            </a:tbl>
          </a:graphicData>
        </a:graphic>
      </p:graphicFrame>
      <p:sp>
        <p:nvSpPr>
          <p:cNvPr id="4" name="pole tekstowe 3">
            <a:extLst>
              <a:ext uri="{FF2B5EF4-FFF2-40B4-BE49-F238E27FC236}">
                <a16:creationId xmlns:a16="http://schemas.microsoft.com/office/drawing/2014/main" id="{05904A7D-F34E-EB15-C700-9ACAB7DBB399}"/>
              </a:ext>
            </a:extLst>
          </p:cNvPr>
          <p:cNvSpPr txBox="1"/>
          <p:nvPr/>
        </p:nvSpPr>
        <p:spPr>
          <a:xfrm>
            <a:off x="539552" y="3630546"/>
            <a:ext cx="842493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83D610B-380F-5DC9-A41E-0D5C0C414984}"/>
              </a:ext>
            </a:extLst>
          </p:cNvPr>
          <p:cNvSpPr txBox="1"/>
          <p:nvPr/>
        </p:nvSpPr>
        <p:spPr>
          <a:xfrm>
            <a:off x="332073" y="3895333"/>
            <a:ext cx="8479853" cy="7848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00" i="0" u="none" strike="noStrike" kern="1200" cap="none" spc="0" normalizeH="0" baseline="0" noProof="0" dirty="0">
                <a:ln>
                  <a:noFill/>
                </a:ln>
                <a:solidFill>
                  <a:srgbClr val="006600"/>
                </a:solidFill>
                <a:effectLst/>
                <a:uLnTx/>
                <a:uFillTx/>
                <a:latin typeface="Calibri" pitchFamily="34" charset="0"/>
                <a:ea typeface="+mn-ea"/>
                <a:cs typeface="+mn-cs"/>
              </a:rPr>
              <a:t>Dla czterech piątych (80%) ankietowanych pracodawców pewną trudność stanowiła „</a:t>
            </a:r>
            <a:r>
              <a:rPr kumimoji="0" lang="pl-PL" altLang="pl-PL" sz="1500" i="1" u="none" strike="noStrike" kern="1200" cap="none" spc="0" normalizeH="0" baseline="0" noProof="0" dirty="0">
                <a:ln>
                  <a:noFill/>
                </a:ln>
                <a:solidFill>
                  <a:srgbClr val="006600"/>
                </a:solidFill>
                <a:effectLst/>
                <a:uLnTx/>
                <a:uFillTx/>
                <a:latin typeface="Calibri" pitchFamily="34" charset="0"/>
                <a:ea typeface="+mn-ea"/>
                <a:cs typeface="+mn-cs"/>
              </a:rPr>
              <a:t>konieczność dopasowania się do obowiązujących priorytetów w KFS</a:t>
            </a:r>
            <a:r>
              <a:rPr kumimoji="0" lang="pl-PL" altLang="pl-PL" sz="1500" i="0" u="none" strike="noStrike" kern="1200" cap="none" spc="0" normalizeH="0" baseline="0" noProof="0" dirty="0">
                <a:ln>
                  <a:noFill/>
                </a:ln>
                <a:solidFill>
                  <a:srgbClr val="006600"/>
                </a:solidFill>
                <a:effectLst/>
                <a:uLnTx/>
                <a:uFillTx/>
                <a:latin typeface="Calibri" pitchFamily="34" charset="0"/>
                <a:ea typeface="+mn-ea"/>
                <a:cs typeface="+mn-cs"/>
              </a:rPr>
              <a:t>” oraz dla 26,7% „</a:t>
            </a:r>
            <a:r>
              <a:rPr kumimoji="0" lang="pl-PL" altLang="pl-PL" sz="1500" i="1" u="none" strike="noStrike" kern="1200" cap="none" spc="0" normalizeH="0" baseline="0" noProof="0" dirty="0">
                <a:ln>
                  <a:noFill/>
                </a:ln>
                <a:solidFill>
                  <a:srgbClr val="006600"/>
                </a:solidFill>
                <a:effectLst/>
                <a:uLnTx/>
                <a:uFillTx/>
                <a:latin typeface="Calibri" pitchFamily="34" charset="0"/>
                <a:ea typeface="+mn-ea"/>
                <a:cs typeface="+mn-cs"/>
              </a:rPr>
              <a:t>brak środków na wkład własny”</a:t>
            </a:r>
            <a:r>
              <a:rPr kumimoji="0" lang="pl-PL" altLang="pl-PL" sz="1500" i="0" u="none" strike="noStrike" kern="1200" cap="none" spc="0" normalizeH="0" baseline="0" noProof="0" dirty="0">
                <a:ln>
                  <a:noFill/>
                </a:ln>
                <a:solidFill>
                  <a:srgbClr val="006600"/>
                </a:solidFill>
                <a:effectLst/>
                <a:uLnTx/>
                <a:uFillTx/>
                <a:latin typeface="Calibri" pitchFamily="34" charset="0"/>
                <a:ea typeface="+mn-ea"/>
                <a:cs typeface="+mn-cs"/>
              </a:rPr>
              <a:t>. </a:t>
            </a:r>
            <a:br>
              <a:rPr kumimoji="0" lang="pl-PL" altLang="pl-PL" sz="150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500" i="0" u="none" strike="noStrike" kern="1200" cap="none" spc="0" normalizeH="0" baseline="0" noProof="0" dirty="0">
                <a:ln>
                  <a:noFill/>
                </a:ln>
                <a:solidFill>
                  <a:srgbClr val="006600"/>
                </a:solidFill>
                <a:effectLst/>
                <a:uLnTx/>
                <a:uFillTx/>
                <a:latin typeface="Calibri" pitchFamily="34" charset="0"/>
                <a:ea typeface="+mn-ea"/>
                <a:cs typeface="+mn-cs"/>
              </a:rPr>
              <a:t>Z kolei najmniejszą trudnością było dla 46,7% respondentów określenie, czy firma spełnia kryteria.</a:t>
            </a:r>
            <a:endParaRPr kumimoji="0" lang="pl-PL" altLang="pl-PL" sz="1600" i="0" u="none" strike="noStrike" kern="1200" cap="none" spc="0" normalizeH="0" baseline="0" noProof="0" dirty="0">
              <a:ln>
                <a:noFill/>
              </a:ln>
              <a:solidFill>
                <a:srgbClr val="006600"/>
              </a:solidFill>
              <a:effectLst/>
              <a:uLnTx/>
              <a:uFillTx/>
              <a:latin typeface="Calibri" pitchFamily="34" charset="0"/>
              <a:ea typeface="+mn-ea"/>
              <a:cs typeface="+mn-cs"/>
            </a:endParaRPr>
          </a:p>
        </p:txBody>
      </p:sp>
      <p:sp>
        <p:nvSpPr>
          <p:cNvPr id="8" name="pole tekstowe 7">
            <a:extLst>
              <a:ext uri="{FF2B5EF4-FFF2-40B4-BE49-F238E27FC236}">
                <a16:creationId xmlns:a16="http://schemas.microsoft.com/office/drawing/2014/main" id="{38C4F6D7-E19A-C6DC-116A-63E2F7174421}"/>
              </a:ext>
            </a:extLst>
          </p:cNvPr>
          <p:cNvSpPr txBox="1"/>
          <p:nvPr/>
        </p:nvSpPr>
        <p:spPr>
          <a:xfrm>
            <a:off x="1979712" y="77948"/>
            <a:ext cx="6984776" cy="707886"/>
          </a:xfrm>
          <a:prstGeom prst="rect">
            <a:avLst/>
          </a:prstGeom>
          <a:noFill/>
        </p:spPr>
        <p:txBody>
          <a:bodyPr wrap="square">
            <a:spAutoFit/>
          </a:bodyPr>
          <a:lstStyle/>
          <a:p>
            <a:pPr algn="ctr"/>
            <a:r>
              <a:rPr kumimoji="0" lang="pl-PL" altLang="pl-PL" sz="1600" b="1" i="0" u="none" strike="noStrike" kern="1200" cap="none" spc="0" normalizeH="0" baseline="0" noProof="0" dirty="0">
                <a:ln>
                  <a:noFill/>
                </a:ln>
                <a:solidFill>
                  <a:srgbClr val="006600"/>
                </a:solidFill>
                <a:effectLst/>
                <a:uLnTx/>
                <a:uFillTx/>
                <a:latin typeface="Calibri"/>
                <a:ea typeface="+mn-ea"/>
                <a:cs typeface="+mn-cs"/>
              </a:rPr>
              <a:t>Tablica nr 13. Trudności przy korzystaniu ze środków KFS. </a:t>
            </a:r>
            <a:r>
              <a:rPr lang="pl-PL" altLang="pl-PL" sz="1200" dirty="0">
                <a:solidFill>
                  <a:srgbClr val="006600"/>
                </a:solidFill>
                <a:latin typeface="Calibri"/>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18. </a:t>
            </a:r>
            <a:r>
              <a:rPr lang="pl-PL" sz="1200" dirty="0">
                <a:solidFill>
                  <a:srgbClr val="006600"/>
                </a:solidFill>
                <a:effectLst/>
                <a:latin typeface="Calibri" panose="020F0502020204030204" pitchFamily="34" charset="0"/>
                <a:ea typeface="Times New Roman" panose="02020603050405020304" pitchFamily="18" charset="0"/>
                <a:cs typeface="Arial" panose="020B0604020202020204" pitchFamily="34" charset="0"/>
              </a:rPr>
              <a:t>W jakim stopniu zgadza się Pan/i z trudnościami przy korzystaniu z KFS? Na pytanie odpowiadali tylko ci respondenci, którzy w pytaniu 17 wybrali odpowiedź „tak”).  </a:t>
            </a:r>
            <a:r>
              <a:rPr lang="pl-PL" sz="1200" b="1" dirty="0">
                <a:solidFill>
                  <a:srgbClr val="006600"/>
                </a:solidFill>
                <a:effectLst/>
                <a:latin typeface="Calibri" panose="020F0502020204030204" pitchFamily="34" charset="0"/>
                <a:ea typeface="Times New Roman" panose="02020603050405020304" pitchFamily="18" charset="0"/>
                <a:cs typeface="Arial" panose="020B0604020202020204" pitchFamily="34" charset="0"/>
              </a:rPr>
              <a:t>N=15</a:t>
            </a:r>
            <a:r>
              <a:rPr kumimoji="0" lang="pl-PL" altLang="pl-PL" sz="1200" b="1" i="0" u="none" strike="noStrike" kern="1200" cap="none" spc="0" normalizeH="0" baseline="0" noProof="0" dirty="0">
                <a:ln>
                  <a:noFill/>
                </a:ln>
                <a:solidFill>
                  <a:srgbClr val="006600"/>
                </a:solidFill>
                <a:effectLst/>
                <a:uLnTx/>
                <a:uFillTx/>
                <a:latin typeface="Calibri"/>
                <a:ea typeface="+mn-ea"/>
                <a:cs typeface="+mn-cs"/>
              </a:rPr>
              <a:t> </a:t>
            </a:r>
            <a:endParaRPr lang="pl-PL" sz="1200" dirty="0">
              <a:solidFill>
                <a:srgbClr val="006600"/>
              </a:solidFill>
            </a:endParaRPr>
          </a:p>
        </p:txBody>
      </p:sp>
    </p:spTree>
    <p:extLst>
      <p:ext uri="{BB962C8B-B14F-4D97-AF65-F5344CB8AC3E}">
        <p14:creationId xmlns:p14="http://schemas.microsoft.com/office/powerpoint/2010/main" val="106539125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5DC92B05-23FE-9B13-47A5-D9BE23674F10}"/>
              </a:ext>
            </a:extLst>
          </p:cNvPr>
          <p:cNvGraphicFramePr>
            <a:graphicFrameLocks/>
          </p:cNvGraphicFramePr>
          <p:nvPr>
            <p:extLst>
              <p:ext uri="{D42A27DB-BD31-4B8C-83A1-F6EECF244321}">
                <p14:modId xmlns:p14="http://schemas.microsoft.com/office/powerpoint/2010/main" val="206540580"/>
              </p:ext>
            </p:extLst>
          </p:nvPr>
        </p:nvGraphicFramePr>
        <p:xfrm>
          <a:off x="414108" y="915566"/>
          <a:ext cx="8290589" cy="2527327"/>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8FFF40B1-0578-392D-55FC-E5C40F87C19A}"/>
              </a:ext>
            </a:extLst>
          </p:cNvPr>
          <p:cNvSpPr txBox="1"/>
          <p:nvPr/>
        </p:nvSpPr>
        <p:spPr>
          <a:xfrm>
            <a:off x="611560" y="3363838"/>
            <a:ext cx="83901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6DE8D019-4CC3-876C-1261-DA8A79BE373D}"/>
              </a:ext>
            </a:extLst>
          </p:cNvPr>
          <p:cNvSpPr txBox="1"/>
          <p:nvPr/>
        </p:nvSpPr>
        <p:spPr>
          <a:xfrm>
            <a:off x="1944901" y="236514"/>
            <a:ext cx="7128792" cy="523220"/>
          </a:xfrm>
          <a:prstGeom prst="rect">
            <a:avLst/>
          </a:prstGeom>
          <a:noFill/>
        </p:spPr>
        <p:txBody>
          <a:bodyPr wrap="square">
            <a:spAutoFit/>
          </a:bodyPr>
          <a:lstStyle/>
          <a:p>
            <a:pPr algn="ctr"/>
            <a:r>
              <a:rPr lang="pl-PL" sz="16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Wykres nr 22. </a:t>
            </a:r>
            <a:r>
              <a:rPr lang="pl-PL" sz="1600" b="1"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Uzyskane z KFS wsparcie odpowiada aktualnym potrzebom firmy. </a:t>
            </a:r>
            <a:r>
              <a:rPr lang="pl-PL" sz="1200" dirty="0">
                <a:solidFill>
                  <a:srgbClr val="006600"/>
                </a:solidFill>
                <a:latin typeface="Calibri" panose="020F0502020204030204" pitchFamily="34" charset="0"/>
                <a:ea typeface="Lucida Sans Unicode" panose="020B0602030504020204" pitchFamily="34" charset="0"/>
                <a:cs typeface="Arial" panose="020B0604020202020204" pitchFamily="34" charset="0"/>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20.1. </a:t>
            </a:r>
            <a:r>
              <a:rPr lang="pl-PL" sz="1200"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Czy Pan/i zgadza z następującymi stwierdzeniami?)</a:t>
            </a:r>
            <a:endParaRPr lang="pl-PL" sz="1200" dirty="0">
              <a:solidFill>
                <a:srgbClr val="006600"/>
              </a:solidFill>
            </a:endParaRPr>
          </a:p>
        </p:txBody>
      </p:sp>
      <p:sp>
        <p:nvSpPr>
          <p:cNvPr id="8" name="pole tekstowe 7">
            <a:extLst>
              <a:ext uri="{FF2B5EF4-FFF2-40B4-BE49-F238E27FC236}">
                <a16:creationId xmlns:a16="http://schemas.microsoft.com/office/drawing/2014/main" id="{41D1BE1D-730F-8D3D-D9B9-AFC91802FA31}"/>
              </a:ext>
            </a:extLst>
          </p:cNvPr>
          <p:cNvSpPr txBox="1"/>
          <p:nvPr/>
        </p:nvSpPr>
        <p:spPr>
          <a:xfrm>
            <a:off x="490951" y="3670512"/>
            <a:ext cx="8136904" cy="830997"/>
          </a:xfrm>
          <a:prstGeom prst="rect">
            <a:avLst/>
          </a:prstGeom>
          <a:noFill/>
        </p:spPr>
        <p:txBody>
          <a:bodyPr wrap="square" rtlCol="0">
            <a:spAutoFit/>
          </a:bodyPr>
          <a:lstStyle/>
          <a:p>
            <a:pPr algn="just"/>
            <a:r>
              <a:rPr lang="pl-PL" sz="1600" dirty="0">
                <a:solidFill>
                  <a:srgbClr val="006600"/>
                </a:solidFill>
              </a:rPr>
              <a:t>91% biorących udział w badaniu pracodawców uznało, że otrzymane wsparcie z KFS odpowiada aktualnym potrzebom firmy. Tylko jeden (1,5%) pracodawca nie zgodził się z tym twierdzeniem oraz 7,5% nie potrafiło zająć stanowiska w tej sprawie i wybrało odpowiedź „</a:t>
            </a:r>
            <a:r>
              <a:rPr lang="pl-PL" sz="1600" i="1" dirty="0">
                <a:solidFill>
                  <a:srgbClr val="006600"/>
                </a:solidFill>
              </a:rPr>
              <a:t>nie mam zdania”.  </a:t>
            </a:r>
          </a:p>
        </p:txBody>
      </p:sp>
    </p:spTree>
    <p:extLst>
      <p:ext uri="{BB962C8B-B14F-4D97-AF65-F5344CB8AC3E}">
        <p14:creationId xmlns:p14="http://schemas.microsoft.com/office/powerpoint/2010/main" val="159432352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5DC92B05-23FE-9B13-47A5-D9BE23674F10}"/>
              </a:ext>
            </a:extLst>
          </p:cNvPr>
          <p:cNvGraphicFramePr>
            <a:graphicFrameLocks/>
          </p:cNvGraphicFramePr>
          <p:nvPr>
            <p:extLst>
              <p:ext uri="{D42A27DB-BD31-4B8C-83A1-F6EECF244321}">
                <p14:modId xmlns:p14="http://schemas.microsoft.com/office/powerpoint/2010/main" val="3074815077"/>
              </p:ext>
            </p:extLst>
          </p:nvPr>
        </p:nvGraphicFramePr>
        <p:xfrm>
          <a:off x="414108" y="915566"/>
          <a:ext cx="8290589" cy="2527327"/>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8FFF40B1-0578-392D-55FC-E5C40F87C19A}"/>
              </a:ext>
            </a:extLst>
          </p:cNvPr>
          <p:cNvSpPr txBox="1"/>
          <p:nvPr/>
        </p:nvSpPr>
        <p:spPr>
          <a:xfrm>
            <a:off x="611560" y="3363838"/>
            <a:ext cx="83901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6DE8D019-4CC3-876C-1261-DA8A79BE373D}"/>
              </a:ext>
            </a:extLst>
          </p:cNvPr>
          <p:cNvSpPr txBox="1"/>
          <p:nvPr/>
        </p:nvSpPr>
        <p:spPr>
          <a:xfrm>
            <a:off x="1691680" y="134160"/>
            <a:ext cx="712879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Wykres nr 23. </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Uzyskane z KFS wsparcie odpowiada przyszłym potrzebom firmy. </a:t>
            </a:r>
            <a:b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br>
            <a:r>
              <a:rPr kumimoji="0" lang="pl-PL" sz="160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20.2.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Pan/i zgadza z następującymi stwierdzeniami?)</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41D1BE1D-730F-8D3D-D9B9-AFC91802FA31}"/>
              </a:ext>
            </a:extLst>
          </p:cNvPr>
          <p:cNvSpPr txBox="1"/>
          <p:nvPr/>
        </p:nvSpPr>
        <p:spPr>
          <a:xfrm>
            <a:off x="490951" y="3670512"/>
            <a:ext cx="8136904"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Więcej niż trzy czwarte ankietowanych 76,1% jest zdania, że otrzymane wsparcie z KFS odpowiada przyszłym potrzebom firmy. Tylko jeden (1,5%) pracodawca nie zgodził się z tym twierdzeniem oraz 22,4% nie potrafiło zająć stanowiska w tej sprawie i wybrało odpowiedź „</a:t>
            </a:r>
            <a:r>
              <a:rPr kumimoji="0" lang="pl-PL" sz="1600" b="0" i="1" u="none" strike="noStrike" kern="1200" cap="none" spc="0" normalizeH="0" baseline="0" noProof="0" dirty="0">
                <a:ln>
                  <a:noFill/>
                </a:ln>
                <a:solidFill>
                  <a:srgbClr val="006600"/>
                </a:solidFill>
                <a:effectLst/>
                <a:uLnTx/>
                <a:uFillTx/>
                <a:latin typeface="Calibri"/>
                <a:ea typeface="+mn-ea"/>
                <a:cs typeface="+mn-cs"/>
              </a:rPr>
              <a:t>nie mam zdania”.  </a:t>
            </a:r>
          </a:p>
        </p:txBody>
      </p:sp>
    </p:spTree>
    <p:extLst>
      <p:ext uri="{BB962C8B-B14F-4D97-AF65-F5344CB8AC3E}">
        <p14:creationId xmlns:p14="http://schemas.microsoft.com/office/powerpoint/2010/main" val="179315045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7">
            <a:extLst>
              <a:ext uri="{FF2B5EF4-FFF2-40B4-BE49-F238E27FC236}">
                <a16:creationId xmlns:a16="http://schemas.microsoft.com/office/drawing/2014/main" id="{1C5008DD-3701-7215-66CF-22AB47E4EAF4}"/>
              </a:ext>
            </a:extLst>
          </p:cNvPr>
          <p:cNvGraphicFramePr>
            <a:graphicFrameLocks/>
          </p:cNvGraphicFramePr>
          <p:nvPr>
            <p:extLst>
              <p:ext uri="{D42A27DB-BD31-4B8C-83A1-F6EECF244321}">
                <p14:modId xmlns:p14="http://schemas.microsoft.com/office/powerpoint/2010/main" val="2466426972"/>
              </p:ext>
            </p:extLst>
          </p:nvPr>
        </p:nvGraphicFramePr>
        <p:xfrm>
          <a:off x="552617" y="637274"/>
          <a:ext cx="8347294"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675D7C6E-7A87-4461-993A-B410193D0E39}"/>
              </a:ext>
            </a:extLst>
          </p:cNvPr>
          <p:cNvSpPr txBox="1"/>
          <p:nvPr/>
        </p:nvSpPr>
        <p:spPr>
          <a:xfrm>
            <a:off x="526073" y="3507854"/>
            <a:ext cx="867645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2A0B9522-697B-1654-3D5A-A28601B5AF7F}"/>
              </a:ext>
            </a:extLst>
          </p:cNvPr>
          <p:cNvSpPr txBox="1"/>
          <p:nvPr/>
        </p:nvSpPr>
        <p:spPr>
          <a:xfrm>
            <a:off x="323528" y="3907964"/>
            <a:ext cx="8496944"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Więcej niż dwie piąte (40,3%) pracodawców nie posiada zdiagnozowanych potrzeb szkoleniowych. Tylko co czwarta (25,4%) firma diagnozuje potrzeby szkoleniowe wszystkich pracowników oraz 34,3% firm zdiagnozowało potrzeby szkoleniowe tylko dla pojedynczych pracowników.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902C9474-6039-AF7C-43CF-9ED112EC60CA}"/>
              </a:ext>
            </a:extLst>
          </p:cNvPr>
          <p:cNvSpPr txBox="1"/>
          <p:nvPr/>
        </p:nvSpPr>
        <p:spPr>
          <a:xfrm>
            <a:off x="2051720" y="100993"/>
            <a:ext cx="684076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24. Opinia pracodawców o zdiagnozowanych potrzebach szkoleniowych.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Pytanie 21. </a:t>
            </a:r>
            <a:r>
              <a:rPr kumimoji="0" lang="pl-PL" sz="1200" b="0" i="0" u="none" strike="noStrike" kern="1200" cap="none" spc="0" normalizeH="0" baseline="0" noProof="0" dirty="0">
                <a:ln>
                  <a:noFill/>
                </a:ln>
                <a:solidFill>
                  <a:srgbClr val="006600"/>
                </a:solidFill>
                <a:effectLst/>
                <a:uLnTx/>
                <a:uFillTx/>
                <a:latin typeface="Calibri"/>
                <a:ea typeface="+mn-ea"/>
                <a:cs typeface="+mn-cs"/>
              </a:rPr>
              <a:t>Czy Pana/i firma posiada zdiagnozowane potrzeby szkoleniowe?) </a:t>
            </a:r>
          </a:p>
        </p:txBody>
      </p:sp>
    </p:spTree>
    <p:extLst>
      <p:ext uri="{BB962C8B-B14F-4D97-AF65-F5344CB8AC3E}">
        <p14:creationId xmlns:p14="http://schemas.microsoft.com/office/powerpoint/2010/main" val="251790788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994F59C9-9106-E8A4-C4A0-A407847FD852}"/>
              </a:ext>
            </a:extLst>
          </p:cNvPr>
          <p:cNvGraphicFramePr/>
          <p:nvPr>
            <p:extLst>
              <p:ext uri="{D42A27DB-BD31-4B8C-83A1-F6EECF244321}">
                <p14:modId xmlns:p14="http://schemas.microsoft.com/office/powerpoint/2010/main" val="458447133"/>
              </p:ext>
            </p:extLst>
          </p:nvPr>
        </p:nvGraphicFramePr>
        <p:xfrm>
          <a:off x="185984" y="727543"/>
          <a:ext cx="8424936" cy="2564287"/>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a:extLst>
              <a:ext uri="{FF2B5EF4-FFF2-40B4-BE49-F238E27FC236}">
                <a16:creationId xmlns:a16="http://schemas.microsoft.com/office/drawing/2014/main" id="{EFCF37A3-8101-63FC-32B4-3E4E1DE5A358}"/>
              </a:ext>
            </a:extLst>
          </p:cNvPr>
          <p:cNvSpPr txBox="1"/>
          <p:nvPr/>
        </p:nvSpPr>
        <p:spPr>
          <a:xfrm>
            <a:off x="539552" y="3340564"/>
            <a:ext cx="856895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FF35339A-D4FE-D6D3-E323-4109AC0B8F88}"/>
              </a:ext>
            </a:extLst>
          </p:cNvPr>
          <p:cNvSpPr txBox="1"/>
          <p:nvPr/>
        </p:nvSpPr>
        <p:spPr>
          <a:xfrm>
            <a:off x="1943708" y="149859"/>
            <a:ext cx="691276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25. Ocena efektów szkoleń.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i="0" u="none" strike="noStrike" kern="1200" cap="none" spc="0" normalizeH="0" baseline="0" noProof="0" dirty="0">
                <a:ln>
                  <a:noFill/>
                </a:ln>
                <a:solidFill>
                  <a:srgbClr val="006600"/>
                </a:solidFill>
                <a:effectLst/>
                <a:uLnTx/>
                <a:uFillTx/>
                <a:latin typeface="Calibri"/>
                <a:ea typeface="+mn-ea"/>
                <a:cs typeface="+mn-cs"/>
              </a:rPr>
              <a:t>(Pytanie 22. Czy Pana/i firma ocenia efekty szkoleń, w których uczestniczą pracownicy?)</a:t>
            </a:r>
          </a:p>
        </p:txBody>
      </p:sp>
      <p:sp>
        <p:nvSpPr>
          <p:cNvPr id="9" name="pole tekstowe 8">
            <a:extLst>
              <a:ext uri="{FF2B5EF4-FFF2-40B4-BE49-F238E27FC236}">
                <a16:creationId xmlns:a16="http://schemas.microsoft.com/office/drawing/2014/main" id="{F412D8F3-DFC2-912E-31BD-6D2B09F2E89D}"/>
              </a:ext>
            </a:extLst>
          </p:cNvPr>
          <p:cNvSpPr txBox="1"/>
          <p:nvPr/>
        </p:nvSpPr>
        <p:spPr>
          <a:xfrm>
            <a:off x="424863" y="3740674"/>
            <a:ext cx="846094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Należy odnotować, że więcej niż jedna ósma (13,4%) pracodawców „</a:t>
            </a:r>
            <a:r>
              <a:rPr kumimoji="0" lang="pl-PL" sz="1600" b="0" i="1" u="none" strike="noStrike" kern="1200" cap="none" spc="0" normalizeH="0" baseline="0" noProof="0" dirty="0">
                <a:ln>
                  <a:noFill/>
                </a:ln>
                <a:solidFill>
                  <a:srgbClr val="006600"/>
                </a:solidFill>
                <a:effectLst/>
                <a:uLnTx/>
                <a:uFillTx/>
                <a:latin typeface="Calibri"/>
                <a:ea typeface="+mn-ea"/>
                <a:cs typeface="+mn-cs"/>
              </a:rPr>
              <a:t>nigdy</a:t>
            </a:r>
            <a:r>
              <a:rPr kumimoji="0" lang="pl-PL" sz="1600" b="0" i="0" u="none" strike="noStrike" kern="1200" cap="none" spc="0" normalizeH="0" baseline="0" noProof="0" dirty="0">
                <a:ln>
                  <a:noFill/>
                </a:ln>
                <a:solidFill>
                  <a:srgbClr val="006600"/>
                </a:solidFill>
                <a:effectLst/>
                <a:uLnTx/>
                <a:uFillTx/>
                <a:latin typeface="Calibri"/>
                <a:ea typeface="+mn-ea"/>
                <a:cs typeface="+mn-cs"/>
              </a:rPr>
              <a:t>” nie ocenia efektywności szkoleń, w których uczestniczą ich pracownicy. Natomiast „</a:t>
            </a:r>
            <a:r>
              <a:rPr kumimoji="0" lang="pl-PL" sz="1600" b="0" i="1" u="none" strike="noStrike" kern="1200" cap="none" spc="0" normalizeH="0" baseline="0" noProof="0" dirty="0">
                <a:ln>
                  <a:noFill/>
                </a:ln>
                <a:solidFill>
                  <a:srgbClr val="006600"/>
                </a:solidFill>
                <a:effectLst/>
                <a:uLnTx/>
                <a:uFillTx/>
                <a:latin typeface="Calibri"/>
                <a:ea typeface="+mn-ea"/>
                <a:cs typeface="+mn-cs"/>
              </a:rPr>
              <a:t>zawsze”</a:t>
            </a:r>
            <a:r>
              <a:rPr kumimoji="0" lang="pl-PL" sz="1600" b="0" i="0" u="none" strike="noStrike" kern="1200" cap="none" spc="0" normalizeH="0" baseline="0" noProof="0" dirty="0">
                <a:ln>
                  <a:noFill/>
                </a:ln>
                <a:solidFill>
                  <a:srgbClr val="006600"/>
                </a:solidFill>
                <a:effectLst/>
                <a:uLnTx/>
                <a:uFillTx/>
                <a:latin typeface="Calibri"/>
                <a:ea typeface="+mn-ea"/>
                <a:cs typeface="+mn-cs"/>
              </a:rPr>
              <a:t> takiej oceny dokonuje ponad dwie piąte (41,8%) biorących udział w badaniu pracodawców oraz 44,8% robi to „</a:t>
            </a:r>
            <a:r>
              <a:rPr kumimoji="0" lang="pl-PL" sz="1600" b="0" i="1" u="none" strike="noStrike" kern="1200" cap="none" spc="0" normalizeH="0" baseline="0" noProof="0" dirty="0">
                <a:ln>
                  <a:noFill/>
                </a:ln>
                <a:solidFill>
                  <a:srgbClr val="006600"/>
                </a:solidFill>
                <a:effectLst/>
                <a:uLnTx/>
                <a:uFillTx/>
                <a:latin typeface="Calibri"/>
                <a:ea typeface="+mn-ea"/>
                <a:cs typeface="+mn-cs"/>
              </a:rPr>
              <a:t>czasami</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p:txBody>
      </p:sp>
    </p:spTree>
    <p:extLst>
      <p:ext uri="{BB962C8B-B14F-4D97-AF65-F5344CB8AC3E}">
        <p14:creationId xmlns:p14="http://schemas.microsoft.com/office/powerpoint/2010/main" val="265525326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1709774674"/>
              </p:ext>
            </p:extLst>
          </p:nvPr>
        </p:nvGraphicFramePr>
        <p:xfrm>
          <a:off x="539553" y="771551"/>
          <a:ext cx="7975797" cy="2429891"/>
        </p:xfrm>
        <a:graphic>
          <a:graphicData uri="http://schemas.openxmlformats.org/drawingml/2006/table">
            <a:tbl>
              <a:tblPr firstRow="1" firstCol="1" bandRow="1"/>
              <a:tblGrid>
                <a:gridCol w="288031">
                  <a:extLst>
                    <a:ext uri="{9D8B030D-6E8A-4147-A177-3AD203B41FA5}">
                      <a16:colId xmlns:a16="http://schemas.microsoft.com/office/drawing/2014/main" val="1131609012"/>
                    </a:ext>
                  </a:extLst>
                </a:gridCol>
                <a:gridCol w="4209619">
                  <a:extLst>
                    <a:ext uri="{9D8B030D-6E8A-4147-A177-3AD203B41FA5}">
                      <a16:colId xmlns:a16="http://schemas.microsoft.com/office/drawing/2014/main" val="3244979715"/>
                    </a:ext>
                  </a:extLst>
                </a:gridCol>
                <a:gridCol w="655393">
                  <a:extLst>
                    <a:ext uri="{9D8B030D-6E8A-4147-A177-3AD203B41FA5}">
                      <a16:colId xmlns:a16="http://schemas.microsoft.com/office/drawing/2014/main" val="1242554256"/>
                    </a:ext>
                  </a:extLst>
                </a:gridCol>
                <a:gridCol w="655393">
                  <a:extLst>
                    <a:ext uri="{9D8B030D-6E8A-4147-A177-3AD203B41FA5}">
                      <a16:colId xmlns:a16="http://schemas.microsoft.com/office/drawing/2014/main" val="2457106456"/>
                    </a:ext>
                  </a:extLst>
                </a:gridCol>
                <a:gridCol w="509750">
                  <a:extLst>
                    <a:ext uri="{9D8B030D-6E8A-4147-A177-3AD203B41FA5}">
                      <a16:colId xmlns:a16="http://schemas.microsoft.com/office/drawing/2014/main" val="661288344"/>
                    </a:ext>
                  </a:extLst>
                </a:gridCol>
                <a:gridCol w="509750">
                  <a:extLst>
                    <a:ext uri="{9D8B030D-6E8A-4147-A177-3AD203B41FA5}">
                      <a16:colId xmlns:a16="http://schemas.microsoft.com/office/drawing/2014/main" val="1429429097"/>
                    </a:ext>
                  </a:extLst>
                </a:gridCol>
                <a:gridCol w="1147861">
                  <a:extLst>
                    <a:ext uri="{9D8B030D-6E8A-4147-A177-3AD203B41FA5}">
                      <a16:colId xmlns:a16="http://schemas.microsoft.com/office/drawing/2014/main" val="3978964217"/>
                    </a:ext>
                  </a:extLst>
                </a:gridCol>
              </a:tblGrid>
              <a:tr h="221824">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Potencjalne cele wsparcia </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Bardzo wysokim</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Raczej wysokim</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Raczej niskim</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spcAft>
                          <a:spcPts val="0"/>
                        </a:spcAft>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Bardzo</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niskim</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spcAft>
                          <a:spcPts val="0"/>
                        </a:spcAft>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W ogóle nie</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pPr>
                      <a:r>
                        <a:rPr lang="pl-PL" sz="11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zostały osiągnięte</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1564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4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Zwiększyć potencjał rozwojowy przedsiębiorstwa </a:t>
                      </a:r>
                      <a:r>
                        <a:rPr lang="pl-PL" sz="16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N</a:t>
                      </a:r>
                      <a:r>
                        <a:rPr lang="pl-PL" sz="1600" b="1" dirty="0">
                          <a:solidFill>
                            <a:srgbClr val="008000"/>
                          </a:solidFill>
                          <a:effectLst/>
                          <a:latin typeface="Calibri" panose="020F0502020204030204" pitchFamily="34" charset="0"/>
                          <a:ea typeface="Lucida Sans Unicode" panose="020B0602030504020204" pitchFamily="34" charset="0"/>
                          <a:cs typeface="Calibri" panose="020F0502020204030204" pitchFamily="34" charset="0"/>
                        </a:rPr>
                        <a:t>=60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21,7</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68,3</a:t>
                      </a:r>
                      <a:endParaRPr lang="pl-PL" sz="1600" b="1">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30183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4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Uzyskać możliwość wejścia na nowe rynki (dzięki nowym kwalifikacjom) </a:t>
                      </a:r>
                      <a:r>
                        <a:rPr lang="pl-PL" sz="1600" b="1" dirty="0">
                          <a:solidFill>
                            <a:srgbClr val="008000"/>
                          </a:solidFill>
                          <a:effectLst/>
                          <a:latin typeface="Calibri" panose="020F0502020204030204" pitchFamily="34" charset="0"/>
                          <a:ea typeface="Lucida Sans Unicode" panose="020B0602030504020204" pitchFamily="34" charset="0"/>
                          <a:cs typeface="Calibri" panose="020F0502020204030204" pitchFamily="34" charset="0"/>
                        </a:rPr>
                        <a:t>N=60</a:t>
                      </a:r>
                      <a:endParaRPr lang="pl-PL" sz="16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19,6</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46,5</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33,9</a:t>
                      </a:r>
                      <a:endParaRPr lang="pl-PL" sz="1600" b="1">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1564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4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Przygotować się do nowych technologii   </a:t>
                      </a:r>
                      <a:r>
                        <a:rPr lang="pl-PL" sz="1600" b="1" dirty="0">
                          <a:solidFill>
                            <a:srgbClr val="008000"/>
                          </a:solidFill>
                          <a:effectLst/>
                          <a:latin typeface="Calibri" panose="020F0502020204030204" pitchFamily="34" charset="0"/>
                          <a:ea typeface="Lucida Sans Unicode" panose="020B0602030504020204" pitchFamily="34" charset="0"/>
                          <a:cs typeface="Calibri" panose="020F0502020204030204" pitchFamily="34" charset="0"/>
                        </a:rPr>
                        <a:t>N=62</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18,0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62,4</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18,0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1,6</a:t>
                      </a:r>
                      <a:endParaRPr lang="pl-PL" sz="1600" b="1">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r h="30183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4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Poprawić funkcjonowanie/organizację pracy przedsiębiorstwa </a:t>
                      </a:r>
                      <a:r>
                        <a:rPr lang="pl-PL" sz="16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N</a:t>
                      </a:r>
                      <a:r>
                        <a:rPr lang="pl-PL" sz="1600" b="1" dirty="0">
                          <a:solidFill>
                            <a:srgbClr val="008000"/>
                          </a:solidFill>
                          <a:effectLst/>
                          <a:latin typeface="Calibri" panose="020F0502020204030204" pitchFamily="34" charset="0"/>
                          <a:ea typeface="Lucida Sans Unicode" panose="020B0602030504020204" pitchFamily="34" charset="0"/>
                          <a:cs typeface="Calibri" panose="020F0502020204030204" pitchFamily="34" charset="0"/>
                        </a:rPr>
                        <a:t>=62</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22,6</a:t>
                      </a:r>
                      <a:endParaRPr lang="pl-PL" sz="1600" b="1">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67,7</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9,7</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86411349"/>
                  </a:ext>
                </a:extLst>
              </a:tr>
              <a:tr h="30183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4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Poszerzyć horyzonty zawodowe i rozwój kompetencji pracowników na ich dotychczasowym stanowisku </a:t>
                      </a:r>
                      <a:r>
                        <a:rPr lang="pl-PL" sz="1600" b="1"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N</a:t>
                      </a:r>
                      <a:r>
                        <a:rPr lang="pl-PL" sz="1600" b="1" dirty="0">
                          <a:solidFill>
                            <a:srgbClr val="008000"/>
                          </a:solidFill>
                          <a:effectLst/>
                          <a:latin typeface="Calibri" panose="020F0502020204030204" pitchFamily="34" charset="0"/>
                          <a:ea typeface="Lucida Sans Unicode" panose="020B0602030504020204" pitchFamily="34" charset="0"/>
                          <a:cs typeface="Calibri" panose="020F0502020204030204" pitchFamily="34" charset="0"/>
                        </a:rPr>
                        <a:t>=62</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2000" marR="7200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29,0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67,8</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1,6</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1,6</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6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0,0</a:t>
                      </a:r>
                      <a:endParaRPr lang="pl-PL" sz="16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2142600"/>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331640" y="248330"/>
            <a:ext cx="66967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14. Ocena osiągnięcia celów wsparcia z KFS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23. W jakim stopniu Pana/i zdaniem zostały osiągnięte niżej wymienione cele wsparcia?)  </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467544" y="3201441"/>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455426" y="3507854"/>
            <a:ext cx="8059924"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pracodawców wszystkie z pięciu wymienionych celów wsparcia zostały osiągnięte,      w tym w największym stopniu (96,8%) w zakresie „</a:t>
            </a:r>
            <a:r>
              <a:rPr kumimoji="0" lang="pl-PL" sz="1600" b="0" i="1" u="none" strike="noStrike" kern="1200" cap="none" spc="0" normalizeH="0" baseline="0" noProof="0" dirty="0">
                <a:ln>
                  <a:noFill/>
                </a:ln>
                <a:solidFill>
                  <a:srgbClr val="006600"/>
                </a:solidFill>
                <a:effectLst/>
                <a:uLnTx/>
                <a:uFillTx/>
                <a:latin typeface="Calibri"/>
                <a:ea typeface="+mn-ea"/>
                <a:cs typeface="+mn-cs"/>
              </a:rPr>
              <a:t>poszerzenia horyzontów zawodowych             i rozwoju kompetencji pracowników na ich dotychczasowym stanowisku”, </a:t>
            </a:r>
            <a:r>
              <a:rPr kumimoji="0" lang="pl-PL" sz="1600" b="0" u="none" strike="noStrike" kern="1200" cap="none" spc="0" normalizeH="0" baseline="0" noProof="0" dirty="0">
                <a:ln>
                  <a:noFill/>
                </a:ln>
                <a:solidFill>
                  <a:srgbClr val="006600"/>
                </a:solidFill>
                <a:effectLst/>
                <a:uLnTx/>
                <a:uFillTx/>
                <a:latin typeface="Calibri"/>
                <a:ea typeface="+mn-ea"/>
                <a:cs typeface="+mn-cs"/>
              </a:rPr>
              <a:t>poprawy organizacji pracy przedsiębiorstwa (90,3%) i zwiększeniu potencjału rozwojowego przedsiębiorstwa (90%).</a:t>
            </a:r>
          </a:p>
        </p:txBody>
      </p:sp>
    </p:spTree>
    <p:extLst>
      <p:ext uri="{BB962C8B-B14F-4D97-AF65-F5344CB8AC3E}">
        <p14:creationId xmlns:p14="http://schemas.microsoft.com/office/powerpoint/2010/main" val="346712612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F62720BA-C8A3-AD15-CD5C-2B39473ED55B}"/>
              </a:ext>
            </a:extLst>
          </p:cNvPr>
          <p:cNvSpPr txBox="1"/>
          <p:nvPr/>
        </p:nvSpPr>
        <p:spPr>
          <a:xfrm>
            <a:off x="899592" y="699542"/>
            <a:ext cx="7992888" cy="4154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6600"/>
                </a:solidFill>
                <a:effectLst/>
                <a:uLnTx/>
                <a:uFillTx/>
                <a:latin typeface="Calibri"/>
                <a:ea typeface="+mn-ea"/>
                <a:cs typeface="+mn-cs"/>
              </a:rPr>
              <a:t>Priorytety określone przez Radę Rynku Pracy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6600"/>
                </a:solidFill>
                <a:effectLst/>
                <a:uLnTx/>
                <a:uFillTx/>
                <a:latin typeface="Calibri"/>
                <a:ea typeface="+mn-ea"/>
                <a:cs typeface="+mn-cs"/>
              </a:rPr>
              <a:t>(wydatkowane z tzw. limitu rezerwowego obejmującego 20% środków KFS)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srgbClr val="006600"/>
                </a:solidFill>
                <a:effectLst/>
                <a:uLnTx/>
                <a:uFillTx/>
                <a:latin typeface="Calibri"/>
                <a:ea typeface="+mn-ea"/>
                <a:cs typeface="+mn-cs"/>
              </a:rPr>
              <a:t>1</a:t>
            </a:r>
            <a:r>
              <a:rPr kumimoji="0" lang="pl-PL" sz="1600" b="0" i="0" u="none" strike="noStrike" kern="1200" cap="none" spc="0" normalizeH="0" baseline="0" noProof="0" dirty="0">
                <a:ln>
                  <a:noFill/>
                </a:ln>
                <a:solidFill>
                  <a:srgbClr val="006600"/>
                </a:solidFill>
                <a:effectLst/>
                <a:uLnTx/>
                <a:uFillTx/>
                <a:latin typeface="Calibri"/>
                <a:ea typeface="+mn-ea"/>
                <a:cs typeface="+mn-cs"/>
              </a:rPr>
              <a:t>. wsparcie kształcenia ustawicznego skierowane do pracodawców zatrudniających cudzoziemców;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2. wsparcie kształcenia ustawicznego pracowników zatrudnionych w podmiotach posiadających status przedsiębiorstwa społecznego, wskazanych na liście przedsiębiorstw społecznych prowadzonej przez </a:t>
            </a:r>
            <a:r>
              <a:rPr kumimoji="0" lang="pl-PL" sz="1600" b="0" i="0" u="none" strike="noStrike" kern="1200" cap="none" spc="0" normalizeH="0" baseline="0" noProof="0" dirty="0" err="1">
                <a:ln>
                  <a:noFill/>
                </a:ln>
                <a:solidFill>
                  <a:srgbClr val="006600"/>
                </a:solidFill>
                <a:effectLst/>
                <a:uLnTx/>
                <a:uFillTx/>
                <a:latin typeface="Calibri"/>
                <a:ea typeface="+mn-ea"/>
                <a:cs typeface="+mn-cs"/>
              </a:rPr>
              <a:t>MRPiPS</a:t>
            </a:r>
            <a:r>
              <a:rPr kumimoji="0" lang="pl-PL" sz="1600" b="0" i="0" u="none" strike="noStrike" kern="1200" cap="none" spc="0" normalizeH="0" baseline="0" noProof="0" dirty="0">
                <a:ln>
                  <a:noFill/>
                </a:ln>
                <a:solidFill>
                  <a:srgbClr val="006600"/>
                </a:solidFill>
                <a:effectLst/>
                <a:uLnTx/>
                <a:uFillTx/>
                <a:latin typeface="Calibri"/>
                <a:ea typeface="+mn-ea"/>
                <a:cs typeface="+mn-cs"/>
              </a:rPr>
              <a:t>, członków lub pracowników spółdzielni socjalnych lub pracowników Zakładów Aktywności Zawodowej;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 3. wsparcie kształcenia ustawicznego osób, które mogą udokumentować wykonywanie przez co najmniej 15 lat prac w szczególnych warunkach lub </a:t>
            </a:r>
            <a:br>
              <a:rPr kumimoji="0" lang="pl-PL" sz="1600" i="0" u="none" strike="noStrike" kern="1200" cap="none" spc="0" normalizeH="0" baseline="0" noProof="0" dirty="0">
                <a:ln>
                  <a:noFill/>
                </a:ln>
                <a:solidFill>
                  <a:srgbClr val="006600"/>
                </a:solidFill>
                <a:effectLst/>
                <a:uLnTx/>
                <a:uFillTx/>
                <a:latin typeface="Calibri"/>
                <a:ea typeface="+mn-ea"/>
                <a:cs typeface="+mn-cs"/>
              </a:rPr>
            </a:br>
            <a:r>
              <a:rPr kumimoji="0" lang="pl-PL" sz="1600" i="0" u="none" strike="noStrike" kern="1200" cap="none" spc="0" normalizeH="0" baseline="0" noProof="0" dirty="0">
                <a:ln>
                  <a:noFill/>
                </a:ln>
                <a:solidFill>
                  <a:srgbClr val="006600"/>
                </a:solidFill>
                <a:effectLst/>
                <a:uLnTx/>
                <a:uFillTx/>
                <a:latin typeface="Calibri"/>
                <a:ea typeface="+mn-ea"/>
                <a:cs typeface="+mn-cs"/>
              </a:rPr>
              <a:t>o szczególnym charakterze, a którym nie przysługuje prawo do emerytury pomostowej;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4. wsparcie kształcenia ustawicznego pracowników Centrów Integracji Społecznej, Klubów Integracji Społecznej, Warsztatów Terapii Zajęciowej;</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5. wsparcie kształcenia ustawicznego osób z orzeczonym stopniem niepełnosprawności;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6. wsparcie kształcenia ustawicznego osób dorosłych w nabywaniu kompetencji cyfrowych.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dirty="0"/>
          </a:p>
        </p:txBody>
      </p:sp>
    </p:spTree>
    <p:extLst>
      <p:ext uri="{BB962C8B-B14F-4D97-AF65-F5344CB8AC3E}">
        <p14:creationId xmlns:p14="http://schemas.microsoft.com/office/powerpoint/2010/main" val="325404230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13160428"/>
              </p:ext>
            </p:extLst>
          </p:nvPr>
        </p:nvGraphicFramePr>
        <p:xfrm>
          <a:off x="395535" y="598866"/>
          <a:ext cx="8424937" cy="3821632"/>
        </p:xfrm>
        <a:graphic>
          <a:graphicData uri="http://schemas.openxmlformats.org/drawingml/2006/table">
            <a:tbl>
              <a:tblPr/>
              <a:tblGrid>
                <a:gridCol w="243689">
                  <a:extLst>
                    <a:ext uri="{9D8B030D-6E8A-4147-A177-3AD203B41FA5}">
                      <a16:colId xmlns:a16="http://schemas.microsoft.com/office/drawing/2014/main" val="92503945"/>
                    </a:ext>
                  </a:extLst>
                </a:gridCol>
                <a:gridCol w="7595165">
                  <a:extLst>
                    <a:ext uri="{9D8B030D-6E8A-4147-A177-3AD203B41FA5}">
                      <a16:colId xmlns:a16="http://schemas.microsoft.com/office/drawing/2014/main" val="377871899"/>
                    </a:ext>
                  </a:extLst>
                </a:gridCol>
                <a:gridCol w="586083">
                  <a:extLst>
                    <a:ext uri="{9D8B030D-6E8A-4147-A177-3AD203B41FA5}">
                      <a16:colId xmlns:a16="http://schemas.microsoft.com/office/drawing/2014/main" val="367910521"/>
                    </a:ext>
                  </a:extLst>
                </a:gridCol>
              </a:tblGrid>
              <a:tr h="299123">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 wskazań</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3253">
                <a:tc>
                  <a:txBody>
                    <a:bodyPr/>
                    <a:lstStyle/>
                    <a:p>
                      <a:pPr algn="ctr" fontAlgn="ctr"/>
                      <a:r>
                        <a:rPr lang="pl-PL" sz="1000" b="0" i="0" u="none" strike="noStrike" dirty="0">
                          <a:solidFill>
                            <a:srgbClr val="0080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akademia efektywnego handlowca; akademia księgowości; aktywność w sprzedaży; MS Excel - zaawansowany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63253">
                <a:tc>
                  <a:txBody>
                    <a:bodyPr/>
                    <a:lstStyle/>
                    <a:p>
                      <a:pPr algn="ctr" fontAlgn="ctr"/>
                      <a:r>
                        <a:rPr lang="pl-PL" sz="1000" b="0" i="0" u="none" strike="noStrike" dirty="0">
                          <a:solidFill>
                            <a:srgbClr val="0080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audyt wewnętrzny; rozliczenia kadrowo-płacowe w jednostkach oświatowych; gospodarka, rachunkowość i sprawozdawczość budżetowa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63253">
                <a:tc>
                  <a:txBody>
                    <a:bodyPr/>
                    <a:lstStyle/>
                    <a:p>
                      <a:pPr algn="ctr" fontAlgn="ctr"/>
                      <a:r>
                        <a:rPr lang="pl-PL" sz="1000" b="0" i="0" u="none" strike="noStrike" dirty="0">
                          <a:solidFill>
                            <a:srgbClr val="0080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cyfryzacja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63253">
                <a:tc>
                  <a:txBody>
                    <a:bodyPr/>
                    <a:lstStyle/>
                    <a:p>
                      <a:pPr algn="ctr" fontAlgn="ctr"/>
                      <a:r>
                        <a:rPr lang="pl-PL" sz="1000" b="0" i="0" u="none" strike="noStrike">
                          <a:solidFill>
                            <a:srgbClr val="0080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edukacja osób z niepełnosprawnością intelektualną - oligofrenopedagogika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63253">
                <a:tc>
                  <a:txBody>
                    <a:bodyPr/>
                    <a:lstStyle/>
                    <a:p>
                      <a:pPr algn="ctr" fontAlgn="ctr"/>
                      <a:r>
                        <a:rPr lang="pl-PL" sz="1000" b="0" i="0" u="none" strike="noStrike" dirty="0">
                          <a:solidFill>
                            <a:srgbClr val="0080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eksploatacja urządzeń, instalacji i sieci elektroenergetycznych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3253">
                <a:tc>
                  <a:txBody>
                    <a:bodyPr/>
                    <a:lstStyle/>
                    <a:p>
                      <a:pPr algn="ctr" fontAlgn="ctr"/>
                      <a:r>
                        <a:rPr lang="pl-PL" sz="1000" b="0" i="0" u="none" strike="noStrike" dirty="0">
                          <a:solidFill>
                            <a:srgbClr val="0080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hydrauliczne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63253">
                <a:tc>
                  <a:txBody>
                    <a:bodyPr/>
                    <a:lstStyle/>
                    <a:p>
                      <a:pPr algn="ctr" fontAlgn="ctr"/>
                      <a:r>
                        <a:rPr lang="pl-PL" sz="1000" b="0" i="0" u="none" strike="noStrike" dirty="0">
                          <a:solidFill>
                            <a:srgbClr val="0080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kompetencje cyfrowe we fryzjerstwie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63253">
                <a:tc>
                  <a:txBody>
                    <a:bodyPr/>
                    <a:lstStyle/>
                    <a:p>
                      <a:pPr algn="ctr" fontAlgn="ctr"/>
                      <a:r>
                        <a:rPr lang="pl-PL" sz="1000" b="0" i="0" u="none" strike="noStrike" dirty="0">
                          <a:solidFill>
                            <a:srgbClr val="0080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kompetencje cyfrowe, menedżerskie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63253">
                <a:tc>
                  <a:txBody>
                    <a:bodyPr/>
                    <a:lstStyle/>
                    <a:p>
                      <a:pPr algn="ctr" fontAlgn="ctr"/>
                      <a:r>
                        <a:rPr lang="pl-PL" sz="1000" b="0" i="0" u="none" strike="noStrike" dirty="0">
                          <a:solidFill>
                            <a:srgbClr val="0080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 Business English - angielski biznesowy z wykorzystaniem technik cyfrowych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471416">
                <a:tc>
                  <a:txBody>
                    <a:bodyPr/>
                    <a:lstStyle/>
                    <a:p>
                      <a:pPr algn="ctr" fontAlgn="ctr"/>
                      <a:r>
                        <a:rPr lang="pl-PL" sz="1000" b="0" i="0" u="none" strike="noStrike" dirty="0">
                          <a:solidFill>
                            <a:srgbClr val="0080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doskonalący dla opiekunów w zakresie kompleksowej opieki geriatrycznej z elementami prowadzenia dokumentacji medycznej; kurs doskonalący opiekunów w zakresie podstaw opieki nad pacjentem z cukrzycą; kursy z zakresu księgowości i kadrowości oraz zamówień publicznych; leczenie ran dla pielęgniarek z elementami prowadzenia dokumentacji elektronicznej.</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63253">
                <a:tc>
                  <a:txBody>
                    <a:bodyPr/>
                    <a:lstStyle/>
                    <a:p>
                      <a:pPr algn="ctr" fontAlgn="ctr"/>
                      <a:r>
                        <a:rPr lang="pl-PL" sz="1000" b="0" i="0" u="none" strike="noStrike">
                          <a:solidFill>
                            <a:srgbClr val="0080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Excel</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63253">
                <a:tc>
                  <a:txBody>
                    <a:bodyPr/>
                    <a:lstStyle/>
                    <a:p>
                      <a:pPr algn="ctr" fontAlgn="ctr"/>
                      <a:r>
                        <a:rPr lang="pl-PL" sz="1000" b="0" i="0" u="none" strike="noStrike" dirty="0">
                          <a:solidFill>
                            <a:srgbClr val="0080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fizjoterapeutyczny, …metody terapii manualnej i pracy z pacjentem</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163253">
                <a:tc>
                  <a:txBody>
                    <a:bodyPr/>
                    <a:lstStyle/>
                    <a:p>
                      <a:pPr algn="ctr" fontAlgn="ctr"/>
                      <a:r>
                        <a:rPr lang="pl-PL" sz="1000" b="0" i="0" u="none" strike="noStrike" dirty="0">
                          <a:solidFill>
                            <a:srgbClr val="0080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instruktora piłki nożnej, karate, koszykówki, tenisa ziemnego; studia podyplomowe logopedia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r h="163253">
                <a:tc>
                  <a:txBody>
                    <a:bodyPr/>
                    <a:lstStyle/>
                    <a:p>
                      <a:pPr algn="ctr" fontAlgn="ctr"/>
                      <a:r>
                        <a:rPr lang="pl-PL" sz="1000" b="0" i="0" u="none" strike="noStrike" dirty="0">
                          <a:solidFill>
                            <a:srgbClr val="008000"/>
                          </a:solidFill>
                          <a:effectLst/>
                          <a:latin typeface="Calibri" panose="020F0502020204030204" pitchFamily="34" charset="0"/>
                        </a:rPr>
                        <a:t>14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kadry i płace, audyt; kurs </a:t>
                      </a:r>
                      <a:r>
                        <a:rPr lang="pl-PL" sz="1050" b="0" i="0" u="none" strike="noStrike" dirty="0" err="1">
                          <a:solidFill>
                            <a:srgbClr val="006600"/>
                          </a:solidFill>
                          <a:effectLst/>
                          <a:latin typeface="Calibri" panose="020F0502020204030204" pitchFamily="34" charset="0"/>
                        </a:rPr>
                        <a:t>kynoterapii</a:t>
                      </a:r>
                      <a:r>
                        <a:rPr lang="pl-PL" sz="1050" b="0" i="0" u="none" strike="noStrike" dirty="0">
                          <a:solidFill>
                            <a:srgbClr val="006600"/>
                          </a:solidFill>
                          <a:effectLst/>
                          <a:latin typeface="Calibri" panose="020F0502020204030204" pitchFamily="34" charset="0"/>
                        </a:rPr>
                        <a:t>; </a:t>
                      </a:r>
                      <a:r>
                        <a:rPr lang="pl-PL" sz="1050" b="0" i="0" u="none" strike="noStrike" dirty="0" err="1">
                          <a:solidFill>
                            <a:srgbClr val="006600"/>
                          </a:solidFill>
                          <a:effectLst/>
                          <a:latin typeface="Calibri" panose="020F0502020204030204" pitchFamily="34" charset="0"/>
                        </a:rPr>
                        <a:t>psychodietetyka</a:t>
                      </a:r>
                      <a:r>
                        <a:rPr lang="pl-PL" sz="1050" b="0" i="0" u="none" strike="noStrike" dirty="0">
                          <a:solidFill>
                            <a:srgbClr val="006600"/>
                          </a:solidFill>
                          <a:effectLst/>
                          <a:latin typeface="Calibri" panose="020F0502020204030204" pitchFamily="34" charset="0"/>
                        </a:rPr>
                        <a:t>; terapia, rozwój podopiecznych z niepełnosprawnością</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19302046"/>
                  </a:ext>
                </a:extLst>
              </a:tr>
              <a:tr h="169611">
                <a:tc>
                  <a:txBody>
                    <a:bodyPr/>
                    <a:lstStyle/>
                    <a:p>
                      <a:pPr algn="ctr" fontAlgn="ctr"/>
                      <a:r>
                        <a:rPr lang="pl-PL" sz="1000" b="0" i="0" u="none" strike="noStrike" dirty="0">
                          <a:solidFill>
                            <a:srgbClr val="008000"/>
                          </a:solidFill>
                          <a:effectLst/>
                          <a:latin typeface="Calibri" panose="020F0502020204030204" pitchFamily="34" charset="0"/>
                        </a:rPr>
                        <a:t>15</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obsługi cyfrowych urządzeń audio-video i oświetlenia</a:t>
                      </a:r>
                    </a:p>
                  </a:txBody>
                  <a:tcPr marL="72000" marR="72000"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64950928"/>
                  </a:ext>
                </a:extLst>
              </a:tr>
              <a:tr h="149652">
                <a:tc>
                  <a:txBody>
                    <a:bodyPr/>
                    <a:lstStyle/>
                    <a:p>
                      <a:pPr algn="ctr" fontAlgn="ctr"/>
                      <a:r>
                        <a:rPr lang="pl-PL" sz="1000" b="0" i="0" u="none" strike="noStrike" dirty="0">
                          <a:solidFill>
                            <a:srgbClr val="008000"/>
                          </a:solidFill>
                          <a:effectLst/>
                          <a:latin typeface="Calibri" panose="020F0502020204030204" pitchFamily="34" charset="0"/>
                        </a:rPr>
                        <a:t>16</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kurs obsługi programu Solid Works</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69491042"/>
                  </a:ext>
                </a:extLst>
              </a:tr>
              <a:tr h="149652">
                <a:tc>
                  <a:txBody>
                    <a:bodyPr/>
                    <a:lstStyle/>
                    <a:p>
                      <a:pPr algn="ctr" fontAlgn="ctr"/>
                      <a:r>
                        <a:rPr lang="pl-PL" sz="1000" b="0" i="0" u="none" strike="noStrike" dirty="0">
                          <a:solidFill>
                            <a:srgbClr val="008000"/>
                          </a:solidFill>
                          <a:effectLst/>
                          <a:latin typeface="Calibri" panose="020F0502020204030204" pitchFamily="34" charset="0"/>
                        </a:rPr>
                        <a:t>17</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kurs obsługi programu Solid Works - Arkusze blachy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677383302"/>
                  </a:ext>
                </a:extLst>
              </a:tr>
              <a:tr h="149652">
                <a:tc>
                  <a:txBody>
                    <a:bodyPr/>
                    <a:lstStyle/>
                    <a:p>
                      <a:pPr algn="ctr" fontAlgn="ctr"/>
                      <a:r>
                        <a:rPr lang="pl-PL" sz="1000" b="0" i="0" u="none" strike="noStrike" dirty="0">
                          <a:solidFill>
                            <a:srgbClr val="008000"/>
                          </a:solidFill>
                          <a:effectLst/>
                          <a:latin typeface="Calibri" panose="020F0502020204030204" pitchFamily="34" charset="0"/>
                        </a:rPr>
                        <a:t>18</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kurs operatora koparko-ładowarek kl. III; kurs operatora przecinarek do nawierzchni dróg o napędzie spalinowym</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71825941"/>
                  </a:ext>
                </a:extLst>
              </a:tr>
              <a:tr h="0">
                <a:tc>
                  <a:txBody>
                    <a:bodyPr/>
                    <a:lstStyle/>
                    <a:p>
                      <a:pPr algn="ctr" fontAlgn="ctr"/>
                      <a:r>
                        <a:rPr lang="pl-PL" sz="1000" b="0" i="0" u="none" strike="noStrike" dirty="0">
                          <a:solidFill>
                            <a:srgbClr val="008000"/>
                          </a:solidFill>
                          <a:effectLst/>
                          <a:latin typeface="Calibri" panose="020F0502020204030204" pitchFamily="34" charset="0"/>
                        </a:rPr>
                        <a:t>19</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kurs operatora wózka jezdniowego z bezpieczną wymianą butli gazowej</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03696377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23528" y="4371950"/>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619671" y="98734"/>
            <a:ext cx="734716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15.1. Tematyka kursów/studiów/egzaminów wsparcia z KFS.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24. Jaka była tematyka kursów/studiów/egzaminów, w których w 2021 roku uczestniczyli pracownicy Pana/i firmy?)   </a:t>
            </a:r>
          </a:p>
        </p:txBody>
      </p:sp>
    </p:spTree>
    <p:extLst>
      <p:ext uri="{BB962C8B-B14F-4D97-AF65-F5344CB8AC3E}">
        <p14:creationId xmlns:p14="http://schemas.microsoft.com/office/powerpoint/2010/main" val="3989975703"/>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3899509865"/>
              </p:ext>
            </p:extLst>
          </p:nvPr>
        </p:nvGraphicFramePr>
        <p:xfrm>
          <a:off x="395533" y="579017"/>
          <a:ext cx="8424937" cy="3823471"/>
        </p:xfrm>
        <a:graphic>
          <a:graphicData uri="http://schemas.openxmlformats.org/drawingml/2006/table">
            <a:tbl>
              <a:tblPr/>
              <a:tblGrid>
                <a:gridCol w="243689">
                  <a:extLst>
                    <a:ext uri="{9D8B030D-6E8A-4147-A177-3AD203B41FA5}">
                      <a16:colId xmlns:a16="http://schemas.microsoft.com/office/drawing/2014/main" val="92503945"/>
                    </a:ext>
                  </a:extLst>
                </a:gridCol>
                <a:gridCol w="7595165">
                  <a:extLst>
                    <a:ext uri="{9D8B030D-6E8A-4147-A177-3AD203B41FA5}">
                      <a16:colId xmlns:a16="http://schemas.microsoft.com/office/drawing/2014/main" val="377871899"/>
                    </a:ext>
                  </a:extLst>
                </a:gridCol>
                <a:gridCol w="586083">
                  <a:extLst>
                    <a:ext uri="{9D8B030D-6E8A-4147-A177-3AD203B41FA5}">
                      <a16:colId xmlns:a16="http://schemas.microsoft.com/office/drawing/2014/main" val="367910521"/>
                    </a:ext>
                  </a:extLst>
                </a:gridCol>
              </a:tblGrid>
              <a:tr h="271454">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 wskazań</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48152">
                <a:tc>
                  <a:txBody>
                    <a:bodyPr/>
                    <a:lstStyle/>
                    <a:p>
                      <a:pPr algn="ctr" fontAlgn="ctr"/>
                      <a:r>
                        <a:rPr lang="pl-PL" sz="1000" b="0" i="0" u="none" strike="noStrike" dirty="0">
                          <a:solidFill>
                            <a:srgbClr val="008000"/>
                          </a:solidFill>
                          <a:effectLst/>
                          <a:latin typeface="Calibri" panose="020F0502020204030204" pitchFamily="34" charset="0"/>
                        </a:rPr>
                        <a:t>20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operatora wózka jezdniowego; kurs operatora suwnic; kurs eksploatacja urządzeń, instalacji i sieci elektroenergetycznych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48152">
                <a:tc>
                  <a:txBody>
                    <a:bodyPr/>
                    <a:lstStyle/>
                    <a:p>
                      <a:pPr algn="ctr" fontAlgn="ctr"/>
                      <a:r>
                        <a:rPr lang="pl-PL" sz="1000" b="0" i="0" u="none" strike="noStrike" dirty="0">
                          <a:solidFill>
                            <a:srgbClr val="008000"/>
                          </a:solidFill>
                          <a:effectLst/>
                          <a:latin typeface="Calibri" panose="020F0502020204030204" pitchFamily="34" charset="0"/>
                        </a:rPr>
                        <a:t>21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spawacza; kurs wózka widłowego</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33370787"/>
                  </a:ext>
                </a:extLst>
              </a:tr>
              <a:tr h="148152">
                <a:tc>
                  <a:txBody>
                    <a:bodyPr/>
                    <a:lstStyle/>
                    <a:p>
                      <a:pPr algn="ctr" fontAlgn="ctr"/>
                      <a:r>
                        <a:rPr lang="pl-PL" sz="1000" b="0" i="0" u="none" strike="noStrike" dirty="0">
                          <a:solidFill>
                            <a:srgbClr val="008000"/>
                          </a:solidFill>
                          <a:effectLst/>
                          <a:latin typeface="Calibri" panose="020F0502020204030204" pitchFamily="34" charset="0"/>
                        </a:rPr>
                        <a:t>22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spawania blach MAG z uprawnieniami, TVV; kurs operatora wózka jezdniowego; obsługa programu Solid Works</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96158020"/>
                  </a:ext>
                </a:extLst>
              </a:tr>
              <a:tr h="148152">
                <a:tc>
                  <a:txBody>
                    <a:bodyPr/>
                    <a:lstStyle/>
                    <a:p>
                      <a:pPr algn="ctr" fontAlgn="ctr"/>
                      <a:r>
                        <a:rPr lang="pl-PL" sz="1000" b="0" i="0" u="none" strike="noStrike" dirty="0">
                          <a:solidFill>
                            <a:srgbClr val="008000"/>
                          </a:solidFill>
                          <a:effectLst/>
                          <a:latin typeface="Calibri" panose="020F0502020204030204" pitchFamily="34" charset="0"/>
                        </a:rPr>
                        <a:t>23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wózek widłowy, palnik gazowy, suwnica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173565042"/>
                  </a:ext>
                </a:extLst>
              </a:tr>
              <a:tr h="148152">
                <a:tc>
                  <a:txBody>
                    <a:bodyPr/>
                    <a:lstStyle/>
                    <a:p>
                      <a:pPr algn="ctr" fontAlgn="ctr"/>
                      <a:r>
                        <a:rPr lang="pl-PL" sz="1000" b="0" i="0" u="none" strike="noStrike" dirty="0">
                          <a:solidFill>
                            <a:srgbClr val="008000"/>
                          </a:solidFill>
                          <a:effectLst/>
                          <a:latin typeface="Calibri" panose="020F0502020204030204" pitchFamily="34" charset="0"/>
                        </a:rPr>
                        <a:t>24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wózka widłowego; kurs palacza CO; kurs pilarza; prawo jazdy CE; kurs podatkowy; kurs obsługi programu sprzedaży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567640">
                <a:tc>
                  <a:txBody>
                    <a:bodyPr/>
                    <a:lstStyle/>
                    <a:p>
                      <a:pPr algn="ctr" fontAlgn="ctr"/>
                      <a:r>
                        <a:rPr lang="pl-PL" sz="1000" b="0" i="0" u="none" strike="noStrike" dirty="0">
                          <a:solidFill>
                            <a:srgbClr val="008000"/>
                          </a:solidFill>
                          <a:effectLst/>
                          <a:latin typeface="Calibri" panose="020F0502020204030204" pitchFamily="34" charset="0"/>
                        </a:rPr>
                        <a:t>25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 obsługa cyfrowych programów użytkowych CAD/CAM wspomagających cyfrowe procesy obróbkowe wykonane na maszynach CNC; studia podyplomowe: "Kadry i płace", "Kosmetologia lecznicza", "Nauczanie przedmiotów zawodowych w zakresie nauczania logistyki i spedycji", "Oligofrenopedagogika, edukacja i rehabilitacja osób z niepełnosprawnością intelektualną". Ww. kursy i studia są z wykorzystaniem urządzeń cyfrowych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48152">
                <a:tc>
                  <a:txBody>
                    <a:bodyPr/>
                    <a:lstStyle/>
                    <a:p>
                      <a:pPr algn="ctr" fontAlgn="ctr"/>
                      <a:r>
                        <a:rPr lang="pl-PL" sz="1000" b="0" i="0" u="none" strike="noStrike" dirty="0">
                          <a:solidFill>
                            <a:srgbClr val="008000"/>
                          </a:solidFill>
                          <a:effectLst/>
                          <a:latin typeface="Calibri" panose="020F0502020204030204" pitchFamily="34" charset="0"/>
                        </a:rPr>
                        <a:t>26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kursy eksploatacyjne urządzeń i instalacji energetycznych  grupa 2; dozór urządzeń i instalacji energetycznych grupa 2</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48152">
                <a:tc>
                  <a:txBody>
                    <a:bodyPr/>
                    <a:lstStyle/>
                    <a:p>
                      <a:pPr algn="ctr" fontAlgn="ctr"/>
                      <a:r>
                        <a:rPr lang="pl-PL" sz="1000" b="0" i="0" u="none" strike="noStrike" dirty="0">
                          <a:solidFill>
                            <a:srgbClr val="008000"/>
                          </a:solidFill>
                          <a:effectLst/>
                          <a:latin typeface="Calibri" panose="020F0502020204030204" pitchFamily="34" charset="0"/>
                        </a:rPr>
                        <a:t>27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kursy spawalnicze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48152">
                <a:tc>
                  <a:txBody>
                    <a:bodyPr/>
                    <a:lstStyle/>
                    <a:p>
                      <a:pPr algn="ctr" fontAlgn="ctr"/>
                      <a:r>
                        <a:rPr lang="pl-PL" sz="1000" b="0" i="0" u="none" strike="noStrike" dirty="0">
                          <a:solidFill>
                            <a:srgbClr val="008000"/>
                          </a:solidFill>
                          <a:effectLst/>
                          <a:latin typeface="Calibri" panose="020F0502020204030204" pitchFamily="34" charset="0"/>
                        </a:rPr>
                        <a:t>28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kursy z zakresu usług fryzjerskich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48152">
                <a:tc>
                  <a:txBody>
                    <a:bodyPr/>
                    <a:lstStyle/>
                    <a:p>
                      <a:pPr algn="ctr" fontAlgn="ctr"/>
                      <a:r>
                        <a:rPr lang="pl-PL" sz="1000" b="0" i="0" u="none" strike="noStrike" dirty="0">
                          <a:solidFill>
                            <a:srgbClr val="008000"/>
                          </a:solidFill>
                          <a:effectLst/>
                          <a:latin typeface="Calibri" panose="020F0502020204030204" pitchFamily="34" charset="0"/>
                        </a:rPr>
                        <a:t>29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medycyna administracyjna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287981">
                <a:tc>
                  <a:txBody>
                    <a:bodyPr/>
                    <a:lstStyle/>
                    <a:p>
                      <a:pPr algn="ctr" fontAlgn="ctr"/>
                      <a:r>
                        <a:rPr lang="pl-PL" sz="1000" b="0" i="0" u="none" strike="noStrike" dirty="0">
                          <a:solidFill>
                            <a:srgbClr val="008000"/>
                          </a:solidFill>
                          <a:effectLst/>
                          <a:latin typeface="Calibri" panose="020F0502020204030204" pitchFamily="34" charset="0"/>
                        </a:rPr>
                        <a:t>30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nowoczesne metody zarządzania; zastosowania technologii cyfrowych do zarządzania projektami i wdrażania do produkcji nowych elektronicznych urządzeń sterujących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48152">
                <a:tc>
                  <a:txBody>
                    <a:bodyPr/>
                    <a:lstStyle/>
                    <a:p>
                      <a:pPr algn="ctr" fontAlgn="ctr"/>
                      <a:r>
                        <a:rPr lang="pl-PL" sz="1000" b="0" i="0" u="none" strike="noStrike" dirty="0">
                          <a:solidFill>
                            <a:srgbClr val="008000"/>
                          </a:solidFill>
                          <a:effectLst/>
                          <a:latin typeface="Calibri" panose="020F0502020204030204" pitchFamily="34" charset="0"/>
                        </a:rPr>
                        <a:t>31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obsługa i eksploatacja maszyn budowlanych, posiadanie uprawnień</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 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287981">
                <a:tc>
                  <a:txBody>
                    <a:bodyPr/>
                    <a:lstStyle/>
                    <a:p>
                      <a:pPr algn="ctr" fontAlgn="ctr"/>
                      <a:r>
                        <a:rPr lang="pl-PL" sz="1000" b="0" i="0" u="none" strike="noStrike" dirty="0">
                          <a:solidFill>
                            <a:srgbClr val="008000"/>
                          </a:solidFill>
                          <a:effectLst/>
                          <a:latin typeface="Calibri" panose="020F0502020204030204" pitchFamily="34" charset="0"/>
                        </a:rPr>
                        <a:t>32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obsługa platformy teleinformatycznej </a:t>
                      </a:r>
                      <a:r>
                        <a:rPr lang="pl-PL" sz="1050" b="0" i="0" u="none" strike="noStrike" dirty="0" err="1">
                          <a:solidFill>
                            <a:srgbClr val="006600"/>
                          </a:solidFill>
                          <a:effectLst/>
                          <a:latin typeface="Calibri" panose="020F0502020204030204" pitchFamily="34" charset="0"/>
                        </a:rPr>
                        <a:t>ePUAP</a:t>
                      </a:r>
                      <a:r>
                        <a:rPr lang="pl-PL" sz="1050" b="0" i="0" u="none" strike="noStrike" dirty="0">
                          <a:solidFill>
                            <a:srgbClr val="006600"/>
                          </a:solidFill>
                          <a:effectLst/>
                          <a:latin typeface="Calibri" panose="020F0502020204030204" pitchFamily="34" charset="0"/>
                        </a:rPr>
                        <a:t> jako narzędzi komunikacji elektronicznej; e-doręczenie; przetwarzanie danych osobowych  w jednostce samorządu terytorialnego z uwzględnieniem przetwarzania danych w systemie EZD</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48152">
                <a:tc>
                  <a:txBody>
                    <a:bodyPr/>
                    <a:lstStyle/>
                    <a:p>
                      <a:pPr algn="ctr" fontAlgn="ctr"/>
                      <a:r>
                        <a:rPr lang="pl-PL" sz="1000" b="0" i="0" u="none" strike="noStrike" dirty="0">
                          <a:solidFill>
                            <a:srgbClr val="008000"/>
                          </a:solidFill>
                          <a:effectLst/>
                          <a:latin typeface="Calibri" panose="020F0502020204030204" pitchFamily="34" charset="0"/>
                        </a:rPr>
                        <a:t>33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obsługa programu komputerowego w zakresie kosztorysowania</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48152">
                <a:tc>
                  <a:txBody>
                    <a:bodyPr/>
                    <a:lstStyle/>
                    <a:p>
                      <a:pPr algn="ctr" fontAlgn="ctr"/>
                      <a:r>
                        <a:rPr lang="pl-PL" sz="1000" b="0" i="0" u="none" strike="noStrike" dirty="0">
                          <a:solidFill>
                            <a:srgbClr val="008000"/>
                          </a:solidFill>
                          <a:effectLst/>
                          <a:latin typeface="Calibri" panose="020F0502020204030204" pitchFamily="34" charset="0"/>
                        </a:rPr>
                        <a:t>34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obsługa wysięgnika, przecinarki oraz ładowarki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148152">
                <a:tc>
                  <a:txBody>
                    <a:bodyPr/>
                    <a:lstStyle/>
                    <a:p>
                      <a:pPr algn="ctr" fontAlgn="ctr"/>
                      <a:r>
                        <a:rPr lang="pl-PL" sz="1000" b="0" i="0" u="none" strike="noStrike" dirty="0">
                          <a:solidFill>
                            <a:srgbClr val="008000"/>
                          </a:solidFill>
                          <a:effectLst/>
                          <a:latin typeface="Calibri" panose="020F0502020204030204" pitchFamily="34" charset="0"/>
                        </a:rPr>
                        <a:t>35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050" b="0" i="0" u="none" strike="noStrike" dirty="0">
                          <a:solidFill>
                            <a:srgbClr val="006600"/>
                          </a:solidFill>
                          <a:effectLst/>
                          <a:latin typeface="Calibri" panose="020F0502020204030204" pitchFamily="34" charset="0"/>
                        </a:rPr>
                        <a:t>operator podestów ruchomych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23528" y="4364428"/>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619672" y="76661"/>
            <a:ext cx="741916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15.2. Tematyka kursów/studiów/egzaminów wsparcia z KFS.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24. Jaka była tematyka kursów/studiów/egzaminów, w których w 2021 roku uczestniczyli pracownicy Pana/i firmy?)   </a:t>
            </a:r>
          </a:p>
        </p:txBody>
      </p:sp>
    </p:spTree>
    <p:extLst>
      <p:ext uri="{BB962C8B-B14F-4D97-AF65-F5344CB8AC3E}">
        <p14:creationId xmlns:p14="http://schemas.microsoft.com/office/powerpoint/2010/main" val="150104837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4143996240"/>
              </p:ext>
            </p:extLst>
          </p:nvPr>
        </p:nvGraphicFramePr>
        <p:xfrm>
          <a:off x="395535" y="598866"/>
          <a:ext cx="8424937" cy="3702421"/>
        </p:xfrm>
        <a:graphic>
          <a:graphicData uri="http://schemas.openxmlformats.org/drawingml/2006/table">
            <a:tbl>
              <a:tblPr/>
              <a:tblGrid>
                <a:gridCol w="243689">
                  <a:extLst>
                    <a:ext uri="{9D8B030D-6E8A-4147-A177-3AD203B41FA5}">
                      <a16:colId xmlns:a16="http://schemas.microsoft.com/office/drawing/2014/main" val="92503945"/>
                    </a:ext>
                  </a:extLst>
                </a:gridCol>
                <a:gridCol w="7595165">
                  <a:extLst>
                    <a:ext uri="{9D8B030D-6E8A-4147-A177-3AD203B41FA5}">
                      <a16:colId xmlns:a16="http://schemas.microsoft.com/office/drawing/2014/main" val="377871899"/>
                    </a:ext>
                  </a:extLst>
                </a:gridCol>
                <a:gridCol w="586083">
                  <a:extLst>
                    <a:ext uri="{9D8B030D-6E8A-4147-A177-3AD203B41FA5}">
                      <a16:colId xmlns:a16="http://schemas.microsoft.com/office/drawing/2014/main" val="367910521"/>
                    </a:ext>
                  </a:extLst>
                </a:gridCol>
              </a:tblGrid>
              <a:tr h="299123">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 wskazań</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3253">
                <a:tc>
                  <a:txBody>
                    <a:bodyPr/>
                    <a:lstStyle/>
                    <a:p>
                      <a:pPr algn="ctr" fontAlgn="ctr"/>
                      <a:r>
                        <a:rPr lang="pl-PL" sz="1000" b="0" i="0" u="none" strike="noStrike" dirty="0">
                          <a:solidFill>
                            <a:srgbClr val="008000"/>
                          </a:solidFill>
                          <a:effectLst/>
                          <a:latin typeface="Calibri" panose="020F0502020204030204" pitchFamily="34" charset="0"/>
                        </a:rPr>
                        <a:t>36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podatki 2021; trendy w gastronomii 2021</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63253">
                <a:tc>
                  <a:txBody>
                    <a:bodyPr/>
                    <a:lstStyle/>
                    <a:p>
                      <a:pPr algn="ctr" fontAlgn="ctr"/>
                      <a:r>
                        <a:rPr lang="pl-PL" sz="1000" b="0" i="0" u="none" strike="noStrike" dirty="0">
                          <a:solidFill>
                            <a:srgbClr val="008000"/>
                          </a:solidFill>
                          <a:effectLst/>
                          <a:latin typeface="Calibri" panose="020F0502020204030204" pitchFamily="34" charset="0"/>
                        </a:rPr>
                        <a:t>37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podnośniki; rusztowania; pilarz</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926787030"/>
                  </a:ext>
                </a:extLst>
              </a:tr>
              <a:tr h="163253">
                <a:tc>
                  <a:txBody>
                    <a:bodyPr/>
                    <a:lstStyle/>
                    <a:p>
                      <a:pPr algn="ctr" fontAlgn="ctr"/>
                      <a:r>
                        <a:rPr lang="pl-PL" sz="1000" b="0" i="0" u="none" strike="noStrike" dirty="0">
                          <a:solidFill>
                            <a:srgbClr val="008000"/>
                          </a:solidFill>
                          <a:effectLst/>
                          <a:latin typeface="Calibri" panose="020F0502020204030204" pitchFamily="34" charset="0"/>
                        </a:rPr>
                        <a:t>38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podstawy obsługi komputera z obsługą programu Excel</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87237556"/>
                  </a:ext>
                </a:extLst>
              </a:tr>
              <a:tr h="163253">
                <a:tc>
                  <a:txBody>
                    <a:bodyPr/>
                    <a:lstStyle/>
                    <a:p>
                      <a:pPr algn="ctr" fontAlgn="ctr"/>
                      <a:r>
                        <a:rPr lang="pl-PL" sz="1000" b="0" i="0" u="none" strike="noStrike" dirty="0">
                          <a:solidFill>
                            <a:srgbClr val="008000"/>
                          </a:solidFill>
                          <a:effectLst/>
                          <a:latin typeface="Calibri" panose="020F0502020204030204" pitchFamily="34" charset="0"/>
                        </a:rPr>
                        <a:t>39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poszerzania wiedzy i umiejętności w danej branży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07839939"/>
                  </a:ext>
                </a:extLst>
              </a:tr>
              <a:tr h="163253">
                <a:tc>
                  <a:txBody>
                    <a:bodyPr/>
                    <a:lstStyle/>
                    <a:p>
                      <a:pPr algn="ctr" fontAlgn="ctr"/>
                      <a:r>
                        <a:rPr lang="pl-PL" sz="1000" b="0" i="0" u="none" strike="noStrike" dirty="0">
                          <a:solidFill>
                            <a:srgbClr val="008000"/>
                          </a:solidFill>
                          <a:effectLst/>
                          <a:latin typeface="Calibri" panose="020F0502020204030204" pitchFamily="34" charset="0"/>
                        </a:rPr>
                        <a:t>40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prawo jazdy kat. D; kwalifikacja wstępna przyśpieszona; studia podyplomowe - prawo gospodarki odpadami, trener, </a:t>
                      </a:r>
                      <a:r>
                        <a:rPr lang="pl-PL" sz="1000" b="0" i="0" u="none" strike="noStrike" dirty="0" err="1">
                          <a:solidFill>
                            <a:srgbClr val="006600"/>
                          </a:solidFill>
                          <a:effectLst/>
                          <a:latin typeface="Calibri" panose="020F0502020204030204" pitchFamily="34" charset="0"/>
                        </a:rPr>
                        <a:t>coach</a:t>
                      </a:r>
                      <a:r>
                        <a:rPr lang="pl-PL" sz="1000" b="0" i="0" u="none" strike="noStrike" dirty="0">
                          <a:solidFill>
                            <a:srgbClr val="006600"/>
                          </a:solidFill>
                          <a:effectLst/>
                          <a:latin typeface="Calibri" panose="020F0502020204030204" pitchFamily="34" charset="0"/>
                        </a:rPr>
                        <a:t> i manager ds. szkoleń; kurs - II stopień kurs kandydatów na spec. ds. rachunkowości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63253">
                <a:tc>
                  <a:txBody>
                    <a:bodyPr/>
                    <a:lstStyle/>
                    <a:p>
                      <a:pPr algn="ctr" fontAlgn="ctr"/>
                      <a:r>
                        <a:rPr lang="pl-PL" sz="1000" b="0" i="0" u="none" strike="noStrike" dirty="0">
                          <a:solidFill>
                            <a:srgbClr val="008000"/>
                          </a:solidFill>
                          <a:effectLst/>
                          <a:latin typeface="Calibri" panose="020F0502020204030204" pitchFamily="34" charset="0"/>
                        </a:rPr>
                        <a:t>41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projektowanie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63253">
                <a:tc>
                  <a:txBody>
                    <a:bodyPr/>
                    <a:lstStyle/>
                    <a:p>
                      <a:pPr algn="ctr" fontAlgn="ctr"/>
                      <a:r>
                        <a:rPr lang="pl-PL" sz="1000" b="0" i="0" u="none" strike="noStrike" dirty="0">
                          <a:solidFill>
                            <a:srgbClr val="008000"/>
                          </a:solidFill>
                          <a:effectLst/>
                          <a:latin typeface="Calibri" panose="020F0502020204030204" pitchFamily="34" charset="0"/>
                        </a:rPr>
                        <a:t>42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rachunkowość i podatki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63253">
                <a:tc>
                  <a:txBody>
                    <a:bodyPr/>
                    <a:lstStyle/>
                    <a:p>
                      <a:pPr algn="ctr" fontAlgn="ctr"/>
                      <a:r>
                        <a:rPr lang="pl-PL" sz="1000" b="0" i="0" u="none" strike="noStrike" dirty="0">
                          <a:solidFill>
                            <a:srgbClr val="008000"/>
                          </a:solidFill>
                          <a:effectLst/>
                          <a:latin typeface="Calibri" panose="020F0502020204030204" pitchFamily="34" charset="0"/>
                        </a:rPr>
                        <a:t>43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RODO</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3253">
                <a:tc>
                  <a:txBody>
                    <a:bodyPr/>
                    <a:lstStyle/>
                    <a:p>
                      <a:pPr algn="ctr" fontAlgn="ctr"/>
                      <a:r>
                        <a:rPr lang="pl-PL" sz="1000" b="0" i="0" u="none" strike="noStrike" dirty="0">
                          <a:solidFill>
                            <a:srgbClr val="008000"/>
                          </a:solidFill>
                          <a:effectLst/>
                          <a:latin typeface="Calibri" panose="020F0502020204030204" pitchFamily="34" charset="0"/>
                        </a:rPr>
                        <a:t>44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samoobrona; pomoc społeczna; świadczenia rodzinne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63253">
                <a:tc>
                  <a:txBody>
                    <a:bodyPr/>
                    <a:lstStyle/>
                    <a:p>
                      <a:pPr algn="ctr" fontAlgn="ctr"/>
                      <a:r>
                        <a:rPr lang="pl-PL" sz="1000" b="0" i="0" u="none" strike="noStrike" dirty="0">
                          <a:solidFill>
                            <a:srgbClr val="008000"/>
                          </a:solidFill>
                          <a:effectLst/>
                          <a:latin typeface="Calibri" panose="020F0502020204030204" pitchFamily="34" charset="0"/>
                        </a:rPr>
                        <a:t>45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spawanie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63253">
                <a:tc>
                  <a:txBody>
                    <a:bodyPr/>
                    <a:lstStyle/>
                    <a:p>
                      <a:pPr algn="ctr" fontAlgn="ctr"/>
                      <a:r>
                        <a:rPr lang="pl-PL" sz="1000" b="0" i="0" u="none" strike="noStrike" dirty="0">
                          <a:solidFill>
                            <a:srgbClr val="008000"/>
                          </a:solidFill>
                          <a:effectLst/>
                          <a:latin typeface="Calibri" panose="020F0502020204030204" pitchFamily="34" charset="0"/>
                        </a:rPr>
                        <a:t>46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spawanie blach metodą MAG z TVV</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63253">
                <a:tc>
                  <a:txBody>
                    <a:bodyPr/>
                    <a:lstStyle/>
                    <a:p>
                      <a:pPr algn="ctr" fontAlgn="ctr"/>
                      <a:r>
                        <a:rPr lang="pl-PL" sz="1000" b="0" i="0" u="none" strike="noStrike" dirty="0">
                          <a:solidFill>
                            <a:srgbClr val="008000"/>
                          </a:solidFill>
                          <a:effectLst/>
                          <a:latin typeface="Calibri" panose="020F0502020204030204" pitchFamily="34" charset="0"/>
                        </a:rPr>
                        <a:t>47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spawanie blach metodą TIG i TVV; spawania rur spoinami czołowymi; eksploatacja urządzeń wytwarzających, przetwarzających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56181">
                <a:tc>
                  <a:txBody>
                    <a:bodyPr/>
                    <a:lstStyle/>
                    <a:p>
                      <a:pPr algn="ctr" fontAlgn="ctr"/>
                      <a:r>
                        <a:rPr lang="pl-PL" sz="1000" b="0" i="0" u="none" strike="noStrike" dirty="0">
                          <a:solidFill>
                            <a:srgbClr val="008000"/>
                          </a:solidFill>
                          <a:effectLst/>
                          <a:latin typeface="Calibri" panose="020F0502020204030204" pitchFamily="34" charset="0"/>
                        </a:rPr>
                        <a:t>48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spawanie blach metodą TIG z TVV; obsługa wózka jezdniowego z wymianą butli gazowej; eksploatacja urządzeń i instalacji i sieci elektroenergetycznych; palacz</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63253">
                <a:tc>
                  <a:txBody>
                    <a:bodyPr/>
                    <a:lstStyle/>
                    <a:p>
                      <a:pPr algn="ctr" fontAlgn="ctr"/>
                      <a:r>
                        <a:rPr lang="pl-PL" sz="1000" b="0" i="0" u="none" strike="noStrike" dirty="0">
                          <a:solidFill>
                            <a:srgbClr val="008000"/>
                          </a:solidFill>
                          <a:effectLst/>
                          <a:latin typeface="Calibri" panose="020F0502020204030204" pitchFamily="34" charset="0"/>
                        </a:rPr>
                        <a:t>49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specjalistyczne - związane z diagnozą, terapią, nabywaniem umiejętności zawodowych</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63253">
                <a:tc>
                  <a:txBody>
                    <a:bodyPr/>
                    <a:lstStyle/>
                    <a:p>
                      <a:pPr algn="ctr" fontAlgn="ctr"/>
                      <a:r>
                        <a:rPr lang="pl-PL" sz="1000" b="0" i="0" u="none" strike="noStrike" dirty="0">
                          <a:solidFill>
                            <a:srgbClr val="008000"/>
                          </a:solidFill>
                          <a:effectLst/>
                          <a:latin typeface="Calibri" panose="020F0502020204030204" pitchFamily="34" charset="0"/>
                        </a:rPr>
                        <a:t>50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studia nauczycielskie oraz poszerzanie wiedzy nauczycieli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163253">
                <a:tc>
                  <a:txBody>
                    <a:bodyPr/>
                    <a:lstStyle/>
                    <a:p>
                      <a:pPr algn="ctr" fontAlgn="ctr"/>
                      <a:r>
                        <a:rPr lang="pl-PL" sz="1000" b="0" i="0" u="none" strike="noStrike" dirty="0">
                          <a:solidFill>
                            <a:srgbClr val="008000"/>
                          </a:solidFill>
                          <a:effectLst/>
                          <a:latin typeface="Calibri" panose="020F0502020204030204" pitchFamily="34" charset="0"/>
                        </a:rPr>
                        <a:t>51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a:solidFill>
                            <a:srgbClr val="006600"/>
                          </a:solidFill>
                          <a:effectLst/>
                          <a:latin typeface="Calibri" panose="020F0502020204030204" pitchFamily="34" charset="0"/>
                        </a:rPr>
                        <a:t>studia podyplomowe - bhp, grafika komputerowa; doradztwo zawodowe w trakcie realizacji; kurs CELTA (ukończone)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r h="163253">
                <a:tc>
                  <a:txBody>
                    <a:bodyPr/>
                    <a:lstStyle/>
                    <a:p>
                      <a:pPr algn="ctr" fontAlgn="ctr"/>
                      <a:r>
                        <a:rPr lang="pl-PL" sz="1000" b="0" i="0" u="none" strike="noStrike" dirty="0">
                          <a:solidFill>
                            <a:srgbClr val="008000"/>
                          </a:solidFill>
                          <a:effectLst/>
                          <a:latin typeface="Calibri" panose="020F0502020204030204" pitchFamily="34" charset="0"/>
                        </a:rPr>
                        <a:t>52</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studia podyplomowe: geografia; kierunki dotyczące pracy z uczniami z niepełnosprawnościami, oligofrenopedagogika, autyzm</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19302046"/>
                  </a:ext>
                </a:extLst>
              </a:tr>
              <a:tr h="168964">
                <a:tc>
                  <a:txBody>
                    <a:bodyPr/>
                    <a:lstStyle/>
                    <a:p>
                      <a:pPr algn="ctr" fontAlgn="ctr"/>
                      <a:r>
                        <a:rPr lang="pl-PL" sz="1000" b="0" i="0" u="none" strike="noStrike" dirty="0">
                          <a:solidFill>
                            <a:srgbClr val="008000"/>
                          </a:solidFill>
                          <a:effectLst/>
                          <a:latin typeface="Calibri" panose="020F0502020204030204" pitchFamily="34" charset="0"/>
                        </a:rPr>
                        <a:t>53</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studia podyplomowe: pedagogika korekcyjno-terapeutyczna, pedagogika i logopedia, psychologia biznesu i zarządzania; kurs: rozwijanie kompetencji cyfrowych dyrektora</a:t>
                      </a:r>
                    </a:p>
                  </a:txBody>
                  <a:tcPr marL="72000" marR="72000"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72000" marR="72000"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64950928"/>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23528" y="4301287"/>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439145" y="75646"/>
            <a:ext cx="770485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15.3. Tematyka kursów/studiów/egzaminów wsparcia z KFS.</a:t>
            </a: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24.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Jaka była tematyka kursów/studiów/egzaminów, w których w 2021 roku uczestniczyli pracownicy Pana/i firmy?)   </a:t>
            </a:r>
          </a:p>
        </p:txBody>
      </p:sp>
    </p:spTree>
    <p:extLst>
      <p:ext uri="{BB962C8B-B14F-4D97-AF65-F5344CB8AC3E}">
        <p14:creationId xmlns:p14="http://schemas.microsoft.com/office/powerpoint/2010/main" val="228996896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320668377"/>
              </p:ext>
            </p:extLst>
          </p:nvPr>
        </p:nvGraphicFramePr>
        <p:xfrm>
          <a:off x="352839" y="621954"/>
          <a:ext cx="8424937" cy="2689016"/>
        </p:xfrm>
        <a:graphic>
          <a:graphicData uri="http://schemas.openxmlformats.org/drawingml/2006/table">
            <a:tbl>
              <a:tblPr/>
              <a:tblGrid>
                <a:gridCol w="243689">
                  <a:extLst>
                    <a:ext uri="{9D8B030D-6E8A-4147-A177-3AD203B41FA5}">
                      <a16:colId xmlns:a16="http://schemas.microsoft.com/office/drawing/2014/main" val="92503945"/>
                    </a:ext>
                  </a:extLst>
                </a:gridCol>
                <a:gridCol w="7353156">
                  <a:extLst>
                    <a:ext uri="{9D8B030D-6E8A-4147-A177-3AD203B41FA5}">
                      <a16:colId xmlns:a16="http://schemas.microsoft.com/office/drawing/2014/main" val="377871899"/>
                    </a:ext>
                  </a:extLst>
                </a:gridCol>
                <a:gridCol w="828092">
                  <a:extLst>
                    <a:ext uri="{9D8B030D-6E8A-4147-A177-3AD203B41FA5}">
                      <a16:colId xmlns:a16="http://schemas.microsoft.com/office/drawing/2014/main" val="367910521"/>
                    </a:ext>
                  </a:extLst>
                </a:gridCol>
              </a:tblGrid>
              <a:tr h="72008">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 wskazań</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3253">
                <a:tc>
                  <a:txBody>
                    <a:bodyPr/>
                    <a:lstStyle/>
                    <a:p>
                      <a:pPr algn="ctr" fontAlgn="ctr"/>
                      <a:r>
                        <a:rPr lang="pl-PL" sz="1000" b="0" i="0" u="none" strike="noStrike" dirty="0">
                          <a:solidFill>
                            <a:srgbClr val="008000"/>
                          </a:solidFill>
                          <a:effectLst/>
                          <a:latin typeface="Calibri" panose="020F0502020204030204" pitchFamily="34" charset="0"/>
                        </a:rPr>
                        <a:t>54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szkolenia fryzjerskie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63253">
                <a:tc>
                  <a:txBody>
                    <a:bodyPr/>
                    <a:lstStyle/>
                    <a:p>
                      <a:pPr algn="ctr" fontAlgn="ctr"/>
                      <a:r>
                        <a:rPr lang="pl-PL" sz="1000" b="0" i="0" u="none" strike="noStrike" dirty="0">
                          <a:solidFill>
                            <a:srgbClr val="008000"/>
                          </a:solidFill>
                          <a:effectLst/>
                          <a:latin typeface="Calibri" panose="020F0502020204030204" pitchFamily="34" charset="0"/>
                        </a:rPr>
                        <a:t>55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szkolenia informatyczne, kursy kosztorysowania, studia podyplomowe z zakresu zarządzania, ochrony środowiska, archiwistyki, koordynowania dostępności legislacji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63253">
                <a:tc>
                  <a:txBody>
                    <a:bodyPr/>
                    <a:lstStyle/>
                    <a:p>
                      <a:pPr algn="ctr" fontAlgn="ctr"/>
                      <a:r>
                        <a:rPr lang="pl-PL" sz="1000" b="0" i="0" u="none" strike="noStrike" dirty="0">
                          <a:solidFill>
                            <a:srgbClr val="008000"/>
                          </a:solidFill>
                          <a:effectLst/>
                          <a:latin typeface="Calibri" panose="020F0502020204030204" pitchFamily="34" charset="0"/>
                        </a:rPr>
                        <a:t>56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szkolenia z księgowości</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63253">
                <a:tc>
                  <a:txBody>
                    <a:bodyPr/>
                    <a:lstStyle/>
                    <a:p>
                      <a:pPr algn="ctr" fontAlgn="ctr"/>
                      <a:r>
                        <a:rPr lang="pl-PL" sz="1000" b="0" i="0" u="none" strike="noStrike" dirty="0">
                          <a:solidFill>
                            <a:srgbClr val="008000"/>
                          </a:solidFill>
                          <a:effectLst/>
                          <a:latin typeface="Calibri" panose="020F0502020204030204" pitchFamily="34" charset="0"/>
                        </a:rPr>
                        <a:t>57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szkolenie z obsługi systemu WiP+</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63253">
                <a:tc>
                  <a:txBody>
                    <a:bodyPr/>
                    <a:lstStyle/>
                    <a:p>
                      <a:pPr algn="ctr" fontAlgn="ctr"/>
                      <a:r>
                        <a:rPr lang="pl-PL" sz="1000" b="0" i="0" u="none" strike="noStrike" dirty="0">
                          <a:solidFill>
                            <a:srgbClr val="008000"/>
                          </a:solidFill>
                          <a:effectLst/>
                          <a:latin typeface="Calibri" panose="020F0502020204030204" pitchFamily="34" charset="0"/>
                        </a:rPr>
                        <a:t>58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technologia IT w budowie i eksploatacji budynków wielorodzinnych; technologia IT w budowie i eksploatacji urządzeń w branży elektryczno-elektronicznej; wykorzystanie narzędzi IT w aktywnej sprzedaży E-commerce - tworzenie treści sprzedażowych, komunikacja marketingowa; magazynier - zarządzanie logistyczne, nowoczesny magazynier; wykorzystanie technologii innowacyjnych i komunikacyjnych podczas zajęć  z uczniami włącznie z pracą w chmurze; wykorzystanie technologii informatycznej w planowaniu, bilansowaniu, przygotowaniu oraz wizualizacji w cukiernictwie oraz na przykładzie kuchni włoskiej i azjatyckiej; inne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3253">
                <a:tc>
                  <a:txBody>
                    <a:bodyPr/>
                    <a:lstStyle/>
                    <a:p>
                      <a:pPr algn="ctr" fontAlgn="ctr"/>
                      <a:r>
                        <a:rPr lang="pl-PL" sz="1000" b="0" i="0" u="none" strike="noStrike" dirty="0">
                          <a:solidFill>
                            <a:srgbClr val="008000"/>
                          </a:solidFill>
                          <a:effectLst/>
                          <a:latin typeface="Calibri" panose="020F0502020204030204" pitchFamily="34" charset="0"/>
                        </a:rPr>
                        <a:t>59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uprawnienia do obsługi suwnic sterowanych z poziomu roboczego; uprawnienia do obsługi podestów ruchomych; kurs VT1 i VT2; kurs VVD</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63253">
                <a:tc>
                  <a:txBody>
                    <a:bodyPr/>
                    <a:lstStyle/>
                    <a:p>
                      <a:pPr algn="ctr" fontAlgn="ctr"/>
                      <a:r>
                        <a:rPr lang="pl-PL" sz="1000" b="0" i="0" u="none" strike="noStrike" dirty="0">
                          <a:solidFill>
                            <a:srgbClr val="008000"/>
                          </a:solidFill>
                          <a:effectLst/>
                          <a:latin typeface="Calibri" panose="020F0502020204030204" pitchFamily="34" charset="0"/>
                        </a:rPr>
                        <a:t>60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wózek jezdny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63253">
                <a:tc>
                  <a:txBody>
                    <a:bodyPr/>
                    <a:lstStyle/>
                    <a:p>
                      <a:pPr algn="ctr" fontAlgn="ctr"/>
                      <a:r>
                        <a:rPr lang="pl-PL" sz="1000" b="0" i="0" u="none" strike="noStrike" dirty="0">
                          <a:solidFill>
                            <a:srgbClr val="008000"/>
                          </a:solidFill>
                          <a:effectLst/>
                          <a:latin typeface="Calibri" panose="020F0502020204030204" pitchFamily="34" charset="0"/>
                        </a:rPr>
                        <a:t>61</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zasady właściwego kontaktu z rodzinami osób z zaburzeniami psychicznymi i niepełnosprawnością intelektualną; trening umiejętności społecznych dla środowiskowego domu samopomocy; niepełnosprawność sprzężona w obliczu aktualnych metod i form pracy                         z podopiecznymi; audyt</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72000" marR="72000"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56813">
                <a:tc>
                  <a:txBody>
                    <a:bodyPr/>
                    <a:lstStyle/>
                    <a:p>
                      <a:pPr algn="ctr" fontAlgn="ctr"/>
                      <a:r>
                        <a:rPr lang="pl-PL" sz="1000" b="0" i="0" u="none" strike="noStrike" dirty="0">
                          <a:solidFill>
                            <a:srgbClr val="008000"/>
                          </a:solidFill>
                          <a:effectLst/>
                          <a:latin typeface="Calibri" panose="020F0502020204030204" pitchFamily="34" charset="0"/>
                        </a:rPr>
                        <a:t>62</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000" b="0" i="0" u="none" strike="noStrike" dirty="0">
                          <a:solidFill>
                            <a:srgbClr val="006600"/>
                          </a:solidFill>
                          <a:effectLst/>
                          <a:latin typeface="Calibri" panose="020F0502020204030204" pitchFamily="34" charset="0"/>
                        </a:rPr>
                        <a:t>zorganizowany i kreatywny nauczyciel przedszkola</a:t>
                      </a:r>
                    </a:p>
                  </a:txBody>
                  <a:tcPr marL="72000" marR="72000" marT="9525"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1</a:t>
                      </a:r>
                    </a:p>
                  </a:txBody>
                  <a:tcPr marL="72000" marR="72000" marT="9525"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273262" y="3310970"/>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27584" y="98734"/>
            <a:ext cx="7992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15.4. Tematyka kursów/studiów/egzaminów wsparcia z KFS.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24. Jaka była tematyka kursów/studiów/egzaminów, w których w 2021 roku uczestniczyli pracownicy Pana/i firmy?)   </a:t>
            </a:r>
          </a:p>
        </p:txBody>
      </p:sp>
      <p:sp>
        <p:nvSpPr>
          <p:cNvPr id="3" name="pole tekstowe 2">
            <a:extLst>
              <a:ext uri="{FF2B5EF4-FFF2-40B4-BE49-F238E27FC236}">
                <a16:creationId xmlns:a16="http://schemas.microsoft.com/office/drawing/2014/main" id="{287B0BF6-5918-C141-0D25-C26C5071DFF0}"/>
              </a:ext>
            </a:extLst>
          </p:cNvPr>
          <p:cNvSpPr txBox="1"/>
          <p:nvPr/>
        </p:nvSpPr>
        <p:spPr>
          <a:xfrm>
            <a:off x="302712" y="3579862"/>
            <a:ext cx="8643305" cy="1077218"/>
          </a:xfrm>
          <a:prstGeom prst="rect">
            <a:avLst/>
          </a:prstGeom>
          <a:noFill/>
        </p:spPr>
        <p:txBody>
          <a:bodyPr wrap="square" rtlCol="0">
            <a:spAutoFit/>
          </a:bodyPr>
          <a:lstStyle/>
          <a:p>
            <a:r>
              <a:rPr lang="pl-PL" sz="1600" dirty="0">
                <a:solidFill>
                  <a:srgbClr val="006600"/>
                </a:solidFill>
              </a:rPr>
              <a:t>Należy odnotować istotną zbieżność tematyki kursów/studiów/egzaminów z pytania 24  ankiety dla pracodawców z pytaniem 1 ankiety dla beneficjentów wsparcia (Z jakiego rodzaju usług finansowanych z KFS Pan/i skorzystał/a w 2021 roku?) Podobieństwo tych odpowiedzi świadczy o rzetelności wypowiedzi pracodawców i pracowników.  </a:t>
            </a:r>
          </a:p>
        </p:txBody>
      </p:sp>
    </p:spTree>
    <p:extLst>
      <p:ext uri="{BB962C8B-B14F-4D97-AF65-F5344CB8AC3E}">
        <p14:creationId xmlns:p14="http://schemas.microsoft.com/office/powerpoint/2010/main" val="281966494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149866242"/>
              </p:ext>
            </p:extLst>
          </p:nvPr>
        </p:nvGraphicFramePr>
        <p:xfrm>
          <a:off x="458183" y="634308"/>
          <a:ext cx="8424937" cy="3471291"/>
        </p:xfrm>
        <a:graphic>
          <a:graphicData uri="http://schemas.openxmlformats.org/drawingml/2006/table">
            <a:tbl>
              <a:tblPr/>
              <a:tblGrid>
                <a:gridCol w="243689">
                  <a:extLst>
                    <a:ext uri="{9D8B030D-6E8A-4147-A177-3AD203B41FA5}">
                      <a16:colId xmlns:a16="http://schemas.microsoft.com/office/drawing/2014/main" val="92503945"/>
                    </a:ext>
                  </a:extLst>
                </a:gridCol>
                <a:gridCol w="1853902">
                  <a:extLst>
                    <a:ext uri="{9D8B030D-6E8A-4147-A177-3AD203B41FA5}">
                      <a16:colId xmlns:a16="http://schemas.microsoft.com/office/drawing/2014/main" val="377871899"/>
                    </a:ext>
                  </a:extLst>
                </a:gridCol>
                <a:gridCol w="360042">
                  <a:extLst>
                    <a:ext uri="{9D8B030D-6E8A-4147-A177-3AD203B41FA5}">
                      <a16:colId xmlns:a16="http://schemas.microsoft.com/office/drawing/2014/main" val="367910521"/>
                    </a:ext>
                  </a:extLst>
                </a:gridCol>
                <a:gridCol w="288032">
                  <a:extLst>
                    <a:ext uri="{9D8B030D-6E8A-4147-A177-3AD203B41FA5}">
                      <a16:colId xmlns:a16="http://schemas.microsoft.com/office/drawing/2014/main" val="3045796821"/>
                    </a:ext>
                  </a:extLst>
                </a:gridCol>
                <a:gridCol w="2592288">
                  <a:extLst>
                    <a:ext uri="{9D8B030D-6E8A-4147-A177-3AD203B41FA5}">
                      <a16:colId xmlns:a16="http://schemas.microsoft.com/office/drawing/2014/main" val="1447966748"/>
                    </a:ext>
                  </a:extLst>
                </a:gridCol>
                <a:gridCol w="432048">
                  <a:extLst>
                    <a:ext uri="{9D8B030D-6E8A-4147-A177-3AD203B41FA5}">
                      <a16:colId xmlns:a16="http://schemas.microsoft.com/office/drawing/2014/main" val="1124144418"/>
                    </a:ext>
                  </a:extLst>
                </a:gridCol>
                <a:gridCol w="288032">
                  <a:extLst>
                    <a:ext uri="{9D8B030D-6E8A-4147-A177-3AD203B41FA5}">
                      <a16:colId xmlns:a16="http://schemas.microsoft.com/office/drawing/2014/main" val="3172523540"/>
                    </a:ext>
                  </a:extLst>
                </a:gridCol>
                <a:gridCol w="2016224">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171831">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Lp.</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Tematy kursów i szkoleń </a:t>
                      </a:r>
                      <a:endParaRPr lang="pl-PL" sz="1000" b="1" i="0" u="none" strike="noStrike" dirty="0">
                        <a:solidFill>
                          <a:srgbClr val="008000"/>
                        </a:solidFill>
                        <a:effectLst/>
                        <a:latin typeface="Calibri" panose="020F0502020204030204" pitchFamily="34" charset="0"/>
                      </a:endParaRP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akustyk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21</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kucharz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ładowarko-koparki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animator sztuk wizualnych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22</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lakiernik lakierni proszkowej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palnika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brukarz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23</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logopeda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43</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suwnicy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burmistrz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24</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magazynier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44</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wózka widłowego</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dekarstwo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25</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malarz-lakiernik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opiekun</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dyrektor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26</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malarz-szlifierz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46</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opiekun dziecięcy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dyrektor handlowy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27</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47</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palacz CO</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fizjoterapeuta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28</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elektronik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48</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pielęgniarka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fryzjer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29</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kanalizacyjnych hydroforni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49</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pilarz</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główny księgowy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30</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konserwator sieci wodociągowych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płacowiec</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hydraulik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31</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oczyszczalni ścieków</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położna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informatyk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32</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naczelnik</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pomoc administracyjna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inspektor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33</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53</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administracyjno-biurowy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instruktor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34</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 kwalifikacyjnych kursów zawodowych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54</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budowlany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15</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kierowca C+E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000" b="0" i="0" u="none" strike="noStrike" dirty="0">
                          <a:solidFill>
                            <a:srgbClr val="006600"/>
                          </a:solidFill>
                          <a:effectLst/>
                          <a:latin typeface="Calibri" panose="020F0502020204030204" pitchFamily="34" charset="0"/>
                        </a:rPr>
                        <a:t>35</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 przedmiotów językowych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działu kadr i księgowości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16</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kierowca samochodu specjalnego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 przedmiotów zawodowych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56</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fizyczny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19302046"/>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17</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kierownik</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37</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nauczyciel-pedagog</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57</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socjalny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64950928"/>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18</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konstruktor</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klienta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58</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programista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69491042"/>
                  </a:ext>
                </a:extLst>
              </a:tr>
              <a:tr h="101157">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19</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kontroler jakości</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lasera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59</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projektant elementów konstrukcji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677383302"/>
                  </a:ext>
                </a:extLst>
              </a:tr>
              <a:tr h="101157">
                <a:tc>
                  <a:txBody>
                    <a:bodyPr/>
                    <a:lstStyle/>
                    <a:p>
                      <a:pPr algn="ctr" fontAlgn="ctr"/>
                      <a:r>
                        <a:rPr lang="pl-PL" sz="1000" b="0" i="0" u="none" strike="noStrike" dirty="0">
                          <a:solidFill>
                            <a:srgbClr val="006600"/>
                          </a:solidFill>
                          <a:effectLst/>
                          <a:latin typeface="Calibri" panose="020F0502020204030204" pitchFamily="34" charset="0"/>
                        </a:rPr>
                        <a:t>20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kosztorysant</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rPr>
                        <a:t>operator ładowarki jednonaczyniowej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projektant techniczny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71825941"/>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95536" y="4117953"/>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838041" y="102217"/>
            <a:ext cx="72008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16.1. Zawody i stanowiska wsparcia z KFS.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25. Do jakich zawodów/</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stanowisk pracy w Pana/i firmie odnosiły się działania dofinansowane ze środków KFS?) </a:t>
            </a:r>
          </a:p>
        </p:txBody>
      </p:sp>
    </p:spTree>
    <p:extLst>
      <p:ext uri="{BB962C8B-B14F-4D97-AF65-F5344CB8AC3E}">
        <p14:creationId xmlns:p14="http://schemas.microsoft.com/office/powerpoint/2010/main" val="163185040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4209094926"/>
              </p:ext>
            </p:extLst>
          </p:nvPr>
        </p:nvGraphicFramePr>
        <p:xfrm>
          <a:off x="611560" y="640327"/>
          <a:ext cx="3897793" cy="3471291"/>
        </p:xfrm>
        <a:graphic>
          <a:graphicData uri="http://schemas.openxmlformats.org/drawingml/2006/table">
            <a:tbl>
              <a:tblPr/>
              <a:tblGrid>
                <a:gridCol w="243689">
                  <a:extLst>
                    <a:ext uri="{9D8B030D-6E8A-4147-A177-3AD203B41FA5}">
                      <a16:colId xmlns:a16="http://schemas.microsoft.com/office/drawing/2014/main" val="92503945"/>
                    </a:ext>
                  </a:extLst>
                </a:gridCol>
                <a:gridCol w="2934024">
                  <a:extLst>
                    <a:ext uri="{9D8B030D-6E8A-4147-A177-3AD203B41FA5}">
                      <a16:colId xmlns:a16="http://schemas.microsoft.com/office/drawing/2014/main" val="377871899"/>
                    </a:ext>
                  </a:extLst>
                </a:gridCol>
                <a:gridCol w="720080">
                  <a:extLst>
                    <a:ext uri="{9D8B030D-6E8A-4147-A177-3AD203B41FA5}">
                      <a16:colId xmlns:a16="http://schemas.microsoft.com/office/drawing/2014/main" val="367910521"/>
                    </a:ext>
                  </a:extLst>
                </a:gridCol>
              </a:tblGrid>
              <a:tr h="171831">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Tematy kursów i szkoleń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01157">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przedstawiciel handlowy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62</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psycholog</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63</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realizator techniki scenicznej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64</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referent ds. księgowości i gospodarki materiałowej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65</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sekretarka medyczna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66</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serwisant</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67</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spawacz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10</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68</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BHP</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69</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księgowości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ochrony środowiska</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71</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ds. promocji i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social</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media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72</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sprzedawca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73</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starsza pielęgniarka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74</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starszy referent księgowy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75</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szlifierz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76</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ślusarz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319302046"/>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77</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ślusarz-spawacz</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64950928"/>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78</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technolog</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69491042"/>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79</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terapeuta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677383302"/>
                  </a:ext>
                </a:extLst>
              </a:tr>
              <a:tr h="101157">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80</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wicedyrektor</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71825941"/>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611560" y="4117953"/>
            <a:ext cx="842728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619672" y="98734"/>
            <a:ext cx="72008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16.2. Zawody i stanowiska wsparcia z KFS.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25. Do jakich zawodów/ stanowisk pracy w Pana/i firmie odnosiły się działania dofinansowane ze środków KFS?)</a:t>
            </a:r>
          </a:p>
        </p:txBody>
      </p:sp>
      <p:sp>
        <p:nvSpPr>
          <p:cNvPr id="3" name="pole tekstowe 2">
            <a:extLst>
              <a:ext uri="{FF2B5EF4-FFF2-40B4-BE49-F238E27FC236}">
                <a16:creationId xmlns:a16="http://schemas.microsoft.com/office/drawing/2014/main" id="{60C9DD75-EE52-7730-2092-6E12903F7C89}"/>
              </a:ext>
            </a:extLst>
          </p:cNvPr>
          <p:cNvSpPr txBox="1"/>
          <p:nvPr/>
        </p:nvSpPr>
        <p:spPr>
          <a:xfrm>
            <a:off x="4825200" y="1131590"/>
            <a:ext cx="4104456" cy="830997"/>
          </a:xfrm>
          <a:prstGeom prst="rect">
            <a:avLst/>
          </a:prstGeom>
          <a:noFill/>
        </p:spPr>
        <p:txBody>
          <a:bodyPr wrap="square" rtlCol="0">
            <a:spAutoFit/>
          </a:bodyPr>
          <a:lstStyle/>
          <a:p>
            <a:r>
              <a:rPr lang="pl-PL" sz="1600" dirty="0">
                <a:solidFill>
                  <a:srgbClr val="006600"/>
                </a:solidFill>
              </a:rPr>
              <a:t>Pracodawcy wymienili 80 zawodów</a:t>
            </a:r>
            <a:br>
              <a:rPr lang="pl-PL" sz="1600" dirty="0">
                <a:solidFill>
                  <a:srgbClr val="006600"/>
                </a:solidFill>
              </a:rPr>
            </a:br>
            <a:r>
              <a:rPr lang="pl-PL" sz="1600" dirty="0">
                <a:solidFill>
                  <a:srgbClr val="006600"/>
                </a:solidFill>
              </a:rPr>
              <a:t>i stanowisk osób, które skorzystały ze wsparcia z KFS w 2021 roku. </a:t>
            </a:r>
          </a:p>
        </p:txBody>
      </p:sp>
      <p:pic>
        <p:nvPicPr>
          <p:cNvPr id="7" name="Grafika 6" descr="Wykres słupkowy z trendem wzrostowym z wypełnieniem pełnym">
            <a:extLst>
              <a:ext uri="{FF2B5EF4-FFF2-40B4-BE49-F238E27FC236}">
                <a16:creationId xmlns:a16="http://schemas.microsoft.com/office/drawing/2014/main" id="{92AD45C6-D4FF-DDE4-664F-3757DE13BF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352" y="3097510"/>
            <a:ext cx="914400" cy="914400"/>
          </a:xfrm>
          <a:prstGeom prst="rect">
            <a:avLst/>
          </a:prstGeom>
        </p:spPr>
      </p:pic>
    </p:spTree>
    <p:extLst>
      <p:ext uri="{BB962C8B-B14F-4D97-AF65-F5344CB8AC3E}">
        <p14:creationId xmlns:p14="http://schemas.microsoft.com/office/powerpoint/2010/main" val="328926758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5DC92B05-23FE-9B13-47A5-D9BE23674F10}"/>
              </a:ext>
            </a:extLst>
          </p:cNvPr>
          <p:cNvGraphicFramePr>
            <a:graphicFrameLocks/>
          </p:cNvGraphicFramePr>
          <p:nvPr>
            <p:extLst>
              <p:ext uri="{D42A27DB-BD31-4B8C-83A1-F6EECF244321}">
                <p14:modId xmlns:p14="http://schemas.microsoft.com/office/powerpoint/2010/main" val="935710749"/>
              </p:ext>
            </p:extLst>
          </p:nvPr>
        </p:nvGraphicFramePr>
        <p:xfrm>
          <a:off x="414108" y="1059582"/>
          <a:ext cx="8290589" cy="2383311"/>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8FFF40B1-0578-392D-55FC-E5C40F87C19A}"/>
              </a:ext>
            </a:extLst>
          </p:cNvPr>
          <p:cNvSpPr txBox="1"/>
          <p:nvPr/>
        </p:nvSpPr>
        <p:spPr>
          <a:xfrm>
            <a:off x="611558" y="3270402"/>
            <a:ext cx="839012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6DE8D019-4CC3-876C-1261-DA8A79BE373D}"/>
              </a:ext>
            </a:extLst>
          </p:cNvPr>
          <p:cNvSpPr txBox="1"/>
          <p:nvPr/>
        </p:nvSpPr>
        <p:spPr>
          <a:xfrm>
            <a:off x="395536" y="402119"/>
            <a:ext cx="853294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Calibri" panose="020F0502020204030204" pitchFamily="34" charset="0"/>
                <a:cs typeface="Times New Roman" panose="02020603050405020304" pitchFamily="18" charset="0"/>
              </a:rPr>
              <a:t>      Wykres nr 26. Ocena kompetencji u</a:t>
            </a:r>
            <a:r>
              <a:rPr kumimoji="0" lang="pl-PL" sz="1600" b="1"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zyskanych w ramach działań finansowanych z KFS.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 </a:t>
            </a:r>
            <a:b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b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26.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Jak Pan/i ocenia kompetencje nabyte przez siebie i/lub swoich pracowników w ramach działań finansowanych z KFS?)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41D1BE1D-730F-8D3D-D9B9-AFC91802FA31}"/>
              </a:ext>
            </a:extLst>
          </p:cNvPr>
          <p:cNvSpPr txBox="1"/>
          <p:nvPr/>
        </p:nvSpPr>
        <p:spPr>
          <a:xfrm>
            <a:off x="611558" y="3547518"/>
            <a:ext cx="8016297" cy="11079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6600"/>
                </a:solidFill>
                <a:effectLst/>
                <a:uLnTx/>
                <a:uFillTx/>
                <a:latin typeface="Calibri"/>
                <a:ea typeface="+mn-ea"/>
                <a:cs typeface="+mn-cs"/>
              </a:rPr>
              <a:t>94% </a:t>
            </a:r>
            <a:r>
              <a:rPr kumimoji="0" lang="pl-PL" sz="1600" b="0" i="0" u="none" strike="noStrike" kern="1200" cap="none" spc="0" normalizeH="0" baseline="0" noProof="0" dirty="0">
                <a:ln>
                  <a:noFill/>
                </a:ln>
                <a:solidFill>
                  <a:srgbClr val="006600"/>
                </a:solidFill>
                <a:effectLst/>
                <a:uLnTx/>
                <a:uFillTx/>
                <a:latin typeface="Calibri"/>
                <a:ea typeface="+mn-ea"/>
                <a:cs typeface="+mn-cs"/>
              </a:rPr>
              <a:t>pracodawców pozytywnie ocenia kompetencje nabyte w ramach działań finansowanych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z KFS, w tym „</a:t>
            </a:r>
            <a:r>
              <a:rPr kumimoji="0" lang="pl-PL" sz="1600" b="0" i="1" u="none" strike="noStrike" kern="1200" cap="none" spc="0" normalizeH="0" baseline="0" noProof="0" dirty="0">
                <a:ln>
                  <a:noFill/>
                </a:ln>
                <a:solidFill>
                  <a:srgbClr val="006600"/>
                </a:solidFill>
                <a:effectLst/>
                <a:uLnTx/>
                <a:uFillTx/>
                <a:latin typeface="Calibri"/>
                <a:ea typeface="+mn-ea"/>
                <a:cs typeface="+mn-cs"/>
              </a:rPr>
              <a:t>bardzo dobrze</a:t>
            </a:r>
            <a:r>
              <a:rPr kumimoji="0" lang="pl-PL" sz="1600" b="0" i="0" u="none" strike="noStrike" kern="1200" cap="none" spc="0" normalizeH="0" baseline="0" noProof="0" dirty="0">
                <a:ln>
                  <a:noFill/>
                </a:ln>
                <a:solidFill>
                  <a:srgbClr val="006600"/>
                </a:solidFill>
                <a:effectLst/>
                <a:uLnTx/>
                <a:uFillTx/>
                <a:latin typeface="Calibri"/>
                <a:ea typeface="+mn-ea"/>
                <a:cs typeface="+mn-cs"/>
              </a:rPr>
              <a:t>” 44,8% oraz „</a:t>
            </a:r>
            <a:r>
              <a:rPr kumimoji="0" lang="pl-PL" sz="1600" b="0" i="1" u="none" strike="noStrike" kern="1200" cap="none" spc="0" normalizeH="0" baseline="0" noProof="0" dirty="0">
                <a:ln>
                  <a:noFill/>
                </a:ln>
                <a:solidFill>
                  <a:srgbClr val="006600"/>
                </a:solidFill>
                <a:effectLst/>
                <a:uLnTx/>
                <a:uFillTx/>
                <a:latin typeface="Calibri"/>
                <a:ea typeface="+mn-ea"/>
                <a:cs typeface="+mn-cs"/>
              </a:rPr>
              <a:t>raczej dobrze</a:t>
            </a:r>
            <a:r>
              <a:rPr kumimoji="0" lang="pl-PL" sz="1600" b="0" i="0" u="none" strike="noStrike" kern="1200" cap="none" spc="0" normalizeH="0" baseline="0" noProof="0" dirty="0">
                <a:ln>
                  <a:noFill/>
                </a:ln>
                <a:solidFill>
                  <a:srgbClr val="006600"/>
                </a:solidFill>
                <a:effectLst/>
                <a:uLnTx/>
                <a:uFillTx/>
                <a:latin typeface="Calibri"/>
                <a:ea typeface="+mn-ea"/>
                <a:cs typeface="+mn-cs"/>
              </a:rPr>
              <a:t>” 49,2% respondentów. Z kolei 6% biorących udział w badaniu pracodawców oceniło nabyte kompetencje jako „</a:t>
            </a:r>
            <a:r>
              <a:rPr kumimoji="0" lang="pl-PL" sz="1600" b="0" i="1" u="none" strike="noStrike" kern="1200" cap="none" spc="0" normalizeH="0" baseline="0" noProof="0" dirty="0">
                <a:ln>
                  <a:noFill/>
                </a:ln>
                <a:solidFill>
                  <a:srgbClr val="006600"/>
                </a:solidFill>
                <a:effectLst/>
                <a:uLnTx/>
                <a:uFillTx/>
                <a:latin typeface="Calibri"/>
                <a:ea typeface="+mn-ea"/>
                <a:cs typeface="+mn-cs"/>
              </a:rPr>
              <a:t>przeciętnie ani dobrze, ani źle</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endParaRPr kumimoji="0" lang="pl-PL" sz="1600" b="0" i="1"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57198098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556986163"/>
              </p:ext>
            </p:extLst>
          </p:nvPr>
        </p:nvGraphicFramePr>
        <p:xfrm>
          <a:off x="544061" y="759356"/>
          <a:ext cx="8208911" cy="2144903"/>
        </p:xfrm>
        <a:graphic>
          <a:graphicData uri="http://schemas.openxmlformats.org/drawingml/2006/table">
            <a:tbl>
              <a:tblPr firstRow="1" firstCol="1" bandRow="1"/>
              <a:tblGrid>
                <a:gridCol w="288031">
                  <a:extLst>
                    <a:ext uri="{9D8B030D-6E8A-4147-A177-3AD203B41FA5}">
                      <a16:colId xmlns:a16="http://schemas.microsoft.com/office/drawing/2014/main" val="1131609012"/>
                    </a:ext>
                  </a:extLst>
                </a:gridCol>
                <a:gridCol w="4824536">
                  <a:extLst>
                    <a:ext uri="{9D8B030D-6E8A-4147-A177-3AD203B41FA5}">
                      <a16:colId xmlns:a16="http://schemas.microsoft.com/office/drawing/2014/main" val="3244979715"/>
                    </a:ext>
                  </a:extLst>
                </a:gridCol>
                <a:gridCol w="864096">
                  <a:extLst>
                    <a:ext uri="{9D8B030D-6E8A-4147-A177-3AD203B41FA5}">
                      <a16:colId xmlns:a16="http://schemas.microsoft.com/office/drawing/2014/main" val="1242554256"/>
                    </a:ext>
                  </a:extLst>
                </a:gridCol>
                <a:gridCol w="1296144">
                  <a:extLst>
                    <a:ext uri="{9D8B030D-6E8A-4147-A177-3AD203B41FA5}">
                      <a16:colId xmlns:a16="http://schemas.microsoft.com/office/drawing/2014/main" val="2457106456"/>
                    </a:ext>
                  </a:extLst>
                </a:gridCol>
                <a:gridCol w="936104">
                  <a:extLst>
                    <a:ext uri="{9D8B030D-6E8A-4147-A177-3AD203B41FA5}">
                      <a16:colId xmlns:a16="http://schemas.microsoft.com/office/drawing/2014/main" val="661288344"/>
                    </a:ext>
                  </a:extLst>
                </a:gridCol>
              </a:tblGrid>
              <a:tr h="125833">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Rodzaj działań  </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Pozytywne</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2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Nie mam zdania </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Negatywne</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219139">
                <a:tc>
                  <a:txBody>
                    <a:bodyPr/>
                    <a:lstStyle/>
                    <a:p>
                      <a:pPr algn="ctr">
                        <a:lnSpc>
                          <a:spcPct val="115000"/>
                        </a:lnSpc>
                      </a:pPr>
                      <a:r>
                        <a:rPr lang="pl-PL" sz="11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Kursy i studia podyplomowe /lub szkolenia realizowane z inicjatywy pracodawcy lub za jego zgodą</a:t>
                      </a:r>
                      <a:endParaRPr lang="pl-PL" sz="11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rgbClr val="006600"/>
                          </a:solidFill>
                          <a:effectLst/>
                          <a:latin typeface="Calibri" panose="020F0502020204030204" pitchFamily="34" charset="0"/>
                        </a:rPr>
                        <a:t>85,7</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7,9</a:t>
                      </a:r>
                      <a:endParaRPr lang="pl-PL" sz="14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FF0000"/>
                          </a:solidFill>
                          <a:effectLst/>
                          <a:latin typeface="Calibri" panose="020F0502020204030204" pitchFamily="34" charset="0"/>
                        </a:rPr>
                        <a:t>6,4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219139">
                <a:tc>
                  <a:txBody>
                    <a:bodyPr/>
                    <a:lstStyle/>
                    <a:p>
                      <a:pPr algn="ctr">
                        <a:lnSpc>
                          <a:spcPct val="115000"/>
                        </a:lnSpc>
                      </a:pPr>
                      <a:r>
                        <a:rPr lang="pl-PL" sz="11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Egzaminy umożliwiające uzyskanie dokumentów potwierdzających nabycie umiejętności, kwalifikacji lub uprawnień zawodowych</a:t>
                      </a:r>
                      <a:endParaRPr lang="pl-PL" sz="11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rgbClr val="006600"/>
                          </a:solidFill>
                          <a:effectLst/>
                          <a:latin typeface="Calibri" panose="020F0502020204030204" pitchFamily="34" charset="0"/>
                        </a:rPr>
                        <a:t>71,2</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18,6</a:t>
                      </a:r>
                      <a:endParaRPr lang="pl-PL" sz="14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FF0000"/>
                          </a:solidFill>
                          <a:effectLst/>
                          <a:latin typeface="Calibri" panose="020F0502020204030204" pitchFamily="34" charset="0"/>
                        </a:rPr>
                        <a:t>10,2</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219139">
                <a:tc>
                  <a:txBody>
                    <a:bodyPr/>
                    <a:lstStyle/>
                    <a:p>
                      <a:pPr algn="ctr">
                        <a:lnSpc>
                          <a:spcPct val="115000"/>
                        </a:lnSpc>
                      </a:pPr>
                      <a:r>
                        <a:rPr lang="pl-PL" sz="11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rPr>
                        <a:t>Określenie potrzeb pracodawcy w zakresie kształcenia ustawicznego w związku     z ubieganiem się o sfinansowanie tego kształcenia ze środków KFS</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a:solidFill>
                            <a:srgbClr val="006600"/>
                          </a:solidFill>
                          <a:effectLst/>
                          <a:latin typeface="Calibri" panose="020F0502020204030204" pitchFamily="34" charset="0"/>
                        </a:rPr>
                        <a:t>70,8</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24,1</a:t>
                      </a:r>
                      <a:endParaRPr lang="pl-PL" sz="14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FF0000"/>
                          </a:solidFill>
                          <a:effectLst/>
                          <a:latin typeface="Calibri" panose="020F0502020204030204" pitchFamily="34" charset="0"/>
                        </a:rPr>
                        <a:t>5,1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r h="219139">
                <a:tc>
                  <a:txBody>
                    <a:bodyPr/>
                    <a:lstStyle/>
                    <a:p>
                      <a:pPr algn="ctr">
                        <a:lnSpc>
                          <a:spcPct val="115000"/>
                        </a:lnSpc>
                      </a:pPr>
                      <a:r>
                        <a:rPr lang="pl-PL" sz="11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Badania lekarskie i/lub psychologiczne wymagane do podjęcia kształcenia lub pracy zawodowej po ukończonym kształceniu</a:t>
                      </a:r>
                      <a:endParaRPr lang="pl-PL" sz="11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rPr>
                        <a:t>21,5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48,1</a:t>
                      </a:r>
                      <a:endParaRPr lang="pl-PL" sz="14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rgbClr val="FF0000"/>
                          </a:solidFill>
                          <a:effectLst/>
                          <a:latin typeface="Calibri" panose="020F0502020204030204" pitchFamily="34" charset="0"/>
                        </a:rPr>
                        <a:t>30,4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86411349"/>
                  </a:ext>
                </a:extLst>
              </a:tr>
              <a:tr h="219139">
                <a:tc>
                  <a:txBody>
                    <a:bodyPr/>
                    <a:lstStyle/>
                    <a:p>
                      <a:pPr algn="ctr">
                        <a:lnSpc>
                          <a:spcPct val="115000"/>
                        </a:lnSpc>
                      </a:pPr>
                      <a:r>
                        <a:rPr lang="pl-PL" sz="11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Ubezpieczenie (NNW) od następstw nieszczęśliwych wypadków w związku              z podjętym kształceniem</a:t>
                      </a:r>
                      <a:endParaRPr lang="pl-PL" sz="11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rPr>
                        <a:t>16,3</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51,0</a:t>
                      </a:r>
                      <a:endParaRPr lang="pl-PL" sz="14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rgbClr val="FF0000"/>
                          </a:solidFill>
                          <a:effectLst/>
                          <a:latin typeface="Calibri" panose="020F0502020204030204" pitchFamily="34" charset="0"/>
                        </a:rPr>
                        <a:t>32,7</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2142600"/>
                  </a:ext>
                </a:extLst>
              </a:tr>
              <a:tr h="141653">
                <a:tc>
                  <a:txBody>
                    <a:bodyPr/>
                    <a:lstStyle/>
                    <a:p>
                      <a:pPr algn="ctr">
                        <a:lnSpc>
                          <a:spcPct val="115000"/>
                        </a:lnSpc>
                      </a:pPr>
                      <a:r>
                        <a:rPr lang="pl-PL" sz="11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100" b="0" i="0" u="none" strike="noStrike" dirty="0">
                          <a:solidFill>
                            <a:srgbClr val="006600"/>
                          </a:solidFill>
                          <a:effectLst/>
                          <a:latin typeface="Calibri" panose="020F0502020204030204" pitchFamily="34" charset="0"/>
                        </a:rPr>
                        <a:t>Zupełnie niepotrzebne </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400" b="0" i="0" u="none" strike="noStrike" dirty="0">
                          <a:solidFill>
                            <a:srgbClr val="006600"/>
                          </a:solidFill>
                          <a:effectLst/>
                          <a:latin typeface="Calibri" panose="020F0502020204030204" pitchFamily="34" charset="0"/>
                        </a:rPr>
                        <a:t>8,5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57,5</a:t>
                      </a:r>
                      <a:endParaRPr lang="pl-PL" sz="14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400" b="1" i="0" u="none" strike="noStrike" dirty="0">
                          <a:solidFill>
                            <a:srgbClr val="FF0000"/>
                          </a:solidFill>
                          <a:effectLst/>
                          <a:latin typeface="Calibri" panose="020F0502020204030204" pitchFamily="34" charset="0"/>
                        </a:rPr>
                        <a:t>34,0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79081836"/>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907704" y="51470"/>
            <a:ext cx="669674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17. Ocena przydatności wsparcia z KFS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27. Które z wymienionych niżej rodzajów działań zrealizowanych w ramach KFS okazały się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w Pana/i opinii najbardziej skuteczne, przydatne pod kątem funkcjonowania przedsiębiorstwa?)</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462170" y="2904259"/>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465993" y="3140948"/>
            <a:ext cx="8286979"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Pracodawcy za najbardziej (85,7%) przydatne dla swojego przedsiębiorstwa uznali: „</a:t>
            </a:r>
            <a:r>
              <a:rPr kumimoji="0" lang="pl-PL" sz="1600" b="0" i="1" u="none" strike="noStrike" kern="1200" cap="none" spc="0" normalizeH="0" baseline="0" noProof="0" dirty="0">
                <a:ln>
                  <a:noFill/>
                </a:ln>
                <a:solidFill>
                  <a:srgbClr val="006600"/>
                </a:solidFill>
                <a:effectLst/>
                <a:uLnTx/>
                <a:uFillTx/>
                <a:latin typeface="Calibri"/>
                <a:ea typeface="+mn-ea"/>
                <a:cs typeface="+mn-cs"/>
              </a:rPr>
              <a:t>kursy i studia podyplomowe /lub szkolenia realizowane z inicjatywy pracodawcy lub za jego zgodą”, </a:t>
            </a:r>
            <a:r>
              <a:rPr kumimoji="0" lang="pl-PL" sz="1600" b="0" u="none" strike="noStrike" kern="1200" cap="none" spc="0" normalizeH="0" baseline="0" noProof="0" dirty="0">
                <a:ln>
                  <a:noFill/>
                </a:ln>
                <a:solidFill>
                  <a:srgbClr val="006600"/>
                </a:solidFill>
                <a:effectLst/>
                <a:uLnTx/>
                <a:uFillTx/>
                <a:latin typeface="Calibri"/>
                <a:ea typeface="+mn-ea"/>
                <a:cs typeface="+mn-cs"/>
              </a:rPr>
              <a:t>w drugiej kolejności „</a:t>
            </a:r>
            <a:r>
              <a:rPr kumimoji="0" lang="pl-PL" sz="1600" b="0" i="1" u="none" strike="noStrike" kern="1200" cap="none" spc="0" normalizeH="0" baseline="0" noProof="0" dirty="0">
                <a:ln>
                  <a:noFill/>
                </a:ln>
                <a:solidFill>
                  <a:srgbClr val="006600"/>
                </a:solidFill>
                <a:effectLst/>
                <a:uLnTx/>
                <a:uFillTx/>
                <a:latin typeface="Calibri"/>
                <a:ea typeface="+mn-ea"/>
                <a:cs typeface="+mn-cs"/>
              </a:rPr>
              <a:t>egzaminy umożliwiające uzyskanie dokumentów potwierdzających nabycie umiejętności, kwalifikacji lub uprawnień zawodowych</a:t>
            </a:r>
            <a:r>
              <a:rPr kumimoji="0" lang="pl-PL" sz="1600" b="0" u="none" strike="noStrike" kern="1200" cap="none" spc="0" normalizeH="0" baseline="0" noProof="0" dirty="0">
                <a:ln>
                  <a:noFill/>
                </a:ln>
                <a:solidFill>
                  <a:srgbClr val="006600"/>
                </a:solidFill>
                <a:effectLst/>
                <a:uLnTx/>
                <a:uFillTx/>
                <a:latin typeface="Calibri"/>
                <a:ea typeface="+mn-ea"/>
                <a:cs typeface="+mn-cs"/>
              </a:rPr>
              <a:t>” (71,2% wskazań)  oraz „</a:t>
            </a:r>
            <a:r>
              <a:rPr kumimoji="0" lang="pl-PL" sz="1600" b="0" i="1" u="none" strike="noStrike" kern="1200" cap="none" spc="0" normalizeH="0" baseline="0" noProof="0" dirty="0">
                <a:ln>
                  <a:noFill/>
                </a:ln>
                <a:solidFill>
                  <a:srgbClr val="006600"/>
                </a:solidFill>
                <a:effectLst/>
                <a:uLnTx/>
                <a:uFillTx/>
                <a:latin typeface="Calibri"/>
                <a:ea typeface="+mn-ea"/>
                <a:cs typeface="+mn-cs"/>
              </a:rPr>
              <a:t>określenie potrzeb pracodawcy w zakresie kształcenia ustawicznego w związku z ubieganiem się o sfinansowanie tego kształcenia ze środków KFS” </a:t>
            </a:r>
            <a:r>
              <a:rPr kumimoji="0" lang="pl-PL" sz="1600" b="0" u="none" strike="noStrike" kern="1200" cap="none" spc="0" normalizeH="0" baseline="0" noProof="0" dirty="0">
                <a:ln>
                  <a:noFill/>
                </a:ln>
                <a:solidFill>
                  <a:srgbClr val="006600"/>
                </a:solidFill>
                <a:effectLst/>
                <a:uLnTx/>
                <a:uFillTx/>
                <a:latin typeface="Calibri"/>
                <a:ea typeface="+mn-ea"/>
                <a:cs typeface="+mn-cs"/>
              </a:rPr>
              <a:t>(70,8%).</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22151197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1825871677"/>
              </p:ext>
            </p:extLst>
          </p:nvPr>
        </p:nvGraphicFramePr>
        <p:xfrm>
          <a:off x="467545" y="659557"/>
          <a:ext cx="8208911" cy="2269744"/>
        </p:xfrm>
        <a:graphic>
          <a:graphicData uri="http://schemas.openxmlformats.org/drawingml/2006/table">
            <a:tbl>
              <a:tblPr firstRow="1" firstCol="1" bandRow="1"/>
              <a:tblGrid>
                <a:gridCol w="288031">
                  <a:extLst>
                    <a:ext uri="{9D8B030D-6E8A-4147-A177-3AD203B41FA5}">
                      <a16:colId xmlns:a16="http://schemas.microsoft.com/office/drawing/2014/main" val="1131609012"/>
                    </a:ext>
                  </a:extLst>
                </a:gridCol>
                <a:gridCol w="5616624">
                  <a:extLst>
                    <a:ext uri="{9D8B030D-6E8A-4147-A177-3AD203B41FA5}">
                      <a16:colId xmlns:a16="http://schemas.microsoft.com/office/drawing/2014/main" val="3244979715"/>
                    </a:ext>
                  </a:extLst>
                </a:gridCol>
                <a:gridCol w="792088">
                  <a:extLst>
                    <a:ext uri="{9D8B030D-6E8A-4147-A177-3AD203B41FA5}">
                      <a16:colId xmlns:a16="http://schemas.microsoft.com/office/drawing/2014/main" val="1242554256"/>
                    </a:ext>
                  </a:extLst>
                </a:gridCol>
                <a:gridCol w="792088">
                  <a:extLst>
                    <a:ext uri="{9D8B030D-6E8A-4147-A177-3AD203B41FA5}">
                      <a16:colId xmlns:a16="http://schemas.microsoft.com/office/drawing/2014/main" val="2457106456"/>
                    </a:ext>
                  </a:extLst>
                </a:gridCol>
                <a:gridCol w="720080">
                  <a:extLst>
                    <a:ext uri="{9D8B030D-6E8A-4147-A177-3AD203B41FA5}">
                      <a16:colId xmlns:a16="http://schemas.microsoft.com/office/drawing/2014/main" val="661288344"/>
                    </a:ext>
                  </a:extLst>
                </a:gridCol>
              </a:tblGrid>
              <a:tr h="258829">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Wyszczególnienie  </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Akceptacja </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1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Trudno powiedzieć</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Brak akceptacji</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17521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Pracownicy firmy podnieśli kompetencje potrzebne w ich codziennej pracy</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006600"/>
                          </a:solidFill>
                          <a:effectLst/>
                          <a:latin typeface="Calibri" panose="020F0502020204030204" pitchFamily="34" charset="0"/>
                        </a:rPr>
                        <a:t>98,5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1,5</a:t>
                      </a:r>
                      <a:endParaRPr lang="pl-PL" sz="16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FF0000"/>
                          </a:solidFill>
                          <a:effectLst/>
                          <a:latin typeface="Calibri" panose="020F0502020204030204" pitchFamily="34" charset="0"/>
                        </a:rPr>
                        <a:t>0,0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17521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Pracownicy firmy usprawnili swoją pracę</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006600"/>
                          </a:solidFill>
                          <a:effectLst/>
                          <a:latin typeface="Calibri" panose="020F0502020204030204" pitchFamily="34" charset="0"/>
                        </a:rPr>
                        <a:t>89,6</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10,4</a:t>
                      </a:r>
                      <a:endParaRPr lang="pl-PL" sz="16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FF0000"/>
                          </a:solidFill>
                          <a:effectLst/>
                          <a:latin typeface="Calibri" panose="020F0502020204030204" pitchFamily="34" charset="0"/>
                        </a:rPr>
                        <a:t>0,0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175217">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Pracownicy osiągają lepsze rezultaty w pracy</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006600"/>
                          </a:solidFill>
                          <a:effectLst/>
                          <a:latin typeface="Calibri" panose="020F0502020204030204" pitchFamily="34" charset="0"/>
                        </a:rPr>
                        <a:t>80,6</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19,4</a:t>
                      </a:r>
                      <a:endParaRPr lang="pl-PL" sz="16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FF0000"/>
                          </a:solidFill>
                          <a:effectLst/>
                          <a:latin typeface="Calibri" panose="020F0502020204030204" pitchFamily="34" charset="0"/>
                        </a:rPr>
                        <a:t>0,0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r h="259531">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Dzięki wsparciu skorzystali pracownicy, którzy wcześniej nie uczestniczyli w żadnych szkoleniach</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006600"/>
                          </a:solidFill>
                          <a:effectLst/>
                          <a:latin typeface="Calibri" panose="020F0502020204030204" pitchFamily="34" charset="0"/>
                        </a:rPr>
                        <a:t>76,1</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10,4</a:t>
                      </a:r>
                      <a:endParaRPr lang="pl-PL" sz="16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FF0000"/>
                          </a:solidFill>
                          <a:effectLst/>
                          <a:latin typeface="Calibri" panose="020F0502020204030204" pitchFamily="34" charset="0"/>
                        </a:rPr>
                        <a:t>13,5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86411349"/>
                  </a:ext>
                </a:extLst>
              </a:tr>
              <a:tr h="175217">
                <a:tc>
                  <a:txBody>
                    <a:bodyPr/>
                    <a:lstStyle/>
                    <a:p>
                      <a:pPr algn="ctr">
                        <a:lnSpc>
                          <a:spcPct val="115000"/>
                        </a:lnSpc>
                      </a:pPr>
                      <a:r>
                        <a:rPr lang="pl-PL" sz="12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Wzrosła satysfakcja pracowników z wykonywanej pracy</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006600"/>
                          </a:solidFill>
                          <a:effectLst/>
                          <a:latin typeface="Calibri" panose="020F0502020204030204" pitchFamily="34" charset="0"/>
                        </a:rPr>
                        <a:t>74,6</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chemeClr val="tx1">
                              <a:lumMod val="65000"/>
                              <a:lumOff val="35000"/>
                            </a:schemeClr>
                          </a:solidFill>
                          <a:effectLst/>
                          <a:latin typeface="Calibri" panose="020F0502020204030204" pitchFamily="34" charset="0"/>
                          <a:cs typeface="Calibri" panose="020F0502020204030204" pitchFamily="34" charset="0"/>
                        </a:rPr>
                        <a:t>23,9</a:t>
                      </a:r>
                      <a:endParaRPr lang="pl-PL" sz="1600" b="0"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FF0000"/>
                          </a:solidFill>
                          <a:effectLst/>
                          <a:latin typeface="Calibri" panose="020F0502020204030204" pitchFamily="34" charset="0"/>
                        </a:rPr>
                        <a:t>1,5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2142600"/>
                  </a:ext>
                </a:extLst>
              </a:tr>
              <a:tr h="175217">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z KFS poprawiło poziom satysfakcji klientów firmy</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006600"/>
                          </a:solidFill>
                          <a:effectLst/>
                          <a:latin typeface="Calibri" panose="020F0502020204030204" pitchFamily="34" charset="0"/>
                        </a:rPr>
                        <a:t>61,2</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37,3</a:t>
                      </a:r>
                      <a:endParaRPr lang="pl-PL" sz="16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FF0000"/>
                          </a:solidFill>
                          <a:effectLst/>
                          <a:latin typeface="Calibri" panose="020F0502020204030204" pitchFamily="34" charset="0"/>
                        </a:rPr>
                        <a:t>1,5</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79081836"/>
                  </a:ext>
                </a:extLst>
              </a:tr>
              <a:tr h="175217">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b"/>
                      <a:r>
                        <a:rPr lang="pl-PL" sz="1200" b="0" i="0" u="none" strike="noStrike" dirty="0">
                          <a:solidFill>
                            <a:srgbClr val="006600"/>
                          </a:solidFill>
                          <a:effectLst/>
                          <a:latin typeface="Calibri" panose="020F0502020204030204" pitchFamily="34" charset="0"/>
                          <a:ea typeface="Lucida Sans Unicode" panose="020B0602030504020204" pitchFamily="34" charset="0"/>
                          <a:cs typeface="Arial" panose="020B0604020202020204" pitchFamily="34" charset="0"/>
                        </a:rPr>
                        <a:t>Wsparcie z KFS umożliwiło zmianę stanowiska pracy i/lub awans pracowników</a:t>
                      </a:r>
                      <a:endParaRPr lang="pl-PL" sz="12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600" b="0" i="0" u="none" strike="noStrike" dirty="0">
                          <a:solidFill>
                            <a:srgbClr val="006600"/>
                          </a:solidFill>
                          <a:effectLst/>
                          <a:latin typeface="Calibri" panose="020F0502020204030204" pitchFamily="34" charset="0"/>
                        </a:rPr>
                        <a:t>47,8</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chemeClr val="tx1">
                              <a:lumMod val="65000"/>
                              <a:lumOff val="35000"/>
                            </a:schemeClr>
                          </a:solidFill>
                          <a:effectLst/>
                          <a:latin typeface="Calibri" panose="020F0502020204030204" pitchFamily="34" charset="0"/>
                          <a:cs typeface="Calibri" panose="020F0502020204030204" pitchFamily="34" charset="0"/>
                        </a:rPr>
                        <a:t>32,8</a:t>
                      </a:r>
                      <a:endParaRPr lang="pl-PL" sz="1600" b="1" i="0" u="none" strike="noStrike" dirty="0">
                        <a:solidFill>
                          <a:schemeClr val="tx1">
                            <a:lumMod val="65000"/>
                            <a:lumOff val="35000"/>
                          </a:schemeClr>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FF0000"/>
                          </a:solidFill>
                          <a:effectLst/>
                          <a:latin typeface="Calibri" panose="020F0502020204030204" pitchFamily="34" charset="0"/>
                        </a:rPr>
                        <a:t>19,4</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62640097"/>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979712" y="125033"/>
            <a:ext cx="66967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18. Efekty wsparcia z KFS dla przedsiębiorstw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28. W jakim stopniu zgadza się Pan/i z następującymi stwierdzeniami?) </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382540" y="2929301"/>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382540" y="3219822"/>
            <a:ext cx="8302032"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Należy odnotować, że pracodawcy wysoko ocenili efekty wsparcia z KFS, średnio wszystkie (7) wymienione stwierdzenia uzyskały trzy czwarte akceptacji (75,5 punktów). Natomiast średnia arytmetyczna „</a:t>
            </a:r>
            <a:r>
              <a:rPr kumimoji="0" lang="pl-PL" sz="1600" b="0" i="1" u="none" strike="noStrike" kern="1200" cap="none" spc="0" normalizeH="0" baseline="0" noProof="0" dirty="0">
                <a:ln>
                  <a:noFill/>
                </a:ln>
                <a:solidFill>
                  <a:srgbClr val="006600"/>
                </a:solidFill>
                <a:effectLst/>
                <a:uLnTx/>
                <a:uFillTx/>
                <a:latin typeface="Calibri"/>
                <a:ea typeface="+mn-ea"/>
                <a:cs typeface="+mn-cs"/>
              </a:rPr>
              <a:t>braku akceptacji</a:t>
            </a:r>
            <a:r>
              <a:rPr kumimoji="0" lang="pl-PL" sz="1600" b="0" i="0" u="none" strike="noStrike" kern="1200" cap="none" spc="0" normalizeH="0" baseline="0" noProof="0" dirty="0">
                <a:ln>
                  <a:noFill/>
                </a:ln>
                <a:solidFill>
                  <a:srgbClr val="006600"/>
                </a:solidFill>
                <a:effectLst/>
                <a:uLnTx/>
                <a:uFillTx/>
                <a:latin typeface="Calibri"/>
                <a:ea typeface="+mn-ea"/>
                <a:cs typeface="+mn-cs"/>
              </a:rPr>
              <a:t>” wyniosła 5,1 punktów. Z kolei średnia arytmetyczna dla odpowiedzi „trudno powiedzieć” wyniosła 19,4 punktów. Najwyższą akceptację pracodawców (98,5%) uzyskało stwierdzenie, że „</a:t>
            </a:r>
            <a:r>
              <a:rPr kumimoji="0" lang="pl-PL" sz="1600" b="0" i="1" u="none" strike="noStrike" kern="1200" cap="none" spc="0" normalizeH="0" baseline="0" noProof="0" dirty="0">
                <a:ln>
                  <a:noFill/>
                </a:ln>
                <a:solidFill>
                  <a:srgbClr val="006600"/>
                </a:solidFill>
                <a:effectLst/>
                <a:uLnTx/>
                <a:uFillTx/>
                <a:latin typeface="Calibri"/>
                <a:ea typeface="+mn-ea"/>
                <a:cs typeface="+mn-cs"/>
              </a:rPr>
              <a:t>dzięki wsparciu ze środków KFS pracownicy firmy podnieśli kompetencje potrzebne w ich codziennej pracy</a:t>
            </a:r>
            <a:r>
              <a:rPr kumimoji="0" lang="pl-PL" sz="1600" b="0" i="0" u="none" strike="noStrike" kern="1200" cap="none" spc="0" normalizeH="0" baseline="0" noProof="0" dirty="0">
                <a:ln>
                  <a:noFill/>
                </a:ln>
                <a:solidFill>
                  <a:srgbClr val="006600"/>
                </a:solidFill>
                <a:effectLst/>
                <a:uLnTx/>
                <a:uFillTx/>
                <a:latin typeface="Calibri"/>
                <a:ea typeface="+mn-ea"/>
                <a:cs typeface="+mn-cs"/>
              </a:rPr>
              <a:t>” oraz że usprawnili swoją pracę (89,6%).  </a:t>
            </a:r>
          </a:p>
        </p:txBody>
      </p:sp>
    </p:spTree>
    <p:extLst>
      <p:ext uri="{BB962C8B-B14F-4D97-AF65-F5344CB8AC3E}">
        <p14:creationId xmlns:p14="http://schemas.microsoft.com/office/powerpoint/2010/main" val="354874663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2907246452"/>
              </p:ext>
            </p:extLst>
          </p:nvPr>
        </p:nvGraphicFramePr>
        <p:xfrm>
          <a:off x="323528" y="555475"/>
          <a:ext cx="8496943" cy="3009083"/>
        </p:xfrm>
        <a:graphic>
          <a:graphicData uri="http://schemas.openxmlformats.org/drawingml/2006/table">
            <a:tbl>
              <a:tblPr/>
              <a:tblGrid>
                <a:gridCol w="245772">
                  <a:extLst>
                    <a:ext uri="{9D8B030D-6E8A-4147-A177-3AD203B41FA5}">
                      <a16:colId xmlns:a16="http://schemas.microsoft.com/office/drawing/2014/main" val="92503945"/>
                    </a:ext>
                  </a:extLst>
                </a:gridCol>
                <a:gridCol w="3642659">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288032">
                  <a:extLst>
                    <a:ext uri="{9D8B030D-6E8A-4147-A177-3AD203B41FA5}">
                      <a16:colId xmlns:a16="http://schemas.microsoft.com/office/drawing/2014/main" val="3045796821"/>
                    </a:ext>
                  </a:extLst>
                </a:gridCol>
                <a:gridCol w="3528392">
                  <a:extLst>
                    <a:ext uri="{9D8B030D-6E8A-4147-A177-3AD203B41FA5}">
                      <a16:colId xmlns:a16="http://schemas.microsoft.com/office/drawing/2014/main" val="1447966748"/>
                    </a:ext>
                  </a:extLst>
                </a:gridCol>
                <a:gridCol w="360040">
                  <a:extLst>
                    <a:ext uri="{9D8B030D-6E8A-4147-A177-3AD203B41FA5}">
                      <a16:colId xmlns:a16="http://schemas.microsoft.com/office/drawing/2014/main" val="1124144418"/>
                    </a:ext>
                  </a:extLst>
                </a:gridCol>
              </a:tblGrid>
              <a:tr h="79529">
                <a:tc>
                  <a:txBody>
                    <a:bodyPr/>
                    <a:lstStyle/>
                    <a:p>
                      <a:pPr algn="ctr" fontAlgn="ctr"/>
                      <a:r>
                        <a:rPr lang="pl-PL" sz="1000" b="1" i="0" u="none" strike="noStrike" dirty="0">
                          <a:solidFill>
                            <a:srgbClr val="0066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6600"/>
                          </a:solidFill>
                          <a:effectLst/>
                          <a:latin typeface="Calibri" panose="020F0502020204030204" pitchFamily="34" charset="0"/>
                        </a:rPr>
                        <a:t>Obszary kompetencji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6600"/>
                          </a:solidFill>
                          <a:effectLst/>
                          <a:latin typeface="Calibri" panose="020F0502020204030204" pitchFamily="34" charset="0"/>
                        </a:rPr>
                        <a:t>%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1" i="0" u="none" strike="noStrike" dirty="0">
                          <a:solidFill>
                            <a:srgbClr val="006600"/>
                          </a:solidFill>
                          <a:effectLst/>
                          <a:latin typeface="Calibri" panose="020F0502020204030204" pitchFamily="34" charset="0"/>
                        </a:rPr>
                        <a:t>Lp.</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6600"/>
                          </a:solidFill>
                          <a:effectLst/>
                          <a:latin typeface="Calibri" panose="020F0502020204030204" pitchFamily="34" charset="0"/>
                        </a:rPr>
                        <a:t>Obszary kompetencji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6600"/>
                          </a:solidFill>
                          <a:effectLst/>
                          <a:latin typeface="Calibri" panose="020F0502020204030204" pitchFamily="34" charset="0"/>
                        </a:rPr>
                        <a:t>%</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5317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księgowości, aspektów prawnych</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26,9</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8</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nowych umiejętności spawania; obsługa wózków jezdniowych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zarządzania pracą własną</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22,4</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9</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nowe umiejętności - palacz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zarządzania pracą zespołu</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19,4</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10</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oligofrenopedagogika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technologii ICT (informacyjno-komunikacyjne)</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19,4</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11</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operator podestów ruchomych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prowadzenia negocjacji</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7,5</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12</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operator wózka; operator palnika; operator suwnicy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W zakresie marketingu/reklamy</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4,5</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13</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pielęgniarki; opiekunki; pracownicy działu kadr i księgowości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Językowe, angielski</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a:solidFill>
                            <a:srgbClr val="006600"/>
                          </a:solidFill>
                          <a:effectLst/>
                          <a:latin typeface="Calibri" panose="020F0502020204030204" pitchFamily="34" charset="0"/>
                          <a:cs typeface="Calibri" panose="020F0502020204030204" pitchFamily="34" charset="0"/>
                        </a:rPr>
                        <a:t>1,5</a:t>
                      </a:r>
                      <a:endParaRPr lang="pl-PL" sz="1000" b="0" i="0" u="none" strike="noStrike">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14</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pilarz; operator wózka widłowego; palacz CO; kierowca C+E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81376">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Język migowy</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cs typeface="Calibri" panose="020F0502020204030204" pitchFamily="34" charset="0"/>
                        </a:rPr>
                        <a:t>1,5</a:t>
                      </a:r>
                      <a:endParaRPr lang="pl-PL" sz="10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15</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podniesienie jakości wykonywanych usług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Zawodowe, jakie?</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37,3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16</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podniesienie kwalifikacji wszystkich uczestników szkolenia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ekonomiczne; </a:t>
                      </a:r>
                      <a:r>
                        <a:rPr lang="pl-PL" sz="1000" dirty="0" err="1">
                          <a:solidFill>
                            <a:srgbClr val="006600"/>
                          </a:solidFill>
                          <a:effectLst/>
                          <a:latin typeface="Calibri" panose="020F0502020204030204" pitchFamily="34" charset="0"/>
                          <a:ea typeface="Calibri" panose="020F0502020204030204" pitchFamily="34" charset="0"/>
                          <a:cs typeface="Calibri" panose="020F0502020204030204" pitchFamily="34" charset="0"/>
                        </a:rPr>
                        <a:t>mechatroniczne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17</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praca z podopiecznym</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eksploatacja urządzeń</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18</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spawacz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3,0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781680"/>
                  </a:ext>
                </a:extLst>
              </a:tr>
              <a:tr h="15317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kucharz, cukiernik, lakiernik, magazynier, w branży budowlanej         i elektrycznej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19</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spawacz; ślusarz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kurs obsługi programu Solid Works</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20</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umiejętność obsługi wózków jezdniowych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logopedia; terapie; pedagogika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21</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umiejętność spawania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nowych kwalifikacji niezbędnych w pracy z uczniami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22</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uprawnienia do obsługi suwnic, podestów ruchomych, VT1 + VT2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r h="79529">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7</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nabycie nowych umiejętności spawania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3,0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23</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usług fryzjerskich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Calibri" panose="020F0502020204030204" pitchFamily="34" charset="0"/>
                        </a:rPr>
                        <a:t>1,5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68963419"/>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255285" y="3533345"/>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1475656" y="73494"/>
            <a:ext cx="756084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19. Uzupełnione obszary kompetencji w wyniku wsparcia z KFS.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29.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Jakie braki kompetencyjne zostały uzupełnione dzięki wsparciu z KFS, z których skorzystała Pana/i firma w 2021 roku?) </a:t>
            </a:r>
          </a:p>
        </p:txBody>
      </p:sp>
      <p:sp>
        <p:nvSpPr>
          <p:cNvPr id="3" name="pole tekstowe 2">
            <a:extLst>
              <a:ext uri="{FF2B5EF4-FFF2-40B4-BE49-F238E27FC236}">
                <a16:creationId xmlns:a16="http://schemas.microsoft.com/office/drawing/2014/main" id="{1B8F30CC-8DE4-6A32-A83E-E0E6DA48F716}"/>
              </a:ext>
            </a:extLst>
          </p:cNvPr>
          <p:cNvSpPr txBox="1"/>
          <p:nvPr/>
        </p:nvSpPr>
        <p:spPr>
          <a:xfrm>
            <a:off x="245410" y="3800428"/>
            <a:ext cx="8734331" cy="1077218"/>
          </a:xfrm>
          <a:prstGeom prst="rect">
            <a:avLst/>
          </a:prstGeom>
          <a:noFill/>
        </p:spPr>
        <p:txBody>
          <a:bodyPr wrap="square" rtlCol="0">
            <a:spAutoFit/>
          </a:bodyPr>
          <a:lstStyle/>
          <a:p>
            <a:pPr algn="just"/>
            <a:r>
              <a:rPr lang="pl-PL" sz="1250" dirty="0">
                <a:solidFill>
                  <a:srgbClr val="006600"/>
                </a:solidFill>
              </a:rPr>
              <a:t>W opinii pracodawców firmy skorzystały m.in. w zakresie uzupełnienia obszarów kompetencji księgowych, prawnych (26,9% wskazań), zarządzania pracą własną (22,4%), zarządzania pracą zespołu (19,4%) oraz w zakresie technologii ICT (informacyjno-komunikacyjne) (19,4%). Jak również wielu umiejętności, kompetencji i uprawnień zawodowych takich jak: umiejętności spawania, operatorskie (suwnicy, wózków widłowych, podestów ruchomych), kucharskich, cukierniczych, ślusarskich, palacza, budowlanych, terapeutycznych, pedagogicznych i wielu innych.</a:t>
            </a:r>
            <a:endParaRPr lang="pl-PL" sz="1400" dirty="0">
              <a:solidFill>
                <a:srgbClr val="006600"/>
              </a:solidFill>
            </a:endParaRPr>
          </a:p>
        </p:txBody>
      </p:sp>
    </p:spTree>
    <p:extLst>
      <p:ext uri="{BB962C8B-B14F-4D97-AF65-F5344CB8AC3E}">
        <p14:creationId xmlns:p14="http://schemas.microsoft.com/office/powerpoint/2010/main" val="255528065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74C8D38D-320B-C2DF-1AF1-6299D995CBA5}"/>
              </a:ext>
            </a:extLst>
          </p:cNvPr>
          <p:cNvSpPr txBox="1"/>
          <p:nvPr/>
        </p:nvSpPr>
        <p:spPr>
          <a:xfrm>
            <a:off x="1259632" y="1491630"/>
            <a:ext cx="6390456" cy="1754326"/>
          </a:xfrm>
          <a:prstGeom prst="rect">
            <a:avLst/>
          </a:prstGeom>
          <a:noFill/>
        </p:spPr>
        <p:txBody>
          <a:bodyPr wrap="square">
            <a:spAutoFit/>
          </a:bodyPr>
          <a:lstStyle/>
          <a:p>
            <a:pPr algn="ctr"/>
            <a:r>
              <a:rPr kumimoji="0" lang="pl-PL" sz="5400" b="1" i="0" u="none" strike="noStrike" kern="1200" cap="none" spc="0" normalizeH="0" baseline="0" noProof="0" dirty="0">
                <a:ln>
                  <a:noFill/>
                </a:ln>
                <a:solidFill>
                  <a:srgbClr val="006600"/>
                </a:solidFill>
                <a:effectLst/>
                <a:uLnTx/>
                <a:uFillTx/>
                <a:latin typeface="Calibri"/>
                <a:ea typeface="+mn-ea"/>
                <a:cs typeface="+mn-cs"/>
              </a:rPr>
              <a:t>Cele i koncepcja badania</a:t>
            </a:r>
            <a:endParaRPr lang="pl-PL" sz="5400" b="1" dirty="0"/>
          </a:p>
        </p:txBody>
      </p:sp>
      <p:pic>
        <p:nvPicPr>
          <p:cNvPr id="4" name="Grafika 3" descr="Wykres słupkowy z trendem wzrostowym z wypełnieniem pełnym">
            <a:extLst>
              <a:ext uri="{FF2B5EF4-FFF2-40B4-BE49-F238E27FC236}">
                <a16:creationId xmlns:a16="http://schemas.microsoft.com/office/drawing/2014/main" id="{09006D11-C358-42AD-0E57-A89A9FA4A8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4328" y="3363838"/>
            <a:ext cx="914400" cy="914400"/>
          </a:xfrm>
          <a:prstGeom prst="rect">
            <a:avLst/>
          </a:prstGeom>
        </p:spPr>
      </p:pic>
    </p:spTree>
    <p:extLst>
      <p:ext uri="{BB962C8B-B14F-4D97-AF65-F5344CB8AC3E}">
        <p14:creationId xmlns:p14="http://schemas.microsoft.com/office/powerpoint/2010/main" val="397334854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298947320"/>
              </p:ext>
            </p:extLst>
          </p:nvPr>
        </p:nvGraphicFramePr>
        <p:xfrm>
          <a:off x="467545" y="822584"/>
          <a:ext cx="8208911" cy="2165405"/>
        </p:xfrm>
        <a:graphic>
          <a:graphicData uri="http://schemas.openxmlformats.org/drawingml/2006/table">
            <a:tbl>
              <a:tblPr firstRow="1" firstCol="1" bandRow="1"/>
              <a:tblGrid>
                <a:gridCol w="288031">
                  <a:extLst>
                    <a:ext uri="{9D8B030D-6E8A-4147-A177-3AD203B41FA5}">
                      <a16:colId xmlns:a16="http://schemas.microsoft.com/office/drawing/2014/main" val="1131609012"/>
                    </a:ext>
                  </a:extLst>
                </a:gridCol>
                <a:gridCol w="7200800">
                  <a:extLst>
                    <a:ext uri="{9D8B030D-6E8A-4147-A177-3AD203B41FA5}">
                      <a16:colId xmlns:a16="http://schemas.microsoft.com/office/drawing/2014/main" val="3244979715"/>
                    </a:ext>
                  </a:extLst>
                </a:gridCol>
                <a:gridCol w="720080">
                  <a:extLst>
                    <a:ext uri="{9D8B030D-6E8A-4147-A177-3AD203B41FA5}">
                      <a16:colId xmlns:a16="http://schemas.microsoft.com/office/drawing/2014/main" val="661288344"/>
                    </a:ext>
                  </a:extLst>
                </a:gridCol>
              </a:tblGrid>
              <a:tr h="381014">
                <a:tc>
                  <a:txBody>
                    <a:bodyPr/>
                    <a:lstStyle/>
                    <a:p>
                      <a:pPr algn="ctr">
                        <a:lnSpc>
                          <a:spcPct val="115000"/>
                        </a:lnSpc>
                      </a:pPr>
                      <a:r>
                        <a:rPr lang="pl-PL" sz="12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2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Wyszczególnienie  </a:t>
                      </a:r>
                      <a:endParaRPr lang="pl-PL" sz="12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W %</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2549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Częściej korzystamy ze szkoleń w formie zdalnej (on-line)</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56,7</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2549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Pandemia nie wpłynęła na politykę szkoleniową firmy</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1" i="0" u="none" strike="noStrike" dirty="0">
                          <a:solidFill>
                            <a:srgbClr val="006600"/>
                          </a:solidFill>
                          <a:effectLst/>
                          <a:latin typeface="Calibri" panose="020F0502020204030204" pitchFamily="34" charset="0"/>
                          <a:cs typeface="Calibri" panose="020F0502020204030204" pitchFamily="34" charset="0"/>
                        </a:rPr>
                        <a:t>28,4</a:t>
                      </a:r>
                      <a:endParaRPr lang="pl-PL" sz="1600" b="1"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2549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Częściej korzystamy ze szkoleń prowadzonych przez firmy zewnętrzne</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14,9</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r h="254913">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Częściej organizujemy szkolenia wewnętrzne (prowadzone przez pracownika firmy)</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14,9</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86411349"/>
                  </a:ext>
                </a:extLst>
              </a:tr>
              <a:tr h="254913">
                <a:tc>
                  <a:txBody>
                    <a:bodyPr/>
                    <a:lstStyle/>
                    <a:p>
                      <a:pPr algn="ctr">
                        <a:lnSpc>
                          <a:spcPct val="115000"/>
                        </a:lnSpc>
                      </a:pPr>
                      <a:r>
                        <a:rPr lang="pl-PL" sz="12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Rzadziej korzystamy ze szkoleń prowadzonych przez firmy zewnętrzne</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11,9</a:t>
                      </a:r>
                      <a:endParaRPr lang="pl-PL" sz="16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2142600"/>
                  </a:ext>
                </a:extLst>
              </a:tr>
              <a:tr h="254913">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Rzadziej organizujemy szkolenia wewnętrzne (prowadzone przez pracownika firmy)</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r>
                        <a:rPr lang="pl-PL" sz="1600" b="0" i="0" u="none" strike="noStrike">
                          <a:solidFill>
                            <a:srgbClr val="006600"/>
                          </a:solidFill>
                          <a:effectLst/>
                          <a:latin typeface="Calibri" panose="020F0502020204030204" pitchFamily="34" charset="0"/>
                          <a:cs typeface="Calibri" panose="020F0502020204030204" pitchFamily="34" charset="0"/>
                        </a:rPr>
                        <a:t>3,0</a:t>
                      </a:r>
                      <a:endParaRPr lang="pl-PL" sz="1600" b="0" i="0" u="none" strike="noStrike">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79081836"/>
                  </a:ext>
                </a:extLst>
              </a:tr>
              <a:tr h="254913">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600" b="0" i="0" u="none" strike="noStrike" dirty="0">
                          <a:solidFill>
                            <a:srgbClr val="006600"/>
                          </a:solidFill>
                          <a:effectLst/>
                          <a:latin typeface="Calibri" panose="020F0502020204030204" pitchFamily="34" charset="0"/>
                          <a:cs typeface="Calibri" panose="020F0502020204030204" pitchFamily="34" charset="0"/>
                        </a:rPr>
                        <a:t>Z powodu pandemii całkowicie zaprzestaliśmy szkoleń</a:t>
                      </a:r>
                      <a:endParaRPr lang="pl-PL" sz="1600" b="0" i="0" u="none" strike="noStrike" dirty="0">
                        <a:solidFill>
                          <a:srgbClr val="006600"/>
                        </a:solidFill>
                        <a:effectLst/>
                        <a:latin typeface="Calibri" panose="020F0502020204030204" pitchFamily="34" charset="0"/>
                      </a:endParaRP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ctr"/>
                      <a:r>
                        <a:rPr lang="pl-PL" sz="1600" b="0" i="0" u="none" strike="noStrike" dirty="0">
                          <a:solidFill>
                            <a:srgbClr val="006600"/>
                          </a:solidFill>
                          <a:effectLst/>
                          <a:latin typeface="Calibri" panose="020F0502020204030204" pitchFamily="34" charset="0"/>
                          <a:cs typeface="Calibri" panose="020F0502020204030204" pitchFamily="34" charset="0"/>
                        </a:rPr>
                        <a:t>0,0</a:t>
                      </a:r>
                      <a:endParaRPr lang="pl-PL" sz="1600" b="0" i="0" u="none" strike="noStrike" dirty="0">
                        <a:solidFill>
                          <a:srgbClr val="006600"/>
                        </a:solidFill>
                        <a:effectLst/>
                        <a:latin typeface="Calibri" panose="020F0502020204030204" pitchFamily="34" charset="0"/>
                      </a:endParaRP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862640097"/>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331640" y="195486"/>
            <a:ext cx="734481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20. Wpływ pandemii na politykę szkoleniową firmy w %. </a:t>
            </a:r>
          </a:p>
          <a:p>
            <a:r>
              <a:rPr kumimoji="0" lang="pl-PL" sz="1200" b="0" i="0" u="none" strike="noStrike" kern="1200" cap="none" spc="0" normalizeH="0" baseline="0" noProof="0" dirty="0">
                <a:ln>
                  <a:noFill/>
                </a:ln>
                <a:solidFill>
                  <a:srgbClr val="006600"/>
                </a:solidFill>
                <a:effectLst/>
                <a:uLnTx/>
                <a:uFillTx/>
                <a:latin typeface="Calibri"/>
                <a:ea typeface="+mn-ea"/>
                <a:cs typeface="+mn-cs"/>
              </a:rPr>
              <a:t>  (Pytanie 30. </a:t>
            </a:r>
            <a:r>
              <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Jak okres pandemii (od marca 2020 roku i w 2021 roku) wpłynął na Państwa politykę szkoleniową?) </a:t>
            </a:r>
            <a:endParaRPr lang="pl-PL" sz="1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23D8C689-AADC-ADA2-B699-ED5AA189F4C6}"/>
              </a:ext>
            </a:extLst>
          </p:cNvPr>
          <p:cNvSpPr txBox="1"/>
          <p:nvPr/>
        </p:nvSpPr>
        <p:spPr>
          <a:xfrm>
            <a:off x="486657" y="2968017"/>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382482" y="3291830"/>
            <a:ext cx="8274861"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większości (56,7%) </a:t>
            </a:r>
            <a:r>
              <a:rPr kumimoji="0" lang="pl-PL" sz="1600" b="0" u="none" strike="noStrike" kern="1200" cap="none" spc="0" normalizeH="0" baseline="0" noProof="0" dirty="0">
                <a:ln>
                  <a:noFill/>
                </a:ln>
                <a:solidFill>
                  <a:srgbClr val="006600"/>
                </a:solidFill>
                <a:effectLst/>
                <a:uLnTx/>
                <a:uFillTx/>
                <a:latin typeface="Calibri"/>
                <a:ea typeface="+mn-ea"/>
                <a:cs typeface="+mn-cs"/>
              </a:rPr>
              <a:t>pracodawców w okresie pandemii firmy „</a:t>
            </a:r>
            <a:r>
              <a:rPr kumimoji="0" lang="pl-PL" sz="1600" b="0" i="1" u="none" strike="noStrike" kern="1200" cap="none" spc="0" normalizeH="0" baseline="0" noProof="0" dirty="0">
                <a:ln>
                  <a:noFill/>
                </a:ln>
                <a:solidFill>
                  <a:srgbClr val="006600"/>
                </a:solidFill>
                <a:effectLst/>
                <a:uLnTx/>
                <a:uFillTx/>
                <a:latin typeface="Calibri"/>
                <a:ea typeface="+mn-ea"/>
                <a:cs typeface="+mn-cs"/>
              </a:rPr>
              <a:t>częściej korzystały ze szkoleń w formie zdalnej (on-line)”. </a:t>
            </a:r>
            <a:r>
              <a:rPr kumimoji="0" lang="pl-PL" sz="1600" b="0" u="none" strike="noStrike" kern="1200" cap="none" spc="0" normalizeH="0" baseline="0" noProof="0" dirty="0">
                <a:ln>
                  <a:noFill/>
                </a:ln>
                <a:solidFill>
                  <a:srgbClr val="006600"/>
                </a:solidFill>
                <a:effectLst/>
                <a:uLnTx/>
                <a:uFillTx/>
                <a:latin typeface="Calibri"/>
                <a:ea typeface="+mn-ea"/>
                <a:cs typeface="+mn-cs"/>
              </a:rPr>
              <a:t>Z kolei 28,4% pracodawców jest zdania</a:t>
            </a:r>
            <a:r>
              <a:rPr kumimoji="0" lang="pl-PL" sz="1600" b="0" i="1" u="none" strike="noStrike" kern="1200" cap="none" spc="0" normalizeH="0" baseline="0" noProof="0" dirty="0">
                <a:ln>
                  <a:noFill/>
                </a:ln>
                <a:solidFill>
                  <a:srgbClr val="006600"/>
                </a:solidFill>
                <a:effectLst/>
                <a:uLnTx/>
                <a:uFillTx/>
                <a:latin typeface="Calibri"/>
                <a:ea typeface="+mn-ea"/>
                <a:cs typeface="+mn-cs"/>
              </a:rPr>
              <a:t>, </a:t>
            </a:r>
            <a:r>
              <a:rPr kumimoji="0" lang="pl-PL" sz="1600" b="0" u="none" strike="noStrike" kern="1200" cap="none" spc="0" normalizeH="0" baseline="0" noProof="0" dirty="0">
                <a:ln>
                  <a:noFill/>
                </a:ln>
                <a:solidFill>
                  <a:srgbClr val="006600"/>
                </a:solidFill>
                <a:effectLst/>
                <a:uLnTx/>
                <a:uFillTx/>
                <a:latin typeface="Calibri"/>
                <a:ea typeface="+mn-ea"/>
                <a:cs typeface="+mn-cs"/>
              </a:rPr>
              <a:t>że</a:t>
            </a:r>
            <a:r>
              <a:rPr kumimoji="0" lang="pl-PL" sz="1600" b="0" i="1" u="none" strike="noStrike" kern="1200" cap="none" spc="0" normalizeH="0" baseline="0" noProof="0" dirty="0">
                <a:ln>
                  <a:noFill/>
                </a:ln>
                <a:solidFill>
                  <a:srgbClr val="006600"/>
                </a:solidFill>
                <a:effectLst/>
                <a:uLnTx/>
                <a:uFillTx/>
                <a:latin typeface="Calibri"/>
                <a:ea typeface="+mn-ea"/>
                <a:cs typeface="+mn-cs"/>
              </a:rPr>
              <a:t> „pandemia nie wpłynęła na politykę szkoleniową firmy”. </a:t>
            </a:r>
            <a:r>
              <a:rPr kumimoji="0" lang="pl-PL" sz="1600" b="0" u="none" strike="noStrike" kern="1200" cap="none" spc="0" normalizeH="0" baseline="0" noProof="0" dirty="0">
                <a:ln>
                  <a:noFill/>
                </a:ln>
                <a:solidFill>
                  <a:srgbClr val="006600"/>
                </a:solidFill>
                <a:effectLst/>
                <a:uLnTx/>
                <a:uFillTx/>
                <a:latin typeface="Calibri"/>
                <a:ea typeface="+mn-ea"/>
                <a:cs typeface="+mn-cs"/>
              </a:rPr>
              <a:t>Respondenci odrzucili stwierdzenie, że ich firma </a:t>
            </a:r>
            <a:r>
              <a:rPr kumimoji="0" lang="pl-PL" sz="1600" b="0" i="1" u="none" strike="noStrike" kern="1200" cap="none" spc="0" normalizeH="0" baseline="0" noProof="0" dirty="0">
                <a:ln>
                  <a:noFill/>
                </a:ln>
                <a:solidFill>
                  <a:srgbClr val="006600"/>
                </a:solidFill>
                <a:effectLst/>
                <a:uLnTx/>
                <a:uFillTx/>
                <a:latin typeface="Calibri"/>
                <a:ea typeface="+mn-ea"/>
                <a:cs typeface="+mn-cs"/>
              </a:rPr>
              <a:t>„z powodu pandemii całkowicie zaprzestała szkoleń”. </a:t>
            </a:r>
            <a:r>
              <a:rPr kumimoji="0" lang="pl-PL" sz="1600" b="0" u="none" strike="noStrike" kern="1200" cap="none" spc="0" normalizeH="0" baseline="0" noProof="0" dirty="0">
                <a:ln>
                  <a:noFill/>
                </a:ln>
                <a:solidFill>
                  <a:srgbClr val="006600"/>
                </a:solidFill>
                <a:effectLst/>
                <a:uLnTx/>
                <a:uFillTx/>
                <a:latin typeface="Calibri"/>
                <a:ea typeface="+mn-ea"/>
                <a:cs typeface="+mn-cs"/>
              </a:rPr>
              <a:t>Tylko 3% ankietowanych zgodziło się z twierdzeniem, że z powodu pandemii „</a:t>
            </a:r>
            <a:r>
              <a:rPr kumimoji="0" lang="pl-PL" sz="1600" b="0" i="1" u="none" strike="noStrike" kern="1200" cap="none" spc="0" normalizeH="0" baseline="0" noProof="0" dirty="0">
                <a:ln>
                  <a:noFill/>
                </a:ln>
                <a:solidFill>
                  <a:srgbClr val="006600"/>
                </a:solidFill>
                <a:effectLst/>
                <a:uLnTx/>
                <a:uFillTx/>
                <a:latin typeface="Calibri"/>
                <a:ea typeface="+mn-ea"/>
                <a:cs typeface="+mn-cs"/>
              </a:rPr>
              <a:t>rzadziej organizują szkolenia wewnętrzne (prowadzone przez pracownika firmy)”.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54759609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a:extLst>
              <a:ext uri="{FF2B5EF4-FFF2-40B4-BE49-F238E27FC236}">
                <a16:creationId xmlns:a16="http://schemas.microsoft.com/office/drawing/2014/main" id="{45BF6E12-96DB-A993-0A9B-4DDE007C8C9C}"/>
              </a:ext>
            </a:extLst>
          </p:cNvPr>
          <p:cNvGraphicFramePr>
            <a:graphicFrameLocks/>
          </p:cNvGraphicFramePr>
          <p:nvPr>
            <p:extLst>
              <p:ext uri="{D42A27DB-BD31-4B8C-83A1-F6EECF244321}">
                <p14:modId xmlns:p14="http://schemas.microsoft.com/office/powerpoint/2010/main" val="515897295"/>
              </p:ext>
            </p:extLst>
          </p:nvPr>
        </p:nvGraphicFramePr>
        <p:xfrm>
          <a:off x="755576" y="740919"/>
          <a:ext cx="7632848" cy="2952328"/>
        </p:xfrm>
        <a:graphic>
          <a:graphicData uri="http://schemas.openxmlformats.org/drawingml/2006/chart">
            <c:chart xmlns:c="http://schemas.openxmlformats.org/drawingml/2006/chart" xmlns:r="http://schemas.openxmlformats.org/officeDocument/2006/relationships" r:id="rId2"/>
          </a:graphicData>
        </a:graphic>
      </p:graphicFrame>
      <p:sp>
        <p:nvSpPr>
          <p:cNvPr id="5" name="pole tekstowe 4">
            <a:extLst>
              <a:ext uri="{FF2B5EF4-FFF2-40B4-BE49-F238E27FC236}">
                <a16:creationId xmlns:a16="http://schemas.microsoft.com/office/drawing/2014/main" id="{293FEAE8-3ABF-BAA9-124F-FA9C5D0EABE1}"/>
              </a:ext>
            </a:extLst>
          </p:cNvPr>
          <p:cNvSpPr txBox="1"/>
          <p:nvPr/>
        </p:nvSpPr>
        <p:spPr>
          <a:xfrm>
            <a:off x="1979712" y="217699"/>
            <a:ext cx="69847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27. Plany pozyskania środków z KFS w 2023 roku.</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lang="pl-PL" sz="1200" dirty="0">
                <a:solidFill>
                  <a:srgbClr val="006600"/>
                </a:solidFill>
                <a:latin typeface="Calibri"/>
              </a:rPr>
              <a:t>(</a:t>
            </a:r>
            <a:r>
              <a:rPr kumimoji="0" lang="pl-PL" sz="1200" i="0" u="none" strike="noStrike" kern="1200" cap="none" spc="0" normalizeH="0" baseline="0" noProof="0" dirty="0">
                <a:ln>
                  <a:noFill/>
                </a:ln>
                <a:solidFill>
                  <a:srgbClr val="006600"/>
                </a:solidFill>
                <a:effectLst/>
                <a:uLnTx/>
                <a:uFillTx/>
                <a:latin typeface="Calibri"/>
                <a:ea typeface="+mn-ea"/>
                <a:cs typeface="+mn-cs"/>
              </a:rPr>
              <a:t>Pytanie 31. </a:t>
            </a:r>
            <a:r>
              <a:rPr kumimoji="0" lang="pl-PL" sz="120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Czy </a:t>
            </a:r>
            <a:r>
              <a:rPr kumimoji="0" lang="pl-PL" sz="1200" b="0" i="0" u="none" strike="noStrike" kern="1200" cap="none" spc="0" normalizeH="0" baseline="0" noProof="0" dirty="0">
                <a:ln>
                  <a:noFill/>
                </a:ln>
                <a:solidFill>
                  <a:srgbClr val="006600"/>
                </a:solidFill>
                <a:effectLst/>
                <a:uLnTx/>
                <a:uFillTx/>
                <a:latin typeface="Calibri" panose="020F0502020204030204" pitchFamily="34" charset="0"/>
                <a:ea typeface="Lucida Sans Unicode" panose="020B0602030504020204" pitchFamily="34" charset="0"/>
                <a:cs typeface="Arial" panose="020B0604020202020204" pitchFamily="34" charset="0"/>
              </a:rPr>
              <a:t>Pana/i firma planuje pozyskać środki z KFS w 2023 roku?)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4D70531B-744C-95BB-D68C-23D1A8DE089C}"/>
              </a:ext>
            </a:extLst>
          </p:cNvPr>
          <p:cNvSpPr txBox="1"/>
          <p:nvPr/>
        </p:nvSpPr>
        <p:spPr>
          <a:xfrm>
            <a:off x="592517" y="3262426"/>
            <a:ext cx="82809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pole tekstowe 8">
            <a:extLst>
              <a:ext uri="{FF2B5EF4-FFF2-40B4-BE49-F238E27FC236}">
                <a16:creationId xmlns:a16="http://schemas.microsoft.com/office/drawing/2014/main" id="{6FA017ED-0A13-5898-0571-D26AC08D725D}"/>
              </a:ext>
            </a:extLst>
          </p:cNvPr>
          <p:cNvSpPr txBox="1"/>
          <p:nvPr/>
        </p:nvSpPr>
        <p:spPr>
          <a:xfrm>
            <a:off x="611560" y="3662536"/>
            <a:ext cx="7975215"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Więcej niż dwie trzecie (68,6%) ankietowanych przedsiębiorstw planuje w 2023 roku ubiegać się o środki finansowe z KFS oraz jeden pracodawca zadeklarował, że w 2023 roku nie będzie się ubiegał o pozyskanie tych środków. Natomiast 29,9% pracodawców nie potrafiło zająć w tej sprawie stanowiska i wybrało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425007146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813694511"/>
              </p:ext>
            </p:extLst>
          </p:nvPr>
        </p:nvGraphicFramePr>
        <p:xfrm>
          <a:off x="359531" y="927912"/>
          <a:ext cx="8424937" cy="3364814"/>
        </p:xfrm>
        <a:graphic>
          <a:graphicData uri="http://schemas.openxmlformats.org/drawingml/2006/table">
            <a:tbl>
              <a:tblPr/>
              <a:tblGrid>
                <a:gridCol w="243689">
                  <a:extLst>
                    <a:ext uri="{9D8B030D-6E8A-4147-A177-3AD203B41FA5}">
                      <a16:colId xmlns:a16="http://schemas.microsoft.com/office/drawing/2014/main" val="92503945"/>
                    </a:ext>
                  </a:extLst>
                </a:gridCol>
                <a:gridCol w="1545023">
                  <a:extLst>
                    <a:ext uri="{9D8B030D-6E8A-4147-A177-3AD203B41FA5}">
                      <a16:colId xmlns:a16="http://schemas.microsoft.com/office/drawing/2014/main" val="377871899"/>
                    </a:ext>
                  </a:extLst>
                </a:gridCol>
                <a:gridCol w="394873">
                  <a:extLst>
                    <a:ext uri="{9D8B030D-6E8A-4147-A177-3AD203B41FA5}">
                      <a16:colId xmlns:a16="http://schemas.microsoft.com/office/drawing/2014/main" val="367910521"/>
                    </a:ext>
                  </a:extLst>
                </a:gridCol>
                <a:gridCol w="325207">
                  <a:extLst>
                    <a:ext uri="{9D8B030D-6E8A-4147-A177-3AD203B41FA5}">
                      <a16:colId xmlns:a16="http://schemas.microsoft.com/office/drawing/2014/main" val="3045796821"/>
                    </a:ext>
                  </a:extLst>
                </a:gridCol>
                <a:gridCol w="1872208">
                  <a:extLst>
                    <a:ext uri="{9D8B030D-6E8A-4147-A177-3AD203B41FA5}">
                      <a16:colId xmlns:a16="http://schemas.microsoft.com/office/drawing/2014/main" val="1447966748"/>
                    </a:ext>
                  </a:extLst>
                </a:gridCol>
                <a:gridCol w="360040">
                  <a:extLst>
                    <a:ext uri="{9D8B030D-6E8A-4147-A177-3AD203B41FA5}">
                      <a16:colId xmlns:a16="http://schemas.microsoft.com/office/drawing/2014/main" val="1124144418"/>
                    </a:ext>
                  </a:extLst>
                </a:gridCol>
                <a:gridCol w="288032">
                  <a:extLst>
                    <a:ext uri="{9D8B030D-6E8A-4147-A177-3AD203B41FA5}">
                      <a16:colId xmlns:a16="http://schemas.microsoft.com/office/drawing/2014/main" val="3172523540"/>
                    </a:ext>
                  </a:extLst>
                </a:gridCol>
                <a:gridCol w="3045185">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0">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Zawody, specjalności, kursy, studia i egzaminy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Zawody, specjalności, kursy, studia i egzaminy  </a:t>
                      </a:r>
                      <a:endParaRPr lang="pl-PL" sz="1000" b="1" i="0" u="none" strike="noStrike" dirty="0">
                        <a:solidFill>
                          <a:srgbClr val="008000"/>
                        </a:solidFill>
                        <a:effectLst/>
                        <a:latin typeface="Calibri" panose="020F0502020204030204" pitchFamily="34" charset="0"/>
                      </a:endParaRP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Zawody, specjalności, kursy, studia i egzaminy  </a:t>
                      </a:r>
                      <a:endParaRPr lang="pl-PL" sz="1000" b="1" i="0" u="none" strike="noStrike" dirty="0">
                        <a:solidFill>
                          <a:srgbClr val="008000"/>
                        </a:solidFill>
                        <a:effectLst/>
                        <a:latin typeface="Calibri" panose="020F0502020204030204" pitchFamily="34" charset="0"/>
                      </a:endParaRP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administracja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konstruktor</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29</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OZE</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akustyk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kontroler jakości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zakładowy i robót wykończeniowych                     w budownictwie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analizy kredytowe</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17</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koparki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monter-konserwator hydroforni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animator sztuk wizualnych</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kosmetyczka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asystent medyczny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19</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kreowanie wizerunku publicznego</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automatyk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księgowość</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 przedszkola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brukarz</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kucharz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nauczyciel teoretycznych przedmiotów zawodowych: kucharz, cukiernik, sprzedawca, instalator sanitarny, dekarz, ślusarz, lakiernik, stolarz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diagnosta laboratoryjny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języka angielskiego</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programów związanych z technologią wypalania materiałów</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elektryk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MS Office</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oligofrenopedagogika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fizjoterapeuta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laborant</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koparki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fryzjer</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lakiernik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39</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maszyn CNC</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hydraulik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lekarz</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maszyn sterowanych numerycznie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69368">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informatyk</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logopeda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obrabiarek skrawających (obrabiarki konwencjonalne)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40473">
                <a:tc>
                  <a:txBody>
                    <a:bodyPr/>
                    <a:lstStyle/>
                    <a:p>
                      <a:pPr algn="ctr" fontAlgn="ctr">
                        <a:lnSpc>
                          <a:spcPct val="100000"/>
                        </a:lnSpc>
                      </a:pPr>
                      <a:r>
                        <a:rPr lang="pl-PL" sz="1000" b="0" i="0" u="none" strike="noStrike" dirty="0">
                          <a:solidFill>
                            <a:srgbClr val="006600"/>
                          </a:solidFill>
                          <a:effectLst/>
                          <a:latin typeface="Calibri" panose="020F0502020204030204" pitchFamily="34" charset="0"/>
                        </a:rPr>
                        <a:t>14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kadry</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oczyszczalni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robotów spawających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25107" y="4292225"/>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99592" y="102217"/>
            <a:ext cx="79928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21.1. Planowane w 2023 roku zawody i specjalności, kursy,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studia i egzaminy.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32. W jakich zawodach i specjalnościach kursów, studiów i egzaminów Pana/i firma planuje uczestniczyć w 2023 roku w ramach wsparcia KFS?) </a:t>
            </a:r>
          </a:p>
        </p:txBody>
      </p:sp>
    </p:spTree>
    <p:extLst>
      <p:ext uri="{BB962C8B-B14F-4D97-AF65-F5344CB8AC3E}">
        <p14:creationId xmlns:p14="http://schemas.microsoft.com/office/powerpoint/2010/main" val="89171666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342232140"/>
              </p:ext>
            </p:extLst>
          </p:nvPr>
        </p:nvGraphicFramePr>
        <p:xfrm>
          <a:off x="359531" y="826609"/>
          <a:ext cx="8424937" cy="2444251"/>
        </p:xfrm>
        <a:graphic>
          <a:graphicData uri="http://schemas.openxmlformats.org/drawingml/2006/table">
            <a:tbl>
              <a:tblPr/>
              <a:tblGrid>
                <a:gridCol w="243689">
                  <a:extLst>
                    <a:ext uri="{9D8B030D-6E8A-4147-A177-3AD203B41FA5}">
                      <a16:colId xmlns:a16="http://schemas.microsoft.com/office/drawing/2014/main" val="92503945"/>
                    </a:ext>
                  </a:extLst>
                </a:gridCol>
                <a:gridCol w="3392716">
                  <a:extLst>
                    <a:ext uri="{9D8B030D-6E8A-4147-A177-3AD203B41FA5}">
                      <a16:colId xmlns:a16="http://schemas.microsoft.com/office/drawing/2014/main" val="377871899"/>
                    </a:ext>
                  </a:extLst>
                </a:gridCol>
                <a:gridCol w="576064">
                  <a:extLst>
                    <a:ext uri="{9D8B030D-6E8A-4147-A177-3AD203B41FA5}">
                      <a16:colId xmlns:a16="http://schemas.microsoft.com/office/drawing/2014/main" val="367910521"/>
                    </a:ext>
                  </a:extLst>
                </a:gridCol>
                <a:gridCol w="432048">
                  <a:extLst>
                    <a:ext uri="{9D8B030D-6E8A-4147-A177-3AD203B41FA5}">
                      <a16:colId xmlns:a16="http://schemas.microsoft.com/office/drawing/2014/main" val="3045796821"/>
                    </a:ext>
                  </a:extLst>
                </a:gridCol>
                <a:gridCol w="3240360">
                  <a:extLst>
                    <a:ext uri="{9D8B030D-6E8A-4147-A177-3AD203B41FA5}">
                      <a16:colId xmlns:a16="http://schemas.microsoft.com/office/drawing/2014/main" val="1447966748"/>
                    </a:ext>
                  </a:extLst>
                </a:gridCol>
                <a:gridCol w="540060">
                  <a:extLst>
                    <a:ext uri="{9D8B030D-6E8A-4147-A177-3AD203B41FA5}">
                      <a16:colId xmlns:a16="http://schemas.microsoft.com/office/drawing/2014/main" val="1124144418"/>
                    </a:ext>
                  </a:extLst>
                </a:gridCol>
              </a:tblGrid>
              <a:tr h="106249">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Zawody, specjalności, kursy, studia i egzaminy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0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Zawody, specjalności, kursy, studia i egzaminy  </a:t>
                      </a:r>
                      <a:endParaRPr lang="pl-PL" sz="1000" b="1" i="0" u="none" strike="noStrike" dirty="0">
                        <a:solidFill>
                          <a:srgbClr val="008000"/>
                        </a:solidFill>
                        <a:effectLst/>
                        <a:latin typeface="Calibri" panose="020F0502020204030204" pitchFamily="34" charset="0"/>
                      </a:endParaRP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22012">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wózka jezdniowego z wymianą butli gazowych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8</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projektowanie elementów do wypalania (blacha)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22012">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zagęszczacz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59</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psycholog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154118215"/>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opiekun medyczny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60</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rachunkowość budżetowa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pedagog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61</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ratownik medyczny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piekarz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rejestratorka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48</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pielęgniarka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63</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sekretarka medyczna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49</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pilarz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64</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spawacz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płace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65</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specjalista PR</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51</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położna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66</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sprzedawca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52</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biurowy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67</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sprzedaż/obsługa klienta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53</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ogólnobudowlany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68</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ślusarz-spawacz</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54</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pracownik socjalny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69</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technik analityki medycznej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55</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prawo pracy i ubezpieczeń społecznych</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70</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terapeuta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13713">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56</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profilaktyka uzależnień</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71</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uprawnienia elektryczne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02321">
                <a:tc>
                  <a:txBody>
                    <a:bodyPr/>
                    <a:lstStyle/>
                    <a:p>
                      <a:pPr algn="ct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57</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programista</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72</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46040" y="3241616"/>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99592" y="102217"/>
            <a:ext cx="7992888"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21.2. Planowane w 2023 roku zawody i specjalności, kursy,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studia i egzaminy.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31. W jakich zawodach i specjalnościach kursów, studiów i egzaminów Pana/i firma planuje  uczestniczyć w 2023 roku w ramach wsparcia KFS?) </a:t>
            </a:r>
          </a:p>
        </p:txBody>
      </p:sp>
      <p:sp>
        <p:nvSpPr>
          <p:cNvPr id="3" name="pole tekstowe 2">
            <a:extLst>
              <a:ext uri="{FF2B5EF4-FFF2-40B4-BE49-F238E27FC236}">
                <a16:creationId xmlns:a16="http://schemas.microsoft.com/office/drawing/2014/main" id="{AB066600-C97E-1A00-2471-A27461C58E1A}"/>
              </a:ext>
            </a:extLst>
          </p:cNvPr>
          <p:cNvSpPr txBox="1"/>
          <p:nvPr/>
        </p:nvSpPr>
        <p:spPr>
          <a:xfrm>
            <a:off x="263502" y="3540993"/>
            <a:ext cx="8534458" cy="1246495"/>
          </a:xfrm>
          <a:prstGeom prst="rect">
            <a:avLst/>
          </a:prstGeom>
          <a:noFill/>
        </p:spPr>
        <p:txBody>
          <a:bodyPr wrap="square" rtlCol="0">
            <a:spAutoFit/>
          </a:bodyPr>
          <a:lstStyle/>
          <a:p>
            <a:pPr algn="just"/>
            <a:r>
              <a:rPr lang="pl-PL" sz="1500" dirty="0">
                <a:solidFill>
                  <a:srgbClr val="006600"/>
                </a:solidFill>
              </a:rPr>
              <a:t>Należy odnotować, że uczestniczący w badaniu pracodawcy (reprezentujący 67 przedsiębiorstw i instytucji) zgłosili gotowość do ubiegania się o wsparcie z KFS w 2023 roku w 72 zawodach i specjalnościach kursów, studiów i egzaminów, przy czym najczęściej wymieniano zapotrzebowanie na: operatorów wózków jezdniowych z wymianą butli gazowych, spawaczy, fryzjerów, operatorów maszyn CNC, nauczycieli, fizjoterapeutów, specjalistów od administracji i zarządzania.</a:t>
            </a:r>
          </a:p>
        </p:txBody>
      </p:sp>
    </p:spTree>
    <p:extLst>
      <p:ext uri="{BB962C8B-B14F-4D97-AF65-F5344CB8AC3E}">
        <p14:creationId xmlns:p14="http://schemas.microsoft.com/office/powerpoint/2010/main" val="193740976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771550"/>
            <a:ext cx="7992888" cy="39703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Nota metodologiczna</a:t>
            </a:r>
            <a:r>
              <a:rPr kumimoji="0" lang="pl-PL" sz="1600" b="0" i="0" u="none" strike="noStrike" kern="1200" cap="none" spc="0" normalizeH="0" baseline="0" noProof="0" dirty="0">
                <a:ln>
                  <a:noFill/>
                </a:ln>
                <a:solidFill>
                  <a:srgbClr val="006600"/>
                </a:solidFill>
                <a:effectLst/>
                <a:uLnTx/>
                <a:uFillTx/>
                <a:latin typeface="Calibri"/>
                <a:ea typeface="+mn-ea"/>
                <a:cs typeface="+mn-cs"/>
              </a:rPr>
              <a:t>: Z Krajowego Funduszu Szkoleniowego w powiecie pleszewskim w 2021 roku skorzystało 157 podmiotów, do których rozesłano kwestionariusze z prośbą                         o wypełnienie. Otrzymano zwrot ankiet od 76 podmiotów, z czego do dalszej analizy (ze względu na braki danych) zakwalifikowano 67 kwestionariuszy.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Więcej niż jedna trzecia (34,1%) podmiotów (23), które otrzymały wsparcie, to osoby fizyczne prowadzące działalność gospodarczą, w których było 257 pracujących. Ze wsparcia skorzystało 19 jednostek samorządu terytorialnego (opieki i pomocy społecznej, oświaty, kultury),              w których było 1 080 pracujących (34,2%). Jednak najwięcej pracujących było w 11 (16,4%) spółkach z o.o. - 1 153, co stanowi 36,5% wszystkich pracujących  w badanych firmach.</a:t>
            </a: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Na drugie metryczkowe pytanie kwestionariusza nie odpowiedziało 7 pracodawców. Zdecydowanie najwięcej firm (31 firm, co stanowi 53,3%) biorących udział w badaniu mieściło się w przedziale od 10 do 49 pracujących. Natomiast najwięcej (1 309) pracujących było w 13 (21,8%) firmach z przedziału od 50 do 249 pracujących. Z kolei najmniej - 80 pracujących w 13 (21,7%) firmach z przedziału od 4 do 9 pracujących.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80678"/>
            <a:ext cx="6480720"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63644075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493981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Na 67 pracodawców, którzy wzięli udział w badaniu, 13 nie udzieliło odpowiedzi na pytanie metryczkowe o przedziałach lat powstania firm. Należy odnotować, że co piąta firma rozpoczęła działalność przed 1990 rokiem oraz prawie co czwarta (24,1%) w latach 2015-2020.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Pracodawcy, którzy wzięli udział w badaniu, zatrudniają pracowników przede wszystkim na umowę</a:t>
            </a:r>
            <a:b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b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o pracę (91,5%). Ponadto warto odnotować, że w tych  przedsiębiorstwach 161 osób ma „</a:t>
            </a:r>
            <a:r>
              <a:rPr kumimoji="0" lang="pl-PL" sz="15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kontrakt menedżerski</a:t>
            </a: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oraz 91 osób jest zatrudnionych na „</a:t>
            </a:r>
            <a:r>
              <a:rPr kumimoji="0" lang="pl-PL" sz="1500" b="0" i="1"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umowę zlecenie</a:t>
            </a: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Zdecydowanie najwięcej (83,5%) pracodawców biorących udział w badaniu prowadzi działalność gospodarczą w gminie Pleszew, w tym 68,6% w Pleszewie i 14,9% na wsi. Z gminy Gizałki żaden podmiot gospodarczy nie wziął udziału w badaniu.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Więcej niż trzy czwarte przedsiębiorstw, która brała udział w badaniu, pochodziła z następujących sekcji PKD: C - przetwórstwo przemysłowe (19,4%), S - pozostała działalność usługowa (17,3%), P - edukacja (16,4%), F - budownictwo (11,9%) oraz pracodawcy z sekcji Q - opieka zdrowotna i pomoc społeczna (10,4%).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Należy odnotować, że na pytanie 7 w kwestionariuszu ankiety najczęściej odpowiadali pracownicy „</a:t>
            </a:r>
            <a:r>
              <a:rPr kumimoji="0" lang="pl-PL" sz="1500" b="0" i="1" u="none" strike="noStrike" kern="1200" cap="none" spc="0" normalizeH="0" baseline="0" noProof="0" dirty="0">
                <a:ln>
                  <a:noFill/>
                </a:ln>
                <a:solidFill>
                  <a:srgbClr val="006600"/>
                </a:solidFill>
                <a:effectLst/>
                <a:uLnTx/>
                <a:uFillTx/>
                <a:latin typeface="Calibri"/>
                <a:ea typeface="+mn-ea"/>
                <a:cs typeface="+mn-cs"/>
              </a:rPr>
              <a:t>kadr, administracji i księgowości”</a:t>
            </a:r>
            <a:r>
              <a:rPr kumimoji="0" lang="pl-PL" sz="1500" b="0" i="0" u="none" strike="noStrike" kern="1200" cap="none" spc="0" normalizeH="0" baseline="0" noProof="0" dirty="0">
                <a:ln>
                  <a:noFill/>
                </a:ln>
                <a:solidFill>
                  <a:srgbClr val="006600"/>
                </a:solidFill>
                <a:effectLst/>
                <a:uLnTx/>
                <a:uFillTx/>
                <a:latin typeface="Calibri"/>
                <a:ea typeface="+mn-ea"/>
                <a:cs typeface="+mn-cs"/>
              </a:rPr>
              <a:t> (37,4%), „</a:t>
            </a:r>
            <a:r>
              <a:rPr kumimoji="0" lang="pl-PL" sz="1500" b="0" i="1" u="none" strike="noStrike" kern="1200" cap="none" spc="0" normalizeH="0" baseline="0" noProof="0" dirty="0">
                <a:ln>
                  <a:noFill/>
                </a:ln>
                <a:solidFill>
                  <a:srgbClr val="006600"/>
                </a:solidFill>
                <a:effectLst/>
                <a:uLnTx/>
                <a:uFillTx/>
                <a:latin typeface="Calibri"/>
                <a:ea typeface="+mn-ea"/>
                <a:cs typeface="+mn-cs"/>
              </a:rPr>
              <a:t>właściciele i współwłaściciele</a:t>
            </a:r>
            <a:r>
              <a:rPr kumimoji="0" lang="pl-PL" sz="1500" b="0" i="0" u="none" strike="noStrike" kern="1200" cap="none" spc="0" normalizeH="0" baseline="0" noProof="0" dirty="0">
                <a:ln>
                  <a:noFill/>
                </a:ln>
                <a:solidFill>
                  <a:srgbClr val="006600"/>
                </a:solidFill>
                <a:effectLst/>
                <a:uLnTx/>
                <a:uFillTx/>
                <a:latin typeface="Calibri"/>
                <a:ea typeface="+mn-ea"/>
                <a:cs typeface="+mn-cs"/>
              </a:rPr>
              <a:t>” firm (35,8%) oraz po 11,9% „</a:t>
            </a:r>
            <a:r>
              <a:rPr kumimoji="0" lang="pl-PL" sz="1500" b="0" i="1" u="none" strike="noStrike" kern="1200" cap="none" spc="0" normalizeH="0" baseline="0" noProof="0" dirty="0">
                <a:ln>
                  <a:noFill/>
                </a:ln>
                <a:solidFill>
                  <a:srgbClr val="006600"/>
                </a:solidFill>
                <a:effectLst/>
                <a:uLnTx/>
                <a:uFillTx/>
                <a:latin typeface="Calibri"/>
                <a:ea typeface="+mn-ea"/>
                <a:cs typeface="+mn-cs"/>
              </a:rPr>
              <a:t>prezesi i dyrektorzy</a:t>
            </a:r>
            <a:r>
              <a:rPr kumimoji="0" lang="pl-PL" sz="1500" b="0" i="0" u="none" strike="noStrike" kern="1200" cap="none" spc="0" normalizeH="0" baseline="0" noProof="0" dirty="0">
                <a:ln>
                  <a:noFill/>
                </a:ln>
                <a:solidFill>
                  <a:srgbClr val="006600"/>
                </a:solidFill>
                <a:effectLst/>
                <a:uLnTx/>
                <a:uFillTx/>
                <a:latin typeface="Calibri"/>
                <a:ea typeface="+mn-ea"/>
                <a:cs typeface="+mn-cs"/>
              </a:rPr>
              <a:t>” i „</a:t>
            </a:r>
            <a:r>
              <a:rPr kumimoji="0" lang="pl-PL" sz="1500" b="0" i="1" u="none" strike="noStrike" kern="1200" cap="none" spc="0" normalizeH="0" baseline="0" noProof="0" dirty="0">
                <a:ln>
                  <a:noFill/>
                </a:ln>
                <a:solidFill>
                  <a:srgbClr val="006600"/>
                </a:solidFill>
                <a:effectLst/>
                <a:uLnTx/>
                <a:uFillTx/>
                <a:latin typeface="Calibri"/>
                <a:ea typeface="+mn-ea"/>
                <a:cs typeface="+mn-cs"/>
              </a:rPr>
              <a:t>ścisłe kierownictwa” </a:t>
            </a:r>
            <a:r>
              <a:rPr kumimoji="0" lang="pl-PL" sz="1500" b="0" i="0" u="none" strike="noStrike" kern="1200" cap="none" spc="0" normalizeH="0" baseline="0" noProof="0" dirty="0">
                <a:ln>
                  <a:noFill/>
                </a:ln>
                <a:solidFill>
                  <a:srgbClr val="006600"/>
                </a:solidFill>
                <a:effectLst/>
                <a:uLnTx/>
                <a:uFillTx/>
                <a:latin typeface="Calibri"/>
                <a:ea typeface="+mn-ea"/>
                <a:cs typeface="+mn-cs"/>
              </a:rPr>
              <a:t>firm.</a:t>
            </a:r>
          </a:p>
          <a:p>
            <a:pPr marL="0" marR="0" lvl="0" indent="0" algn="just" defTabSz="914400" rtl="0" eaLnBrk="1" fontAlgn="ctr"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a:ln>
                  <a:noFill/>
                </a:ln>
                <a:solidFill>
                  <a:srgbClr val="006600"/>
                </a:solidFill>
                <a:effectLst/>
                <a:uLnTx/>
                <a:uFillTx/>
                <a:latin typeface="Calibri"/>
                <a:ea typeface="+mn-ea"/>
                <a:cs typeface="+mn-cs"/>
              </a:rPr>
              <a:t> - </a:t>
            </a:r>
            <a:r>
              <a:rPr kumimoji="0" lang="pl-PL" sz="1500" b="1" i="0" u="none" strike="noStrike" kern="1200" cap="none" spc="0" normalizeH="0" baseline="0" noProof="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57067680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38164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Prawie dwie trzecie (64,2%) pracodawców objętych badaniem prowadziło działalność gospodarczą w Pleszewie oraz 35,8% na wsi.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Dwie piąte (40,1%) pracodawców biorących udział w badaniu kieruje swoje produkty i usługi na rynek gminy Pleszew oraz 29,5% na powiat pleszewski.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70,2% </a:t>
            </a:r>
            <a:r>
              <a:rPr kumimoji="0" lang="pl-PL" sz="1600" b="0" i="0" u="none" strike="noStrike" kern="1200" cap="none" spc="0" normalizeH="0" baseline="0" noProof="0" dirty="0">
                <a:ln>
                  <a:noFill/>
                </a:ln>
                <a:solidFill>
                  <a:srgbClr val="006600"/>
                </a:solidFill>
                <a:effectLst/>
                <a:uLnTx/>
                <a:uFillTx/>
                <a:latin typeface="Calibri"/>
                <a:ea typeface="+mn-ea"/>
                <a:cs typeface="+mn-cs"/>
              </a:rPr>
              <a:t>biorących udział w badaniu pracodawców pozytywnie ocenia kondycję finansową swojej firmy oraz 29,8% przeciętnie - ani dobrze, ani źle. Żaden pracodawca nie ocenił kondycji swojej firmy „</a:t>
            </a:r>
            <a:r>
              <a:rPr kumimoji="0" lang="pl-PL" sz="1600" b="0" i="1" u="none" strike="noStrike" kern="1200" cap="none" spc="0" normalizeH="0" baseline="0" noProof="0" dirty="0">
                <a:ln>
                  <a:noFill/>
                </a:ln>
                <a:solidFill>
                  <a:srgbClr val="006600"/>
                </a:solidFill>
                <a:effectLst/>
                <a:uLnTx/>
                <a:uFillTx/>
                <a:latin typeface="Calibri"/>
                <a:ea typeface="+mn-ea"/>
                <a:cs typeface="+mn-cs"/>
              </a:rPr>
              <a:t>raczej źle</a:t>
            </a:r>
            <a:r>
              <a:rPr kumimoji="0" lang="pl-PL" sz="1600" b="0" i="0" u="none" strike="noStrike" kern="1200" cap="none" spc="0" normalizeH="0" baseline="0" noProof="0" dirty="0">
                <a:ln>
                  <a:noFill/>
                </a:ln>
                <a:solidFill>
                  <a:srgbClr val="006600"/>
                </a:solidFill>
                <a:effectLst/>
                <a:uLnTx/>
                <a:uFillTx/>
                <a:latin typeface="Calibri"/>
                <a:ea typeface="+mn-ea"/>
                <a:cs typeface="+mn-cs"/>
              </a:rPr>
              <a:t>” i „</a:t>
            </a:r>
            <a:r>
              <a:rPr kumimoji="0" lang="pl-PL" sz="1600" b="0" i="1" u="none" strike="noStrike" kern="1200" cap="none" spc="0" normalizeH="0" baseline="0" noProof="0" dirty="0">
                <a:ln>
                  <a:noFill/>
                </a:ln>
                <a:solidFill>
                  <a:srgbClr val="006600"/>
                </a:solidFill>
                <a:effectLst/>
                <a:uLnTx/>
                <a:uFillTx/>
                <a:latin typeface="Calibri"/>
                <a:ea typeface="+mn-ea"/>
                <a:cs typeface="+mn-cs"/>
              </a:rPr>
              <a:t>bardzo źle”.</a:t>
            </a: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opinii pracodawców wsparcie KFS było skierowane przede wszystkim do pracowników, którzy nie byli na stanowiskach kierowniczych (49,2%) oraz w drugiej kolejności dla obu grup (44,8%), to jest dla pracowników będących na stanowiskach kierowniczych i pracowników nie będących na stanowiskach kierowniczych.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Należy odnotować, że najwięcej firm zostało objętych wsparciem KFS w 2021 roku.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2021 roku ze wsparcia KFS skorzystało 157 podmiotów, natomiast analiza wyników dotyczy 67 podmiotów, które zostały sklasyfikowane do projektu badaniu, co stanowi 42,7% wszystkich podmiotów korzystających ze wsparcia w tym roku.</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816305" y="123478"/>
            <a:ext cx="644051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45903046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54753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30" b="0" i="0" u="none" strike="noStrike" kern="1200" cap="none" spc="0" normalizeH="0" baseline="0" noProof="0" dirty="0">
                <a:ln>
                  <a:noFill/>
                </a:ln>
                <a:solidFill>
                  <a:srgbClr val="006600"/>
                </a:solidFill>
                <a:effectLst/>
                <a:uLnTx/>
                <a:uFillTx/>
                <a:latin typeface="Calibri"/>
                <a:ea typeface="+mn-ea"/>
                <a:cs typeface="+mn-cs"/>
              </a:rPr>
              <a:t>W 2021 roku z 67 podmiotów, które zatrudniały około trzy tysiące pięćset osób, 812 osób skorzystało ze wsparcia KFS, w tym zdecydowanie najwięcej (657) z kursów i szkoleń, 53 osoby miały możliwość uzyskania dokumentów potwierdzających nabycie umiejętności, kwalifikacji lub uprawnień zawodowych oraz 43 osoby podjęły studia podyplomowe. Biorący udział w badaniu pracodawcy planują w 2023 roku wnioskować o wsparcie dla 505 pracowników.</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30" b="0" i="0" u="none" strike="noStrike" kern="1200" cap="none" spc="0" normalizeH="0" baseline="0" noProof="0" dirty="0">
                <a:ln>
                  <a:noFill/>
                </a:ln>
                <a:solidFill>
                  <a:srgbClr val="006600"/>
                </a:solidFill>
                <a:effectLst/>
                <a:uLnTx/>
                <a:uFillTx/>
                <a:latin typeface="Calibri"/>
                <a:ea typeface="+mn-ea"/>
                <a:cs typeface="+mn-cs"/>
              </a:rPr>
              <a:t>Pleszewscy pracodawcy o możliwości otrzymania wsparcia z KFS dowiedzieli się przede wszystkim: „</a:t>
            </a:r>
            <a:r>
              <a:rPr kumimoji="0" lang="pl-PL" sz="1530" b="0" i="1" u="none" strike="noStrike" kern="1200" cap="none" spc="0" normalizeH="0" baseline="0" noProof="0" dirty="0">
                <a:ln>
                  <a:noFill/>
                </a:ln>
                <a:solidFill>
                  <a:srgbClr val="006600"/>
                </a:solidFill>
                <a:effectLst/>
                <a:uLnTx/>
                <a:uFillTx/>
                <a:latin typeface="Calibri"/>
                <a:ea typeface="+mn-ea"/>
                <a:cs typeface="+mn-cs"/>
              </a:rPr>
              <a:t>ze strony internetowej PUP w Pleszewie</a:t>
            </a:r>
            <a:r>
              <a:rPr kumimoji="0" lang="pl-PL" sz="1530" b="0" i="0" u="none" strike="noStrike" kern="1200" cap="none" spc="0" normalizeH="0" baseline="0" noProof="0" dirty="0">
                <a:ln>
                  <a:noFill/>
                </a:ln>
                <a:solidFill>
                  <a:srgbClr val="006600"/>
                </a:solidFill>
                <a:effectLst/>
                <a:uLnTx/>
                <a:uFillTx/>
                <a:latin typeface="Calibri"/>
                <a:ea typeface="+mn-ea"/>
                <a:cs typeface="+mn-cs"/>
              </a:rPr>
              <a:t>” (53,7%), „</a:t>
            </a:r>
            <a:r>
              <a:rPr kumimoji="0" lang="pl-PL" sz="1530" b="0" i="1" u="none" strike="noStrike" kern="1200" cap="none" spc="0" normalizeH="0" baseline="0" noProof="0" dirty="0">
                <a:ln>
                  <a:noFill/>
                </a:ln>
                <a:solidFill>
                  <a:srgbClr val="006600"/>
                </a:solidFill>
                <a:effectLst/>
                <a:uLnTx/>
                <a:uFillTx/>
                <a:latin typeface="Calibri"/>
                <a:ea typeface="+mn-ea"/>
                <a:cs typeface="+mn-cs"/>
              </a:rPr>
              <a:t>podczas wizyty w PUP w Pleszewie” </a:t>
            </a:r>
            <a:r>
              <a:rPr kumimoji="0" lang="pl-PL" sz="1530" b="0" i="0" u="none" strike="noStrike" kern="1200" cap="none" spc="0" normalizeH="0" baseline="0" noProof="0" dirty="0">
                <a:ln>
                  <a:noFill/>
                </a:ln>
                <a:solidFill>
                  <a:srgbClr val="006600"/>
                </a:solidFill>
                <a:effectLst/>
                <a:uLnTx/>
                <a:uFillTx/>
                <a:latin typeface="Calibri"/>
                <a:ea typeface="+mn-ea"/>
                <a:cs typeface="+mn-cs"/>
              </a:rPr>
              <a:t>(41,8%), „</a:t>
            </a:r>
            <a:r>
              <a:rPr kumimoji="0" lang="pl-PL" sz="1530" b="0" i="1" u="none" strike="noStrike" kern="1200" cap="none" spc="0" normalizeH="0" baseline="0" noProof="0" dirty="0">
                <a:ln>
                  <a:noFill/>
                </a:ln>
                <a:solidFill>
                  <a:srgbClr val="006600"/>
                </a:solidFill>
                <a:effectLst/>
                <a:uLnTx/>
                <a:uFillTx/>
                <a:latin typeface="Calibri"/>
                <a:ea typeface="+mn-ea"/>
                <a:cs typeface="+mn-cs"/>
              </a:rPr>
              <a:t>od innego przedsiębiorcy</a:t>
            </a:r>
            <a:r>
              <a:rPr kumimoji="0" lang="pl-PL" sz="1530" b="0" i="0" u="none" strike="noStrike" kern="1200" cap="none" spc="0" normalizeH="0" baseline="0" noProof="0" dirty="0">
                <a:ln>
                  <a:noFill/>
                </a:ln>
                <a:solidFill>
                  <a:srgbClr val="006600"/>
                </a:solidFill>
                <a:effectLst/>
                <a:uLnTx/>
                <a:uFillTx/>
                <a:latin typeface="Calibri"/>
                <a:ea typeface="+mn-ea"/>
                <a:cs typeface="+mn-cs"/>
              </a:rPr>
              <a:t>” (22,9%) oraz „</a:t>
            </a:r>
            <a:r>
              <a:rPr kumimoji="0" lang="pl-PL" sz="1530" b="0" i="1" u="none" strike="noStrike" kern="1200" cap="none" spc="0" normalizeH="0" baseline="0" noProof="0" dirty="0">
                <a:ln>
                  <a:noFill/>
                </a:ln>
                <a:solidFill>
                  <a:srgbClr val="006600"/>
                </a:solidFill>
                <a:effectLst/>
                <a:uLnTx/>
                <a:uFillTx/>
                <a:latin typeface="Calibri"/>
                <a:ea typeface="+mn-ea"/>
                <a:cs typeface="+mn-cs"/>
              </a:rPr>
              <a:t>z portalu internetowego PUP w Pleszewie</a:t>
            </a:r>
            <a:r>
              <a:rPr kumimoji="0" lang="pl-PL" sz="1530" b="0" i="0" u="none" strike="noStrike" kern="1200" cap="none" spc="0" normalizeH="0" baseline="0" noProof="0" dirty="0">
                <a:ln>
                  <a:noFill/>
                </a:ln>
                <a:solidFill>
                  <a:srgbClr val="006600"/>
                </a:solidFill>
                <a:effectLst/>
                <a:uLnTx/>
                <a:uFillTx/>
                <a:latin typeface="Calibri"/>
                <a:ea typeface="+mn-ea"/>
                <a:cs typeface="+mn-cs"/>
              </a:rPr>
              <a:t>” (17,9%).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30" b="0" i="0" u="none" strike="noStrike" kern="1200" cap="none" spc="0" normalizeH="0" baseline="0" noProof="0" dirty="0">
                <a:ln>
                  <a:noFill/>
                </a:ln>
                <a:solidFill>
                  <a:srgbClr val="006600"/>
                </a:solidFill>
                <a:effectLst/>
                <a:uLnTx/>
                <a:uFillTx/>
                <a:latin typeface="Calibri"/>
                <a:ea typeface="+mn-ea"/>
                <a:cs typeface="+mn-cs"/>
              </a:rPr>
              <a:t>Instytucje zewnętrzne (PUP, firmy szkoleniowe) tylko w niewielkim stopniu były inicjatorami złożenia wniosku o wsparcie z Krajowego Funduszu Szkoleniowego w 2021 roku. Inicjatywa należała przede wszystkim do właścicieli i ścisłego kierownictwa (prezesi, zarządy, dyrektorzy) firm oraz do pracowników.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30" b="0" i="0" u="none" strike="noStrike" kern="1200" cap="none" spc="0" normalizeH="0" baseline="0" noProof="0" dirty="0">
                <a:ln>
                  <a:noFill/>
                </a:ln>
                <a:solidFill>
                  <a:srgbClr val="006600"/>
                </a:solidFill>
                <a:effectLst/>
                <a:uLnTx/>
                <a:uFillTx/>
                <a:latin typeface="Calibri"/>
                <a:ea typeface="+mn-ea"/>
                <a:cs typeface="+mn-cs"/>
              </a:rPr>
              <a:t>W większości przypadków (52,2%) autorami wniosków do PUP o przyznanie wsparcia ze środków Krajowego Funduszu Szkoleniowego byli pracownicy przedsiębiorstw, w znacznie mniejszym stopniu firmy zewnętrzne (23,9%) oraz pracownicy firm we współpracy z firmami zewnętrznymi (17,9%).</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977820927"/>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38164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Pracodawcy korzystali przede wszystkim ze wsparcia podstawowego: w związku                           z zastosowaniem w firmach nowych technologii i narzędzi pracy, w tym także technologii           i narzędzi cyfrowych (53,7%), w zawodach deficytowych (46,3%) oraz dla pracowników, którzy ukończyli 45. rok życia (28,4%). </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Pracodawcy korzystali przede wszystkim ze wsparcia limitu rezerwowego: dla osób dorosłych  w nabywaniu kompetencji cyfrowych (47,8%) oraz z orzeczeniem o stopniu o</a:t>
            </a:r>
          </a:p>
          <a:p>
            <a:pPr marL="0" marR="0" lvl="0" indent="0" algn="just" defTabSz="914400" rtl="0" eaLnBrk="1" fontAlgn="ctr"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panose="020F0502020204030204" pitchFamily="34" charset="0"/>
                <a:ea typeface="+mn-ea"/>
                <a:cs typeface="+mn-cs"/>
              </a:rPr>
              <a:t>niepełnosprawności (11,9%).</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2021 roku pracodawcy biorący udział w badaniu w sześciu działaniach finansowanych ze środków KFS uzyskali wsparcie </a:t>
            </a:r>
            <a:r>
              <a:rPr kumimoji="0" lang="pl-PL" sz="1600" b="1" i="0" u="none" strike="noStrike" kern="1200" cap="none" spc="0" normalizeH="0" baseline="0" noProof="0" dirty="0">
                <a:ln>
                  <a:noFill/>
                </a:ln>
                <a:solidFill>
                  <a:srgbClr val="006600"/>
                </a:solidFill>
                <a:effectLst/>
                <a:uLnTx/>
                <a:uFillTx/>
                <a:latin typeface="Calibri"/>
                <a:ea typeface="+mn-ea"/>
                <a:cs typeface="+mn-cs"/>
              </a:rPr>
              <a:t>dla 714 pracowników</a:t>
            </a:r>
            <a:r>
              <a:rPr kumimoji="0" lang="pl-PL" sz="1600" b="0" i="0" u="none" strike="noStrike" kern="1200" cap="none" spc="0" normalizeH="0" baseline="0" noProof="0" dirty="0">
                <a:ln>
                  <a:noFill/>
                </a:ln>
                <a:solidFill>
                  <a:srgbClr val="006600"/>
                </a:solidFill>
                <a:effectLst/>
                <a:uLnTx/>
                <a:uFillTx/>
                <a:latin typeface="Calibri"/>
                <a:ea typeface="+mn-ea"/>
                <a:cs typeface="+mn-cs"/>
              </a:rPr>
              <a:t>, w tym zdecydowanie najwięcej 598 (tj. 83,8%) beneficjentów wzięło udział w kursach i szkoleniach, 59 osób podjęło studia podyplomowe oraz 30 osób przystąpiło do egzaminów umożliwiających uzyskanie dokumentów potwierdzających nabycie umiejętności, kwalifikacji lub uprawnień zawodowych.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 </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 opinii </a:t>
            </a:r>
            <a:r>
              <a:rPr kumimoji="0" lang="pl-PL" altLang="pl-PL" sz="1800" b="1" i="0" u="none" strike="noStrike" kern="1200" cap="none" spc="0" normalizeH="0" baseline="0" noProof="0" dirty="0">
                <a:ln>
                  <a:noFill/>
                </a:ln>
                <a:solidFill>
                  <a:srgbClr val="006600"/>
                </a:solidFill>
                <a:effectLst/>
                <a:uLnTx/>
                <a:uFillTx/>
                <a:latin typeface="Calibri" pitchFamily="34" charset="0"/>
                <a:ea typeface="+mn-ea"/>
                <a:cs typeface="+mn-cs"/>
              </a:rPr>
              <a:t>89,6% </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pracodawców procedury przyznawania wsparcia z KFS były zrozumiałe. Natomiast co dziesiąty (10,4%) badany respondent nie potrafił zająć w tej sprawie stanowiska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i wybrał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 mam zdania</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835696" y="180678"/>
            <a:ext cx="644051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93236712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35702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Tylko 3% pracodawców nie potrafiło zająć stanowiska w sprawie </a:t>
            </a:r>
            <a:r>
              <a:rPr kumimoji="0" lang="pl-PL" sz="1600" b="0" i="0" u="none" strike="noStrike" kern="1200" cap="none" spc="0" normalizeH="0" baseline="0" noProof="0" dirty="0">
                <a:ln>
                  <a:noFill/>
                </a:ln>
                <a:solidFill>
                  <a:srgbClr val="006600"/>
                </a:solidFill>
                <a:effectLst/>
                <a:uLnTx/>
                <a:uFillTx/>
                <a:latin typeface="Calibri"/>
                <a:ea typeface="+mn-ea"/>
                <a:cs typeface="+mn-cs"/>
              </a:rPr>
              <a:t>przebiegu refundacji kosztów poniesionych przez firmę w związku ze wsparciem z KFS </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i wybrało odpowiedź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Natomiast dla 97% pracodawców proces ten przebiegał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bez zakłóceń</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Więcej niż trzy czwarte (76,2%) pracodawców uznało, że kwota dofinansowania ze środków KFS była wystarczająca. Natomiast nie zgodziło się z tą opinią 11,9% biorących udział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w badaniu pracodawców oraz tyleż samo nie potrafiło zająć w tej sprawie stanowiska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i wybrało odpowiedź „</a:t>
            </a:r>
            <a:r>
              <a:rPr kumimoji="0" lang="pl-PL" sz="1600" b="0" i="1" u="none" strike="noStrike" kern="1200" cap="none" spc="0" normalizeH="0" baseline="0" noProof="0" dirty="0">
                <a:ln>
                  <a:noFill/>
                </a:ln>
                <a:solidFill>
                  <a:srgbClr val="006600"/>
                </a:solidFill>
                <a:effectLst/>
                <a:uLnTx/>
                <a:uFillTx/>
                <a:latin typeface="Calibri"/>
                <a:ea typeface="+mn-ea"/>
                <a:cs typeface="+mn-cs"/>
              </a:rPr>
              <a:t>nie mam zdania”.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800" b="1" i="0" u="none" strike="noStrike" kern="1200" cap="none" spc="0" normalizeH="0" baseline="0" noProof="0" dirty="0">
                <a:ln>
                  <a:noFill/>
                </a:ln>
                <a:solidFill>
                  <a:srgbClr val="006600"/>
                </a:solidFill>
                <a:effectLst/>
                <a:uLnTx/>
                <a:uFillTx/>
                <a:latin typeface="Calibri" pitchFamily="34" charset="0"/>
                <a:ea typeface="+mn-ea"/>
                <a:cs typeface="+mn-cs"/>
              </a:rPr>
              <a:t>68,6%</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pracodawców wyraziło opinię, że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żaden</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pracownik przed skorzystaniem ze wsparcia </a:t>
            </a:r>
            <a:b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b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z KFS nie był zagrożony zwolnieniem. Z kolei 3% pracodawców była zdania, że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wszyscy</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oraz 28,4%, że tylko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niektórzy”, </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czyli można przyjąć, że prawie jedna trzecia (31,5%) pracowników przed  wsparciem z KFS była zagrożona zwolnieniem.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W opinii zdecydowanej większości (89,5%) ankietowanych pracodawców „</a:t>
            </a:r>
            <a:r>
              <a:rPr kumimoji="0" lang="pl-PL" altLang="pl-PL" sz="1600" b="0" i="1" u="none" strike="noStrike" kern="1200" cap="none" spc="0" normalizeH="0" baseline="0" noProof="0" dirty="0">
                <a:ln>
                  <a:noFill/>
                </a:ln>
                <a:solidFill>
                  <a:srgbClr val="006600"/>
                </a:solidFill>
                <a:effectLst/>
                <a:uLnTx/>
                <a:uFillTx/>
                <a:latin typeface="Calibri" pitchFamily="34" charset="0"/>
                <a:ea typeface="+mn-ea"/>
                <a:cs typeface="+mn-cs"/>
              </a:rPr>
              <a:t>wszyscy</a:t>
            </a:r>
            <a:r>
              <a:rPr kumimoji="0" lang="pl-PL" altLang="pl-PL" sz="1600" b="0" i="0" u="none" strike="noStrike" kern="1200" cap="none" spc="0" normalizeH="0" baseline="0" noProof="0" dirty="0">
                <a:ln>
                  <a:noFill/>
                </a:ln>
                <a:solidFill>
                  <a:srgbClr val="006600"/>
                </a:solidFill>
                <a:effectLst/>
                <a:uLnTx/>
                <a:uFillTx/>
                <a:latin typeface="Calibri" pitchFamily="34" charset="0"/>
                <a:ea typeface="+mn-ea"/>
                <a:cs typeface="+mn-cs"/>
              </a:rPr>
              <a:t>” beneficjenci po skorzystaniu ze wsparcia nadal pracują w firmie. Można przyjąć, że co  dziesiąty (10,5%) beneficjent wsparcia nie pracuje w firmie.   </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547664" y="123478"/>
            <a:ext cx="6768751"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74841183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99592" y="725090"/>
            <a:ext cx="7992888" cy="378565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 badaniu przyjmuje się, że „efektywność” polega na porównaniu zaangażowanych zasobów   z osiągnięciami na poziomie produktów, rezultatów lub oddziaływania przedsięwzięcia.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Badanie dotyczy efektywności ex post, tj. rezultatów oraz opinii na temat konkretnych działań finansowanych przez KFS w ocenie beneficjentów i podmiotu (PUP) zajmującego się redystrybucją tych środków.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Celem badania była ocena efektywności rezultatów wsparcia w podmiotach korzystających ze środków Krajowego Funduszu Szkoleniowego w 2021 roku, sytuacji osób uczestniczących         w szkoleniach, ich konkurencyjności na powiatowym rynku pracy oraz weryfikacja skuteczności przekazywanego wsparcia przez PUP w Pleszewie.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Z uwagi na to, że zjawiska zachodzące w obszarze badawczym były bardzo złożone oraz w celu uzyskania jak najbardziej wiarygodnych wyników, niezbędne było przeprowadzenie badania wieloetapowego i równoległe użycie różnorodnych metod badawczych triangulacji źródeł danych polegającej na wzajemnym uzupełnianiu i weryfikacji danych, pochodzących z różnych źródeł, pozyskiwanych różnymi metodami oraz triangulacji metod badawczych.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(patrz: Schemat nr 1)  </a:t>
            </a:r>
          </a:p>
        </p:txBody>
      </p:sp>
    </p:spTree>
    <p:extLst>
      <p:ext uri="{BB962C8B-B14F-4D97-AF65-F5344CB8AC3E}">
        <p14:creationId xmlns:p14="http://schemas.microsoft.com/office/powerpoint/2010/main" val="30656632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99592" y="794340"/>
            <a:ext cx="7992888" cy="355481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Times New Roman" panose="02020603050405020304" pitchFamily="18" charset="0"/>
                <a:cs typeface="+mn-cs"/>
              </a:rPr>
              <a:t>Według opinii pracodawców, którzy wzięli udział w badaniu, w 2021 roku ze wsparcia z KFS skorzystało zdecydowanie więcej kobiet (507, tj. 69,2%) niż mężczyzn (226, tj. 30,8%). Łącznie ze wsparcia skorzystały 733 osoby z 67 firm, w tym 14 osób to właściciele firm.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00" b="1" i="0" u="none" strike="noStrike" kern="1200" cap="none" spc="0" normalizeH="0" baseline="0" noProof="0" dirty="0">
                <a:ln>
                  <a:noFill/>
                </a:ln>
                <a:solidFill>
                  <a:srgbClr val="006600"/>
                </a:solidFill>
                <a:effectLst/>
                <a:uLnTx/>
                <a:uFillTx/>
                <a:latin typeface="Calibri" pitchFamily="34" charset="0"/>
                <a:ea typeface="+mn-ea"/>
                <a:cs typeface="+mn-cs"/>
              </a:rPr>
              <a:t>22,4% </a:t>
            </a:r>
            <a:r>
              <a:rPr kumimoji="0" lang="pl-PL" altLang="pl-PL" sz="1500" b="0" i="0" u="none" strike="noStrike" kern="1200" cap="none" spc="0" normalizeH="0" baseline="0" noProof="0" dirty="0">
                <a:ln>
                  <a:noFill/>
                </a:ln>
                <a:solidFill>
                  <a:srgbClr val="006600"/>
                </a:solidFill>
                <a:effectLst/>
                <a:uLnTx/>
                <a:uFillTx/>
                <a:latin typeface="Calibri" pitchFamily="34" charset="0"/>
                <a:ea typeface="+mn-ea"/>
                <a:cs typeface="+mn-cs"/>
              </a:rPr>
              <a:t>pracodawców miało trudności przy wypełnieniu wniosków o wsparcie z KFS. Nie podzieliło tej opinii 77,6% ankietowanych.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00" b="0" i="0" u="none" strike="noStrike" kern="1200" cap="none" spc="0" normalizeH="0" baseline="0" noProof="0" dirty="0">
                <a:ln>
                  <a:noFill/>
                </a:ln>
                <a:solidFill>
                  <a:srgbClr val="006600"/>
                </a:solidFill>
                <a:effectLst/>
                <a:uLnTx/>
                <a:uFillTx/>
                <a:latin typeface="Calibri" pitchFamily="34" charset="0"/>
                <a:ea typeface="+mn-ea"/>
                <a:cs typeface="+mn-cs"/>
              </a:rPr>
              <a:t>Dla czterech piątych (80%) ankietowanych pracodawców pewną trudność stanowiła „</a:t>
            </a:r>
            <a:r>
              <a:rPr kumimoji="0" lang="pl-PL" altLang="pl-PL" sz="1500" b="0" i="1" u="none" strike="noStrike" kern="1200" cap="none" spc="0" normalizeH="0" baseline="0" noProof="0" dirty="0">
                <a:ln>
                  <a:noFill/>
                </a:ln>
                <a:solidFill>
                  <a:srgbClr val="006600"/>
                </a:solidFill>
                <a:effectLst/>
                <a:uLnTx/>
                <a:uFillTx/>
                <a:latin typeface="Calibri" pitchFamily="34" charset="0"/>
                <a:ea typeface="+mn-ea"/>
                <a:cs typeface="+mn-cs"/>
              </a:rPr>
              <a:t>konieczność dopasowania się do obowiązujących priorytetów w KFS</a:t>
            </a:r>
            <a:r>
              <a:rPr kumimoji="0" lang="pl-PL" altLang="pl-PL" sz="1500" b="0" i="0" u="none" strike="noStrike" kern="1200" cap="none" spc="0" normalizeH="0" baseline="0" noProof="0" dirty="0">
                <a:ln>
                  <a:noFill/>
                </a:ln>
                <a:solidFill>
                  <a:srgbClr val="006600"/>
                </a:solidFill>
                <a:effectLst/>
                <a:uLnTx/>
                <a:uFillTx/>
                <a:latin typeface="Calibri" pitchFamily="34" charset="0"/>
                <a:ea typeface="+mn-ea"/>
                <a:cs typeface="+mn-cs"/>
              </a:rPr>
              <a:t>” oraz dla 26,7% „</a:t>
            </a:r>
            <a:r>
              <a:rPr kumimoji="0" lang="pl-PL" altLang="pl-PL" sz="1500" b="0" i="1" u="none" strike="noStrike" kern="1200" cap="none" spc="0" normalizeH="0" baseline="0" noProof="0" dirty="0">
                <a:ln>
                  <a:noFill/>
                </a:ln>
                <a:solidFill>
                  <a:srgbClr val="006600"/>
                </a:solidFill>
                <a:effectLst/>
                <a:uLnTx/>
                <a:uFillTx/>
                <a:latin typeface="Calibri" pitchFamily="34" charset="0"/>
                <a:ea typeface="+mn-ea"/>
                <a:cs typeface="+mn-cs"/>
              </a:rPr>
              <a:t>brak środków na wkład własny”</a:t>
            </a:r>
            <a:r>
              <a:rPr kumimoji="0" lang="pl-PL" altLang="pl-PL" sz="1500" b="0" i="0" u="none" strike="noStrike" kern="1200" cap="none" spc="0" normalizeH="0" baseline="0" noProof="0" dirty="0">
                <a:ln>
                  <a:noFill/>
                </a:ln>
                <a:solidFill>
                  <a:srgbClr val="006600"/>
                </a:solidFill>
                <a:effectLst/>
                <a:uLnTx/>
                <a:uFillTx/>
                <a:latin typeface="Calibri" pitchFamily="34" charset="0"/>
                <a:ea typeface="+mn-ea"/>
                <a:cs typeface="+mn-cs"/>
              </a:rPr>
              <a:t>. Z kolei najmniejszą trudnością było dla 46,7% respondentów określenie czy firma spełnia kryteria.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91% biorących udział w badaniu pracodawców uznało, że otrzymane wsparcie z KFS odpowiada aktualnym potrzebom firmy. Tylko jeden (1,5%) pracodawca nie zgodził się z tym twierdzeniem oraz 7,5% nie potrafiło zająć stanowiska w tej sprawie i wybrało odpowiedź „</a:t>
            </a:r>
            <a:r>
              <a:rPr kumimoji="0" lang="pl-PL" sz="1500" b="0" i="1" u="none" strike="noStrike" kern="1200" cap="none" spc="0" normalizeH="0" baseline="0" noProof="0" dirty="0">
                <a:ln>
                  <a:noFill/>
                </a:ln>
                <a:solidFill>
                  <a:srgbClr val="006600"/>
                </a:solidFill>
                <a:effectLst/>
                <a:uLnTx/>
                <a:uFillTx/>
                <a:latin typeface="Calibri"/>
                <a:ea typeface="+mn-ea"/>
                <a:cs typeface="+mn-cs"/>
              </a:rPr>
              <a:t>nie mam zdania”.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1" u="none" strike="noStrike" kern="1200" cap="none" spc="0" normalizeH="0" baseline="0" noProof="0" dirty="0">
                <a:ln>
                  <a:noFill/>
                </a:ln>
                <a:solidFill>
                  <a:srgbClr val="006600"/>
                </a:solidFill>
                <a:effectLst/>
                <a:uLnTx/>
                <a:uFillTx/>
                <a:latin typeface="Calibri"/>
                <a:ea typeface="+mn-ea"/>
                <a:cs typeface="+mn-cs"/>
              </a:rPr>
              <a:t> </a:t>
            </a:r>
            <a:r>
              <a:rPr kumimoji="0" lang="pl-PL" sz="1500" b="0" i="0" u="none" strike="noStrike" kern="1200" cap="none" spc="0" normalizeH="0" baseline="0" noProof="0" dirty="0">
                <a:ln>
                  <a:noFill/>
                </a:ln>
                <a:solidFill>
                  <a:srgbClr val="006600"/>
                </a:solidFill>
                <a:effectLst/>
                <a:uLnTx/>
                <a:uFillTx/>
                <a:latin typeface="Calibri"/>
                <a:ea typeface="+mn-ea"/>
                <a:cs typeface="+mn-cs"/>
              </a:rPr>
              <a:t>Więcej niż trzy czwarte ankietowanych 76,1% jest zdania, że otrzymane wsparcie z KFS odpowiada przyszłym potrzebom firmy. Tylko jeden (1,5%) pracodawca nie zgodził się z tym twierdzeniem oraz 22,4% nie potrafiło zająć stanowiska w tej sprawie i wybrało odpowiedź „</a:t>
            </a:r>
            <a:r>
              <a:rPr kumimoji="0" lang="pl-PL" sz="1500" b="0" i="1" u="none" strike="noStrike" kern="1200" cap="none" spc="0" normalizeH="0" baseline="0" noProof="0" dirty="0">
                <a:ln>
                  <a:noFill/>
                </a:ln>
                <a:solidFill>
                  <a:srgbClr val="006600"/>
                </a:solidFill>
                <a:effectLst/>
                <a:uLnTx/>
                <a:uFillTx/>
                <a:latin typeface="Calibri"/>
                <a:ea typeface="+mn-ea"/>
                <a:cs typeface="+mn-cs"/>
              </a:rPr>
              <a:t>nie mam zdania”.  </a:t>
            </a: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835696" y="123478"/>
            <a:ext cx="644051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198170012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772636"/>
            <a:ext cx="7992888" cy="367023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550" b="0" i="0" u="none" strike="noStrike" kern="1200" cap="none" spc="0" normalizeH="0" baseline="0" noProof="0" dirty="0">
                <a:ln>
                  <a:noFill/>
                </a:ln>
                <a:solidFill>
                  <a:srgbClr val="006600"/>
                </a:solidFill>
                <a:effectLst/>
                <a:uLnTx/>
                <a:uFillTx/>
                <a:latin typeface="Calibri" pitchFamily="34" charset="0"/>
                <a:ea typeface="+mn-ea"/>
                <a:cs typeface="+mn-cs"/>
              </a:rPr>
              <a:t>Więcej niż dwie piąte (40,3%) pracodawców nie posiada zdiagnozowanych potrzeb szkoleniowych. Tylko co czwarta (25,4%) firma diagnozuje potrzeby szkoleniowe wszystkich pracowników oraz 34,3% firm zdiagnozowało potrzeby szkoleniowe tylko dla pojedynczych pracowników.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006600"/>
                </a:solidFill>
                <a:effectLst/>
                <a:uLnTx/>
                <a:uFillTx/>
                <a:latin typeface="Calibri"/>
                <a:ea typeface="+mn-ea"/>
                <a:cs typeface="+mn-cs"/>
              </a:rPr>
              <a:t>Należy odnotować, że więcej niż jedna ósma (13,4%) pracodawców „</a:t>
            </a:r>
            <a:r>
              <a:rPr kumimoji="0" lang="pl-PL" sz="1550" b="0" i="1" u="none" strike="noStrike" kern="1200" cap="none" spc="0" normalizeH="0" baseline="0" noProof="0" dirty="0">
                <a:ln>
                  <a:noFill/>
                </a:ln>
                <a:solidFill>
                  <a:srgbClr val="006600"/>
                </a:solidFill>
                <a:effectLst/>
                <a:uLnTx/>
                <a:uFillTx/>
                <a:latin typeface="Calibri"/>
                <a:ea typeface="+mn-ea"/>
                <a:cs typeface="+mn-cs"/>
              </a:rPr>
              <a:t>nigdy</a:t>
            </a:r>
            <a:r>
              <a:rPr kumimoji="0" lang="pl-PL" sz="1550" b="0" i="0" u="none" strike="noStrike" kern="1200" cap="none" spc="0" normalizeH="0" baseline="0" noProof="0" dirty="0">
                <a:ln>
                  <a:noFill/>
                </a:ln>
                <a:solidFill>
                  <a:srgbClr val="006600"/>
                </a:solidFill>
                <a:effectLst/>
                <a:uLnTx/>
                <a:uFillTx/>
                <a:latin typeface="Calibri"/>
                <a:ea typeface="+mn-ea"/>
                <a:cs typeface="+mn-cs"/>
              </a:rPr>
              <a:t>” nie ocenia efektywności szkoleń, w których uczestniczą ich pracownicy. Natomiast „</a:t>
            </a:r>
            <a:r>
              <a:rPr kumimoji="0" lang="pl-PL" sz="1550" b="0" i="1" u="none" strike="noStrike" kern="1200" cap="none" spc="0" normalizeH="0" baseline="0" noProof="0" dirty="0">
                <a:ln>
                  <a:noFill/>
                </a:ln>
                <a:solidFill>
                  <a:srgbClr val="006600"/>
                </a:solidFill>
                <a:effectLst/>
                <a:uLnTx/>
                <a:uFillTx/>
                <a:latin typeface="Calibri"/>
                <a:ea typeface="+mn-ea"/>
                <a:cs typeface="+mn-cs"/>
              </a:rPr>
              <a:t>zawsze”</a:t>
            </a:r>
            <a:r>
              <a:rPr kumimoji="0" lang="pl-PL" sz="1550" b="0" i="0" u="none" strike="noStrike" kern="1200" cap="none" spc="0" normalizeH="0" baseline="0" noProof="0" dirty="0">
                <a:ln>
                  <a:noFill/>
                </a:ln>
                <a:solidFill>
                  <a:srgbClr val="006600"/>
                </a:solidFill>
                <a:effectLst/>
                <a:uLnTx/>
                <a:uFillTx/>
                <a:latin typeface="Calibri"/>
                <a:ea typeface="+mn-ea"/>
                <a:cs typeface="+mn-cs"/>
              </a:rPr>
              <a:t> takiej oceny dokonuje ponad dwie piąte (41,8%) biorących udział w badaniu pracodawców oraz 44,8% robi to „</a:t>
            </a:r>
            <a:r>
              <a:rPr kumimoji="0" lang="pl-PL" sz="1550" b="0" i="1" u="none" strike="noStrike" kern="1200" cap="none" spc="0" normalizeH="0" baseline="0" noProof="0" dirty="0">
                <a:ln>
                  <a:noFill/>
                </a:ln>
                <a:solidFill>
                  <a:srgbClr val="006600"/>
                </a:solidFill>
                <a:effectLst/>
                <a:uLnTx/>
                <a:uFillTx/>
                <a:latin typeface="Calibri"/>
                <a:ea typeface="+mn-ea"/>
                <a:cs typeface="+mn-cs"/>
              </a:rPr>
              <a:t>czasami</a:t>
            </a:r>
            <a:r>
              <a:rPr kumimoji="0" lang="pl-PL" sz="155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006600"/>
                </a:solidFill>
                <a:effectLst/>
                <a:uLnTx/>
                <a:uFillTx/>
                <a:latin typeface="Calibri"/>
                <a:ea typeface="+mn-ea"/>
                <a:cs typeface="+mn-cs"/>
              </a:rPr>
              <a:t>W opinii pracodawców wszystkie z pięciu wymienionych celów wsparcia  zostały osiągnięte, w tym w największym stopniu (96,8%) w zakresie „</a:t>
            </a:r>
            <a:r>
              <a:rPr kumimoji="0" lang="pl-PL" sz="1550" b="0" i="1" u="none" strike="noStrike" kern="1200" cap="none" spc="0" normalizeH="0" baseline="0" noProof="0" dirty="0">
                <a:ln>
                  <a:noFill/>
                </a:ln>
                <a:solidFill>
                  <a:srgbClr val="006600"/>
                </a:solidFill>
                <a:effectLst/>
                <a:uLnTx/>
                <a:uFillTx/>
                <a:latin typeface="Calibri"/>
                <a:ea typeface="+mn-ea"/>
                <a:cs typeface="+mn-cs"/>
              </a:rPr>
              <a:t>poszerzenia horyzontów zawodowych i rozwoju kompetencji pracowników na ich dotychczasowym stanowisku”, </a:t>
            </a:r>
            <a:r>
              <a:rPr kumimoji="0" lang="pl-PL" sz="1550" b="0" i="0" u="none" strike="noStrike" kern="1200" cap="none" spc="0" normalizeH="0" baseline="0" noProof="0" dirty="0">
                <a:ln>
                  <a:noFill/>
                </a:ln>
                <a:solidFill>
                  <a:srgbClr val="006600"/>
                </a:solidFill>
                <a:effectLst/>
                <a:uLnTx/>
                <a:uFillTx/>
                <a:latin typeface="Calibri"/>
                <a:ea typeface="+mn-ea"/>
                <a:cs typeface="+mn-cs"/>
              </a:rPr>
              <a:t>poprawy organizacji pracy przedsiębiorstwa (90,3%) i zwiększeniu potencjału rozwojowego przedsiębiorstwa (90%).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50" b="0" i="0" u="none" strike="noStrike" kern="1200" cap="none" spc="0" normalizeH="0" baseline="0" noProof="0" dirty="0">
                <a:ln>
                  <a:noFill/>
                </a:ln>
                <a:solidFill>
                  <a:srgbClr val="006600"/>
                </a:solidFill>
                <a:effectLst/>
                <a:uLnTx/>
                <a:uFillTx/>
                <a:latin typeface="Calibri"/>
                <a:ea typeface="+mn-ea"/>
                <a:cs typeface="+mn-cs"/>
              </a:rPr>
              <a:t>Należy odnotować istotną zbieżność tematyki kursów/studiów/egzaminów z pytania 24 ankiety dla pracodawców z pytaniem 1 ankiety dla beneficjentów wsparcia (Z jakiego rodzaju usług finansowanych z KFS Pan/i skorzystał/a w 2021 roku?) Podobieństwo tych odpowiedzi świadczy    o rzetelności wypowiedzi pracodawców i pracowników.  </a:t>
            </a: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0181"/>
            <a:ext cx="6368509"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908798116"/>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6" y="699542"/>
            <a:ext cx="8024693"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Pracodawcy wymienili 80 zawodów i stanowisk osób, które skorzystały ze wsparcia z KFS w 2021 roku.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1" i="0" u="none" strike="noStrike" kern="1200" cap="none" spc="0" normalizeH="0" baseline="0" noProof="0" dirty="0">
                <a:ln>
                  <a:noFill/>
                </a:ln>
                <a:solidFill>
                  <a:srgbClr val="006600"/>
                </a:solidFill>
                <a:effectLst/>
                <a:uLnTx/>
                <a:uFillTx/>
                <a:latin typeface="Calibri"/>
                <a:ea typeface="+mn-ea"/>
                <a:cs typeface="+mn-cs"/>
              </a:rPr>
              <a:t>94% </a:t>
            </a:r>
            <a:r>
              <a:rPr kumimoji="0" lang="pl-PL" sz="1500" b="0" i="0" u="none" strike="noStrike" kern="1200" cap="none" spc="0" normalizeH="0" baseline="0" noProof="0" dirty="0">
                <a:ln>
                  <a:noFill/>
                </a:ln>
                <a:solidFill>
                  <a:srgbClr val="006600"/>
                </a:solidFill>
                <a:effectLst/>
                <a:uLnTx/>
                <a:uFillTx/>
                <a:latin typeface="Calibri"/>
                <a:ea typeface="+mn-ea"/>
                <a:cs typeface="+mn-cs"/>
              </a:rPr>
              <a:t>pracodawców pozytywnie ocenia kompetencje nabyte w ramach działań finansowanych </a:t>
            </a:r>
            <a:br>
              <a:rPr kumimoji="0" lang="pl-PL" sz="1500" b="0" i="0" u="none" strike="noStrike" kern="1200" cap="none" spc="0" normalizeH="0" baseline="0" noProof="0" dirty="0">
                <a:ln>
                  <a:noFill/>
                </a:ln>
                <a:solidFill>
                  <a:srgbClr val="006600"/>
                </a:solidFill>
                <a:effectLst/>
                <a:uLnTx/>
                <a:uFillTx/>
                <a:latin typeface="Calibri"/>
                <a:ea typeface="+mn-ea"/>
                <a:cs typeface="+mn-cs"/>
              </a:rPr>
            </a:br>
            <a:r>
              <a:rPr kumimoji="0" lang="pl-PL" sz="1500" b="0" i="0" u="none" strike="noStrike" kern="1200" cap="none" spc="0" normalizeH="0" baseline="0" noProof="0" dirty="0">
                <a:ln>
                  <a:noFill/>
                </a:ln>
                <a:solidFill>
                  <a:srgbClr val="006600"/>
                </a:solidFill>
                <a:effectLst/>
                <a:uLnTx/>
                <a:uFillTx/>
                <a:latin typeface="Calibri"/>
                <a:ea typeface="+mn-ea"/>
                <a:cs typeface="+mn-cs"/>
              </a:rPr>
              <a:t>z KFS, w tym „</a:t>
            </a:r>
            <a:r>
              <a:rPr kumimoji="0" lang="pl-PL" sz="1500" b="0" i="1" u="none" strike="noStrike" kern="1200" cap="none" spc="0" normalizeH="0" baseline="0" noProof="0" dirty="0">
                <a:ln>
                  <a:noFill/>
                </a:ln>
                <a:solidFill>
                  <a:srgbClr val="006600"/>
                </a:solidFill>
                <a:effectLst/>
                <a:uLnTx/>
                <a:uFillTx/>
                <a:latin typeface="Calibri"/>
                <a:ea typeface="+mn-ea"/>
                <a:cs typeface="+mn-cs"/>
              </a:rPr>
              <a:t>bardzo dobrze</a:t>
            </a:r>
            <a:r>
              <a:rPr kumimoji="0" lang="pl-PL" sz="1500" b="0" i="0" u="none" strike="noStrike" kern="1200" cap="none" spc="0" normalizeH="0" baseline="0" noProof="0" dirty="0">
                <a:ln>
                  <a:noFill/>
                </a:ln>
                <a:solidFill>
                  <a:srgbClr val="006600"/>
                </a:solidFill>
                <a:effectLst/>
                <a:uLnTx/>
                <a:uFillTx/>
                <a:latin typeface="Calibri"/>
                <a:ea typeface="+mn-ea"/>
                <a:cs typeface="+mn-cs"/>
              </a:rPr>
              <a:t>” 44,8% oraz „</a:t>
            </a:r>
            <a:r>
              <a:rPr kumimoji="0" lang="pl-PL" sz="1500" b="0" i="1" u="none" strike="noStrike" kern="1200" cap="none" spc="0" normalizeH="0" baseline="0" noProof="0" dirty="0">
                <a:ln>
                  <a:noFill/>
                </a:ln>
                <a:solidFill>
                  <a:srgbClr val="006600"/>
                </a:solidFill>
                <a:effectLst/>
                <a:uLnTx/>
                <a:uFillTx/>
                <a:latin typeface="Calibri"/>
                <a:ea typeface="+mn-ea"/>
                <a:cs typeface="+mn-cs"/>
              </a:rPr>
              <a:t>raczej dobrze</a:t>
            </a:r>
            <a:r>
              <a:rPr kumimoji="0" lang="pl-PL" sz="1500" b="0" i="0" u="none" strike="noStrike" kern="1200" cap="none" spc="0" normalizeH="0" baseline="0" noProof="0" dirty="0">
                <a:ln>
                  <a:noFill/>
                </a:ln>
                <a:solidFill>
                  <a:srgbClr val="006600"/>
                </a:solidFill>
                <a:effectLst/>
                <a:uLnTx/>
                <a:uFillTx/>
                <a:latin typeface="Calibri"/>
                <a:ea typeface="+mn-ea"/>
                <a:cs typeface="+mn-cs"/>
              </a:rPr>
              <a:t>” 49,2% respondentów. Z kolei 6% biorących udział w badaniu pracodawców oceniło nabyte kompetencje jako „</a:t>
            </a:r>
            <a:r>
              <a:rPr kumimoji="0" lang="pl-PL" sz="1500" b="0" i="1" u="none" strike="noStrike" kern="1200" cap="none" spc="0" normalizeH="0" baseline="0" noProof="0" dirty="0">
                <a:ln>
                  <a:noFill/>
                </a:ln>
                <a:solidFill>
                  <a:srgbClr val="006600"/>
                </a:solidFill>
                <a:effectLst/>
                <a:uLnTx/>
                <a:uFillTx/>
                <a:latin typeface="Calibri"/>
                <a:ea typeface="+mn-ea"/>
                <a:cs typeface="+mn-cs"/>
              </a:rPr>
              <a:t>przeciętnie ani dobre, ani złe</a:t>
            </a:r>
            <a:r>
              <a:rPr kumimoji="0" lang="pl-PL" sz="1500" b="0" i="0" u="none" strike="noStrike" kern="1200" cap="none" spc="0" normalizeH="0" baseline="0" noProof="0" dirty="0">
                <a:ln>
                  <a:noFill/>
                </a:ln>
                <a:solidFill>
                  <a:srgbClr val="0066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Pracodawcy za najbardziej (85,7%) przydatne dla swojego przedsiębiorstwa uznali: „</a:t>
            </a:r>
            <a:r>
              <a:rPr kumimoji="0" lang="pl-PL" sz="1500" b="0" i="1" u="none" strike="noStrike" kern="1200" cap="none" spc="0" normalizeH="0" baseline="0" noProof="0" dirty="0">
                <a:ln>
                  <a:noFill/>
                </a:ln>
                <a:solidFill>
                  <a:srgbClr val="006600"/>
                </a:solidFill>
                <a:effectLst/>
                <a:uLnTx/>
                <a:uFillTx/>
                <a:latin typeface="Calibri"/>
                <a:ea typeface="+mn-ea"/>
                <a:cs typeface="+mn-cs"/>
              </a:rPr>
              <a:t>kursy i studia podyplomowe /lub szkolenia realizowane z inicjatywy pracodawcy lub za jego zgodą”, </a:t>
            </a:r>
            <a:r>
              <a:rPr kumimoji="0" lang="pl-PL" sz="1500" b="0" i="0" u="none" strike="noStrike" kern="1200" cap="none" spc="0" normalizeH="0" baseline="0" noProof="0" dirty="0">
                <a:ln>
                  <a:noFill/>
                </a:ln>
                <a:solidFill>
                  <a:srgbClr val="006600"/>
                </a:solidFill>
                <a:effectLst/>
                <a:uLnTx/>
                <a:uFillTx/>
                <a:latin typeface="Calibri"/>
                <a:ea typeface="+mn-ea"/>
                <a:cs typeface="+mn-cs"/>
              </a:rPr>
              <a:t>w drugiej kolejności „</a:t>
            </a:r>
            <a:r>
              <a:rPr kumimoji="0" lang="pl-PL" sz="1500" b="0" i="1" u="none" strike="noStrike" kern="1200" cap="none" spc="0" normalizeH="0" baseline="0" noProof="0" dirty="0">
                <a:ln>
                  <a:noFill/>
                </a:ln>
                <a:solidFill>
                  <a:srgbClr val="006600"/>
                </a:solidFill>
                <a:effectLst/>
                <a:uLnTx/>
                <a:uFillTx/>
                <a:latin typeface="Calibri"/>
                <a:ea typeface="+mn-ea"/>
                <a:cs typeface="+mn-cs"/>
              </a:rPr>
              <a:t>egzaminy umożliwiające uzyskanie dokumentów potwierdzających nabycie umiejętności, kwalifikacji lub uprawnień zawodowych</a:t>
            </a:r>
            <a:r>
              <a:rPr kumimoji="0" lang="pl-PL" sz="1500" b="0" i="0" u="none" strike="noStrike" kern="1200" cap="none" spc="0" normalizeH="0" baseline="0" noProof="0" dirty="0">
                <a:ln>
                  <a:noFill/>
                </a:ln>
                <a:solidFill>
                  <a:srgbClr val="006600"/>
                </a:solidFill>
                <a:effectLst/>
                <a:uLnTx/>
                <a:uFillTx/>
                <a:latin typeface="Calibri"/>
                <a:ea typeface="+mn-ea"/>
                <a:cs typeface="+mn-cs"/>
              </a:rPr>
              <a:t>” (71,2% wskazań) oraz „</a:t>
            </a:r>
            <a:r>
              <a:rPr kumimoji="0" lang="pl-PL" sz="1500" b="0" i="1" u="none" strike="noStrike" kern="1200" cap="none" spc="0" normalizeH="0" baseline="0" noProof="0" dirty="0">
                <a:ln>
                  <a:noFill/>
                </a:ln>
                <a:solidFill>
                  <a:srgbClr val="006600"/>
                </a:solidFill>
                <a:effectLst/>
                <a:uLnTx/>
                <a:uFillTx/>
                <a:latin typeface="Calibri"/>
                <a:ea typeface="+mn-ea"/>
                <a:cs typeface="+mn-cs"/>
              </a:rPr>
              <a:t>określenie potrzeb pracodawcy         w zakresie kształcenia ustawicznego w związku z ubieganiem się o sfinansowanie tego kształcenia ze środków KFS” </a:t>
            </a:r>
            <a:r>
              <a:rPr kumimoji="0" lang="pl-PL" sz="1500" b="0" i="0" u="none" strike="noStrike" kern="1200" cap="none" spc="0" normalizeH="0" baseline="0" noProof="0" dirty="0">
                <a:ln>
                  <a:noFill/>
                </a:ln>
                <a:solidFill>
                  <a:srgbClr val="006600"/>
                </a:solidFill>
                <a:effectLst/>
                <a:uLnTx/>
                <a:uFillTx/>
                <a:latin typeface="Calibri"/>
                <a:ea typeface="+mn-ea"/>
                <a:cs typeface="+mn-cs"/>
              </a:rPr>
              <a:t>(70,8%).</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Należy odnotować, że pracodawcy wysoko ocenili efekty wsparcia z KFS, średnio wszystkie (7) wymienione stwierdzenia uzyskały trzy czwarte akceptacji (75,5 punktów). Natomiast średnia arytmetyczna „</a:t>
            </a:r>
            <a:r>
              <a:rPr kumimoji="0" lang="pl-PL" sz="1500" b="0" i="1" u="none" strike="noStrike" kern="1200" cap="none" spc="0" normalizeH="0" baseline="0" noProof="0" dirty="0">
                <a:ln>
                  <a:noFill/>
                </a:ln>
                <a:solidFill>
                  <a:srgbClr val="006600"/>
                </a:solidFill>
                <a:effectLst/>
                <a:uLnTx/>
                <a:uFillTx/>
                <a:latin typeface="Calibri"/>
                <a:ea typeface="+mn-ea"/>
                <a:cs typeface="+mn-cs"/>
              </a:rPr>
              <a:t>braku akceptacji</a:t>
            </a:r>
            <a:r>
              <a:rPr kumimoji="0" lang="pl-PL" sz="1500" b="0" i="0" u="none" strike="noStrike" kern="1200" cap="none" spc="0" normalizeH="0" baseline="0" noProof="0" dirty="0">
                <a:ln>
                  <a:noFill/>
                </a:ln>
                <a:solidFill>
                  <a:srgbClr val="006600"/>
                </a:solidFill>
                <a:effectLst/>
                <a:uLnTx/>
                <a:uFillTx/>
                <a:latin typeface="Calibri"/>
                <a:ea typeface="+mn-ea"/>
                <a:cs typeface="+mn-cs"/>
              </a:rPr>
              <a:t>” wyniosła 5,1 punktów. Z kolei średnia arytmetyczna dla odpowiedzi „trudno powiedzieć” wyniosła 19,4 punktów. Najwyższą akceptację pracodawców (98,5%) uzyskało stwierdzenie, że „</a:t>
            </a:r>
            <a:r>
              <a:rPr kumimoji="0" lang="pl-PL" sz="1500" b="0" i="1" u="none" strike="noStrike" kern="1200" cap="none" spc="0" normalizeH="0" baseline="0" noProof="0" dirty="0">
                <a:ln>
                  <a:noFill/>
                </a:ln>
                <a:solidFill>
                  <a:srgbClr val="006600"/>
                </a:solidFill>
                <a:effectLst/>
                <a:uLnTx/>
                <a:uFillTx/>
                <a:latin typeface="Calibri"/>
                <a:ea typeface="+mn-ea"/>
                <a:cs typeface="+mn-cs"/>
              </a:rPr>
              <a:t>dzięki wsparciu ze środków KFS pracownicy firmy podnieśli kompetencje potrzebne w ich codziennej pracy</a:t>
            </a:r>
            <a:r>
              <a:rPr kumimoji="0" lang="pl-PL" sz="1500" b="0" i="0" u="none" strike="noStrike" kern="1200" cap="none" spc="0" normalizeH="0" baseline="0" noProof="0" dirty="0">
                <a:ln>
                  <a:noFill/>
                </a:ln>
                <a:solidFill>
                  <a:srgbClr val="006600"/>
                </a:solidFill>
                <a:effectLst/>
                <a:uLnTx/>
                <a:uFillTx/>
                <a:latin typeface="Calibri"/>
                <a:ea typeface="+mn-ea"/>
                <a:cs typeface="+mn-cs"/>
              </a:rPr>
              <a:t>” oraz że usprawnili swoją pracę (89,6%).</a:t>
            </a:r>
            <a:endParaRPr kumimoji="0" lang="pl-PL" sz="1200" b="0" i="0" u="none" strike="noStrike" kern="1200" cap="none" spc="0" normalizeH="0" baseline="0" noProof="0" dirty="0">
              <a:ln>
                <a:noFill/>
              </a:ln>
              <a:solidFill>
                <a:srgbClr val="006600"/>
              </a:solidFill>
              <a:effectLst/>
              <a:uLnTx/>
              <a:uFillTx/>
              <a:latin typeface="Calibri"/>
              <a:ea typeface="+mn-ea"/>
              <a:cs typeface="+mn-cs"/>
            </a:endParaRP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835696" y="92706"/>
            <a:ext cx="6440518"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99721882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95576" y="748854"/>
            <a:ext cx="7992888" cy="349326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006600"/>
                </a:solidFill>
                <a:effectLst/>
                <a:uLnTx/>
                <a:uFillTx/>
                <a:latin typeface="Calibri"/>
                <a:ea typeface="+mn-ea"/>
                <a:cs typeface="+mn-cs"/>
              </a:rPr>
              <a:t>W opinii pracodawców firmy skorzystały m.in. w zakresie uzupełnienia obszarów kompetencji księgowych, prawnych (26,9% wskazań), zarządzania pracą własną (22,4%), zarządzania pracą zespołu (19,4%) oraz w zakresie technologii ICT (informacyjno-komunikacyjne) (19,4%). Jak również wielu umiejętności, kompetencji i uprawnień zawodowych takich jak: umiejętności spawania, operatorskie (suwnicy, wózków widłowych, podestów ruchomych), kucharskich, cukierniczych, ślusarskich, palacza,  budowlanych, terapeutycznych, pedagogicznych i wielu innych.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006600"/>
                </a:solidFill>
                <a:effectLst/>
                <a:uLnTx/>
                <a:uFillTx/>
                <a:latin typeface="Calibri"/>
                <a:ea typeface="+mn-ea"/>
                <a:cs typeface="+mn-cs"/>
              </a:rPr>
              <a:t>W opinii większości (56,7%) pracodawców w okresie pandemii firmy „</a:t>
            </a:r>
            <a:r>
              <a:rPr kumimoji="0" lang="pl-PL" sz="1700" b="0" i="1" u="none" strike="noStrike" kern="1200" cap="none" spc="0" normalizeH="0" baseline="0" noProof="0" dirty="0">
                <a:ln>
                  <a:noFill/>
                </a:ln>
                <a:solidFill>
                  <a:srgbClr val="006600"/>
                </a:solidFill>
                <a:effectLst/>
                <a:uLnTx/>
                <a:uFillTx/>
                <a:latin typeface="Calibri"/>
                <a:ea typeface="+mn-ea"/>
                <a:cs typeface="+mn-cs"/>
              </a:rPr>
              <a:t>częściej korzystały ze szkoleń w formie zdalnej (on-line)”. </a:t>
            </a:r>
            <a:r>
              <a:rPr kumimoji="0" lang="pl-PL" sz="1700" b="0" i="0" u="none" strike="noStrike" kern="1200" cap="none" spc="0" normalizeH="0" baseline="0" noProof="0" dirty="0">
                <a:ln>
                  <a:noFill/>
                </a:ln>
                <a:solidFill>
                  <a:srgbClr val="006600"/>
                </a:solidFill>
                <a:effectLst/>
                <a:uLnTx/>
                <a:uFillTx/>
                <a:latin typeface="Calibri"/>
                <a:ea typeface="+mn-ea"/>
                <a:cs typeface="+mn-cs"/>
              </a:rPr>
              <a:t>Z kolei 28,4% pracodawców jest zdania</a:t>
            </a:r>
            <a:r>
              <a:rPr kumimoji="0" lang="pl-PL" sz="1700" b="0" i="1" u="none" strike="noStrike" kern="1200" cap="none" spc="0" normalizeH="0" baseline="0" noProof="0" dirty="0">
                <a:ln>
                  <a:noFill/>
                </a:ln>
                <a:solidFill>
                  <a:srgbClr val="006600"/>
                </a:solidFill>
                <a:effectLst/>
                <a:uLnTx/>
                <a:uFillTx/>
                <a:latin typeface="Calibri"/>
                <a:ea typeface="+mn-ea"/>
                <a:cs typeface="+mn-cs"/>
              </a:rPr>
              <a:t>, </a:t>
            </a:r>
            <a:r>
              <a:rPr kumimoji="0" lang="pl-PL" sz="1700" b="0" i="0" u="none" strike="noStrike" kern="1200" cap="none" spc="0" normalizeH="0" baseline="0" noProof="0" dirty="0">
                <a:ln>
                  <a:noFill/>
                </a:ln>
                <a:solidFill>
                  <a:srgbClr val="006600"/>
                </a:solidFill>
                <a:effectLst/>
                <a:uLnTx/>
                <a:uFillTx/>
                <a:latin typeface="Calibri"/>
                <a:ea typeface="+mn-ea"/>
                <a:cs typeface="+mn-cs"/>
              </a:rPr>
              <a:t>że</a:t>
            </a:r>
            <a:r>
              <a:rPr kumimoji="0" lang="pl-PL" sz="1700" b="0" i="1" u="none" strike="noStrike" kern="1200" cap="none" spc="0" normalizeH="0" baseline="0" noProof="0" dirty="0">
                <a:ln>
                  <a:noFill/>
                </a:ln>
                <a:solidFill>
                  <a:srgbClr val="006600"/>
                </a:solidFill>
                <a:effectLst/>
                <a:uLnTx/>
                <a:uFillTx/>
                <a:latin typeface="Calibri"/>
                <a:ea typeface="+mn-ea"/>
                <a:cs typeface="+mn-cs"/>
              </a:rPr>
              <a:t> „pandemia nie wpłynęła na politykę szkoleniową firmy”. </a:t>
            </a:r>
            <a:r>
              <a:rPr kumimoji="0" lang="pl-PL" sz="1700" b="0" i="0" u="none" strike="noStrike" kern="1200" cap="none" spc="0" normalizeH="0" baseline="0" noProof="0" dirty="0">
                <a:ln>
                  <a:noFill/>
                </a:ln>
                <a:solidFill>
                  <a:srgbClr val="006600"/>
                </a:solidFill>
                <a:effectLst/>
                <a:uLnTx/>
                <a:uFillTx/>
                <a:latin typeface="Calibri"/>
                <a:ea typeface="+mn-ea"/>
                <a:cs typeface="+mn-cs"/>
              </a:rPr>
              <a:t>Respondenci odrzucili stwierdzenie, że ich firma </a:t>
            </a:r>
            <a:r>
              <a:rPr kumimoji="0" lang="pl-PL" sz="1700" b="0" i="1" u="none" strike="noStrike" kern="1200" cap="none" spc="0" normalizeH="0" baseline="0" noProof="0" dirty="0">
                <a:ln>
                  <a:noFill/>
                </a:ln>
                <a:solidFill>
                  <a:srgbClr val="006600"/>
                </a:solidFill>
                <a:effectLst/>
                <a:uLnTx/>
                <a:uFillTx/>
                <a:latin typeface="Calibri"/>
                <a:ea typeface="+mn-ea"/>
                <a:cs typeface="+mn-cs"/>
              </a:rPr>
              <a:t>„z powodu pandemii całkowicie zaprzestała szkoleń”. </a:t>
            </a:r>
            <a:r>
              <a:rPr kumimoji="0" lang="pl-PL" sz="1700" b="0" i="0" u="none" strike="noStrike" kern="1200" cap="none" spc="0" normalizeH="0" baseline="0" noProof="0" dirty="0">
                <a:ln>
                  <a:noFill/>
                </a:ln>
                <a:solidFill>
                  <a:srgbClr val="006600"/>
                </a:solidFill>
                <a:effectLst/>
                <a:uLnTx/>
                <a:uFillTx/>
                <a:latin typeface="Calibri"/>
                <a:ea typeface="+mn-ea"/>
                <a:cs typeface="+mn-cs"/>
              </a:rPr>
              <a:t>Tylko 3% ankietowanych zgodziło się z twierdzeniem, że z powodu pandemii „</a:t>
            </a:r>
            <a:r>
              <a:rPr kumimoji="0" lang="pl-PL" sz="1700" b="0" i="1" u="none" strike="noStrike" kern="1200" cap="none" spc="0" normalizeH="0" baseline="0" noProof="0" dirty="0">
                <a:ln>
                  <a:noFill/>
                </a:ln>
                <a:solidFill>
                  <a:srgbClr val="006600"/>
                </a:solidFill>
                <a:effectLst/>
                <a:uLnTx/>
                <a:uFillTx/>
                <a:latin typeface="Calibri"/>
                <a:ea typeface="+mn-ea"/>
                <a:cs typeface="+mn-cs"/>
              </a:rPr>
              <a:t>rzadziej organizują szkolenia wewnętrzne (prowadzone przez pracownika firmy)”.</a:t>
            </a:r>
            <a:r>
              <a:rPr kumimoji="0" lang="pl-PL" altLang="pl-PL" sz="1700" b="0" i="0" u="none" strike="noStrike" kern="1200" cap="none" spc="0" normalizeH="0" baseline="0" noProof="0" dirty="0">
                <a:ln>
                  <a:noFill/>
                </a:ln>
                <a:solidFill>
                  <a:srgbClr val="006600"/>
                </a:solidFill>
                <a:effectLst/>
                <a:uLnTx/>
                <a:uFillTx/>
                <a:latin typeface="Calibri" pitchFamily="34" charset="0"/>
                <a:ea typeface="+mn-ea"/>
                <a:cs typeface="+mn-cs"/>
              </a:rPr>
              <a:t> </a:t>
            </a: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835696" y="136084"/>
            <a:ext cx="6440517"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354617663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wój: poziomy 1">
            <a:extLst>
              <a:ext uri="{FF2B5EF4-FFF2-40B4-BE49-F238E27FC236}">
                <a16:creationId xmlns:a16="http://schemas.microsoft.com/office/drawing/2014/main" id="{540896BF-6C81-23F0-3E9F-DE8C78942919}"/>
              </a:ext>
            </a:extLst>
          </p:cNvPr>
          <p:cNvSpPr/>
          <p:nvPr/>
        </p:nvSpPr>
        <p:spPr>
          <a:xfrm>
            <a:off x="251520" y="123478"/>
            <a:ext cx="8640960" cy="4968552"/>
          </a:xfrm>
          <a:prstGeom prst="horizontalScroll">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pole tekstowe 3">
            <a:extLst>
              <a:ext uri="{FF2B5EF4-FFF2-40B4-BE49-F238E27FC236}">
                <a16:creationId xmlns:a16="http://schemas.microsoft.com/office/drawing/2014/main" id="{1DAFD3D5-5C88-2A40-F36C-26C38C7A8A10}"/>
              </a:ext>
            </a:extLst>
          </p:cNvPr>
          <p:cNvSpPr txBox="1"/>
          <p:nvPr/>
        </p:nvSpPr>
        <p:spPr>
          <a:xfrm>
            <a:off x="867787" y="699542"/>
            <a:ext cx="7992888" cy="270843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altLang="pl-PL" sz="1700" b="0" i="0" u="none" strike="noStrike" kern="1200" cap="none" spc="0" normalizeH="0" baseline="0" noProof="0" dirty="0">
                <a:ln>
                  <a:noFill/>
                </a:ln>
                <a:solidFill>
                  <a:srgbClr val="006600"/>
                </a:solidFill>
                <a:effectLst/>
                <a:uLnTx/>
                <a:uFillTx/>
                <a:latin typeface="Calibri" pitchFamily="34" charset="0"/>
                <a:ea typeface="+mn-ea"/>
                <a:cs typeface="+mn-cs"/>
              </a:rPr>
              <a:t>Więcej niż dwie trzecie (68,6%) ankietowanych przedsiębiorstw planuje w 2023 roku ubiegać się o środki finansowe z KFS oraz jeden pracodawca zadeklarował, że w 2023 roku nie będzie się ubiegał o pozyskanie tych środków. Natomiast 29,9% pracodawców nie potrafiło zająć w tej sprawie stanowiska i wybrało odpowiedź „</a:t>
            </a:r>
            <a:r>
              <a:rPr kumimoji="0" lang="pl-PL" altLang="pl-PL" sz="1700" b="0" i="1" u="none" strike="noStrike" kern="1200" cap="none" spc="0" normalizeH="0" baseline="0" noProof="0" dirty="0">
                <a:ln>
                  <a:noFill/>
                </a:ln>
                <a:solidFill>
                  <a:srgbClr val="006600"/>
                </a:solidFill>
                <a:effectLst/>
                <a:uLnTx/>
                <a:uFillTx/>
                <a:latin typeface="Calibri" pitchFamily="34" charset="0"/>
                <a:ea typeface="+mn-ea"/>
                <a:cs typeface="+mn-cs"/>
              </a:rPr>
              <a:t>trudno powiedzieć</a:t>
            </a:r>
            <a:r>
              <a:rPr kumimoji="0" lang="pl-PL" altLang="pl-PL" sz="1700" b="0" i="0" u="none" strike="noStrike" kern="1200" cap="none" spc="0" normalizeH="0" baseline="0" noProof="0" dirty="0">
                <a:ln>
                  <a:noFill/>
                </a:ln>
                <a:solidFill>
                  <a:srgbClr val="006600"/>
                </a:solidFill>
                <a:effectLst/>
                <a:uLnTx/>
                <a:uFillTx/>
                <a:latin typeface="Calibri" pitchFamily="34" charset="0"/>
                <a:ea typeface="+mn-ea"/>
                <a:cs typeface="+mn-cs"/>
              </a:rPr>
              <a:t>”.  </a:t>
            </a:r>
            <a:endParaRPr kumimoji="0" lang="pl-PL" sz="1700" b="0" i="0" u="none" strike="noStrike" kern="1200" cap="none" spc="0" normalizeH="0" baseline="0" noProof="0" dirty="0">
              <a:ln>
                <a:noFill/>
              </a:ln>
              <a:solidFill>
                <a:srgbClr val="0066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700" b="0" i="0" u="none" strike="noStrike" kern="1200" cap="none" spc="0" normalizeH="0" baseline="0" noProof="0" dirty="0">
                <a:ln>
                  <a:noFill/>
                </a:ln>
                <a:solidFill>
                  <a:srgbClr val="006600"/>
                </a:solidFill>
                <a:effectLst/>
                <a:uLnTx/>
                <a:uFillTx/>
                <a:latin typeface="Calibri"/>
                <a:ea typeface="+mn-ea"/>
                <a:cs typeface="+mn-cs"/>
              </a:rPr>
              <a:t>Należy odnotować, że uczestniczący w badaniu pracodawcy (reprezentujący 67 przedsiębiorstw i instytucji) zgłosili gotowość do ubiegania się o wsparcie z KFS w 2023 roku w 72 zawodach i specjalnościach kursów, studiów i egzaminów, przy czym najczęściej wymieniano zapotrzebowanie na: operatorów wózków jezdniowych                 z wymianą butli gazowych, spawaczy, fryzjerów, operatorów maszyn CNC, nauczycieli, fizjoterapeutów, specjalistów od administracji i zarządzania.</a:t>
            </a:r>
          </a:p>
        </p:txBody>
      </p:sp>
      <p:sp>
        <p:nvSpPr>
          <p:cNvPr id="5" name="pole tekstowe 4">
            <a:extLst>
              <a:ext uri="{FF2B5EF4-FFF2-40B4-BE49-F238E27FC236}">
                <a16:creationId xmlns:a16="http://schemas.microsoft.com/office/drawing/2014/main" id="{7CAD2BF3-726C-D927-EDA8-F5DEBDCF535E}"/>
              </a:ext>
            </a:extLst>
          </p:cNvPr>
          <p:cNvSpPr txBox="1"/>
          <p:nvPr/>
        </p:nvSpPr>
        <p:spPr>
          <a:xfrm>
            <a:off x="1907704" y="123478"/>
            <a:ext cx="6368509" cy="6001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6600"/>
                </a:solidFill>
                <a:effectLst/>
                <a:uLnTx/>
                <a:uFillTx/>
                <a:latin typeface="Calibri"/>
                <a:ea typeface="+mn-ea"/>
                <a:cs typeface="+mn-cs"/>
              </a:rPr>
              <a:t>Podsumowanie</a:t>
            </a:r>
            <a:r>
              <a:rPr kumimoji="0" lang="pl-PL" sz="1400" b="1" i="0" u="none" strike="noStrike" kern="1200" cap="none" spc="0" normalizeH="0" baseline="0" noProof="0" dirty="0">
                <a:ln>
                  <a:noFill/>
                </a:ln>
                <a:solidFill>
                  <a:srgbClr val="006600"/>
                </a:solidFill>
                <a:effectLst/>
                <a:uLnTx/>
                <a:uFillTx/>
                <a:latin typeface="Calibri"/>
                <a:ea typeface="+mn-ea"/>
                <a:cs typeface="+mn-cs"/>
              </a:rPr>
              <a:t> - </a:t>
            </a:r>
            <a:r>
              <a:rPr kumimoji="0" lang="pl-PL" sz="1500" b="1" i="0" u="none" strike="noStrike" kern="1200" cap="none" spc="0" normalizeH="0" baseline="0" noProof="0" dirty="0">
                <a:ln>
                  <a:noFill/>
                </a:ln>
                <a:solidFill>
                  <a:srgbClr val="006600"/>
                </a:solidFill>
                <a:effectLst/>
                <a:uLnTx/>
                <a:uFillTx/>
                <a:latin typeface="Calibri"/>
                <a:ea typeface="+mn-ea"/>
                <a:cs typeface="+mn-cs"/>
              </a:rPr>
              <a:t>Opinie pracodawców powiatu pleszewskiego na temat wsparcia uzyskanego ze środków KFS w 2021 roku </a:t>
            </a:r>
            <a:endParaRPr kumimoji="0" lang="pl-PL" sz="2400" b="1"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241888044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240C6B0F-2A37-75AB-E58F-76FA84F52284}"/>
              </a:ext>
            </a:extLst>
          </p:cNvPr>
          <p:cNvSpPr txBox="1"/>
          <p:nvPr/>
        </p:nvSpPr>
        <p:spPr>
          <a:xfrm>
            <a:off x="107504" y="771550"/>
            <a:ext cx="8568952"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1" i="0" u="none" strike="noStrike" kern="1200" cap="none" spc="0" normalizeH="0" baseline="0" noProof="0" dirty="0">
                <a:ln>
                  <a:noFill/>
                </a:ln>
                <a:solidFill>
                  <a:srgbClr val="006600"/>
                </a:solidFill>
                <a:effectLst/>
                <a:uLnTx/>
                <a:uFillTx/>
                <a:latin typeface="Calibri"/>
                <a:ea typeface="+mn-ea"/>
                <a:cs typeface="+mn-cs"/>
              </a:rPr>
              <a:t>Uczestnicy (beneficjenci)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5400" b="1" i="0" u="none" strike="noStrike" kern="1200" cap="none" spc="0" normalizeH="0" baseline="0" noProof="0" dirty="0">
                <a:ln>
                  <a:noFill/>
                </a:ln>
                <a:solidFill>
                  <a:srgbClr val="006600"/>
                </a:solidFill>
                <a:effectLst/>
                <a:uLnTx/>
                <a:uFillTx/>
                <a:latin typeface="Calibri"/>
                <a:ea typeface="+mn-ea"/>
                <a:cs typeface="+mn-cs"/>
              </a:rPr>
              <a:t>wsparcia uzyskanego ze środków </a:t>
            </a:r>
            <a:br>
              <a:rPr kumimoji="0" lang="pl-PL" sz="5400" b="1" i="0" u="none" strike="noStrike" kern="1200" cap="none" spc="0" normalizeH="0" baseline="0" noProof="0" dirty="0">
                <a:ln>
                  <a:noFill/>
                </a:ln>
                <a:solidFill>
                  <a:srgbClr val="006600"/>
                </a:solidFill>
                <a:effectLst/>
                <a:uLnTx/>
                <a:uFillTx/>
                <a:latin typeface="Calibri"/>
                <a:ea typeface="+mn-ea"/>
                <a:cs typeface="+mn-cs"/>
              </a:rPr>
            </a:br>
            <a:r>
              <a:rPr kumimoji="0" lang="pl-PL" sz="5400" b="1" i="0" u="none" strike="noStrike" kern="1200" cap="none" spc="0" normalizeH="0" baseline="0" noProof="0" dirty="0">
                <a:ln>
                  <a:noFill/>
                </a:ln>
                <a:solidFill>
                  <a:srgbClr val="006600"/>
                </a:solidFill>
                <a:effectLst/>
                <a:uLnTx/>
                <a:uFillTx/>
                <a:latin typeface="Calibri"/>
                <a:ea typeface="+mn-ea"/>
                <a:cs typeface="+mn-cs"/>
              </a:rPr>
              <a:t>KFS w 2021 roku </a:t>
            </a:r>
            <a:endParaRPr kumimoji="0" lang="pl-PL" sz="5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Grafika 3" descr="Wykres słupkowy z trendem wzrostowym z wypełnieniem pełnym">
            <a:extLst>
              <a:ext uri="{FF2B5EF4-FFF2-40B4-BE49-F238E27FC236}">
                <a16:creationId xmlns:a16="http://schemas.microsoft.com/office/drawing/2014/main" id="{16C1B6E8-6B8D-3077-101B-23A76BA9BC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352" y="3579862"/>
            <a:ext cx="914400" cy="914400"/>
          </a:xfrm>
          <a:prstGeom prst="rect">
            <a:avLst/>
          </a:prstGeom>
        </p:spPr>
      </p:pic>
    </p:spTree>
    <p:extLst>
      <p:ext uri="{BB962C8B-B14F-4D97-AF65-F5344CB8AC3E}">
        <p14:creationId xmlns:p14="http://schemas.microsoft.com/office/powerpoint/2010/main" val="36007238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08CA4CE3-385D-93B9-2452-C2A05AFA3C1D}"/>
              </a:ext>
            </a:extLst>
          </p:cNvPr>
          <p:cNvGraphicFramePr>
            <a:graphicFrameLocks/>
          </p:cNvGraphicFramePr>
          <p:nvPr>
            <p:extLst>
              <p:ext uri="{D42A27DB-BD31-4B8C-83A1-F6EECF244321}">
                <p14:modId xmlns:p14="http://schemas.microsoft.com/office/powerpoint/2010/main" val="2865046033"/>
              </p:ext>
            </p:extLst>
          </p:nvPr>
        </p:nvGraphicFramePr>
        <p:xfrm>
          <a:off x="611560" y="1025656"/>
          <a:ext cx="7138461" cy="2320184"/>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878B6DA2-8787-DF24-08EF-8D889DCAC8AB}"/>
              </a:ext>
            </a:extLst>
          </p:cNvPr>
          <p:cNvSpPr txBox="1"/>
          <p:nvPr/>
        </p:nvSpPr>
        <p:spPr>
          <a:xfrm>
            <a:off x="683568" y="3571752"/>
            <a:ext cx="78488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7AA827E-FAB8-A87E-6D38-8EBE540D0F55}"/>
              </a:ext>
            </a:extLst>
          </p:cNvPr>
          <p:cNvSpPr txBox="1"/>
          <p:nvPr/>
        </p:nvSpPr>
        <p:spPr>
          <a:xfrm>
            <a:off x="1907704" y="123478"/>
            <a:ext cx="7056784" cy="523220"/>
          </a:xfrm>
          <a:prstGeom prst="rect">
            <a:avLst/>
          </a:prstGeom>
          <a:noFill/>
        </p:spPr>
        <p:txBody>
          <a:bodyPr wrap="square">
            <a:spAutoFit/>
          </a:bodyPr>
          <a:lstStyle/>
          <a:p>
            <a:pPr algn="ct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28. Struktura beneficjentów wsparcia z KFS według płci N=302.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i="0" u="none" strike="noStrike" kern="1200" cap="none" spc="0" normalizeH="0" baseline="0" noProof="0" dirty="0">
                <a:ln>
                  <a:noFill/>
                </a:ln>
                <a:solidFill>
                  <a:srgbClr val="006600"/>
                </a:solidFill>
                <a:effectLst/>
                <a:uLnTx/>
                <a:uFillTx/>
                <a:latin typeface="Calibri"/>
                <a:ea typeface="+mn-ea"/>
                <a:cs typeface="+mn-cs"/>
              </a:rPr>
              <a:t>(Pytanie 1 metryczkowe kwestionariusz ankiety beneficjentów)</a:t>
            </a:r>
            <a:endParaRPr lang="pl-PL" sz="1200" dirty="0"/>
          </a:p>
        </p:txBody>
      </p:sp>
      <p:sp>
        <p:nvSpPr>
          <p:cNvPr id="7" name="pole tekstowe 6">
            <a:extLst>
              <a:ext uri="{FF2B5EF4-FFF2-40B4-BE49-F238E27FC236}">
                <a16:creationId xmlns:a16="http://schemas.microsoft.com/office/drawing/2014/main" id="{3BAE48FC-6F8E-AB50-C61F-E74F964F8774}"/>
              </a:ext>
            </a:extLst>
          </p:cNvPr>
          <p:cNvSpPr txBox="1"/>
          <p:nvPr/>
        </p:nvSpPr>
        <p:spPr>
          <a:xfrm>
            <a:off x="755576" y="3942042"/>
            <a:ext cx="7632848"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W badanej próbie beneficjentów wsparcia z Krajowego Funduszu Szkoleniowego w 2021 roku zdecydowanie więcej było kobiet (78,8%) niż mężczyzn (21,2%). </a:t>
            </a:r>
          </a:p>
        </p:txBody>
      </p:sp>
    </p:spTree>
    <p:extLst>
      <p:ext uri="{BB962C8B-B14F-4D97-AF65-F5344CB8AC3E}">
        <p14:creationId xmlns:p14="http://schemas.microsoft.com/office/powerpoint/2010/main" val="382873547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08CA4CE3-385D-93B9-2452-C2A05AFA3C1D}"/>
              </a:ext>
            </a:extLst>
          </p:cNvPr>
          <p:cNvGraphicFramePr>
            <a:graphicFrameLocks/>
          </p:cNvGraphicFramePr>
          <p:nvPr>
            <p:extLst>
              <p:ext uri="{D42A27DB-BD31-4B8C-83A1-F6EECF244321}">
                <p14:modId xmlns:p14="http://schemas.microsoft.com/office/powerpoint/2010/main" val="2423111031"/>
              </p:ext>
            </p:extLst>
          </p:nvPr>
        </p:nvGraphicFramePr>
        <p:xfrm>
          <a:off x="611560" y="1025656"/>
          <a:ext cx="7138461" cy="2320184"/>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878B6DA2-8787-DF24-08EF-8D889DCAC8AB}"/>
              </a:ext>
            </a:extLst>
          </p:cNvPr>
          <p:cNvSpPr txBox="1"/>
          <p:nvPr/>
        </p:nvSpPr>
        <p:spPr>
          <a:xfrm>
            <a:off x="755576" y="3243831"/>
            <a:ext cx="784887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a:t>
            </a:r>
            <a:r>
              <a:rPr kumimoji="0" lang="pl-PL" altLang="pl-PL" sz="1000" b="0" i="0" u="none" strike="noStrike" kern="1200" cap="none" spc="0" normalizeH="0" baseline="0" noProof="0">
                <a:ln>
                  <a:noFill/>
                </a:ln>
                <a:solidFill>
                  <a:prstClr val="black"/>
                </a:solidFill>
                <a:effectLst/>
                <a:uLnTx/>
                <a:uFillTx/>
                <a:latin typeface="Calibri" pitchFamily="34" charset="0"/>
                <a:ea typeface="+mn-ea"/>
                <a:cs typeface="+mn-cs"/>
              </a:rPr>
              <a:t>, maj -czerwiec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7AA827E-FAB8-A87E-6D38-8EBE540D0F55}"/>
              </a:ext>
            </a:extLst>
          </p:cNvPr>
          <p:cNvSpPr txBox="1"/>
          <p:nvPr/>
        </p:nvSpPr>
        <p:spPr>
          <a:xfrm>
            <a:off x="1979712" y="339502"/>
            <a:ext cx="676875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29. Struktura beneficjentów wsparcia z KFS według miejsca zamieszkania miasto, wieś N=248. </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6 metryczkowe)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pole tekstowe 6">
            <a:extLst>
              <a:ext uri="{FF2B5EF4-FFF2-40B4-BE49-F238E27FC236}">
                <a16:creationId xmlns:a16="http://schemas.microsoft.com/office/drawing/2014/main" id="{3BAE48FC-6F8E-AB50-C61F-E74F964F8774}"/>
              </a:ext>
            </a:extLst>
          </p:cNvPr>
          <p:cNvSpPr txBox="1"/>
          <p:nvPr/>
        </p:nvSpPr>
        <p:spPr>
          <a:xfrm>
            <a:off x="747117" y="3643941"/>
            <a:ext cx="7632848"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Struktura beneficjentów wsparcia z KFS według miejsca zamieszkania miasto, wieś wskazuje, że w badanej próbie w 2021 roku ze wsparcia z Krajowego Funduszu Szkoleniowego prawie trzy piąte (59,3%) beneficjentów mieszkało na wsi oraz dwie piąte (40,7%) w miastach.</a:t>
            </a:r>
          </a:p>
        </p:txBody>
      </p:sp>
    </p:spTree>
    <p:extLst>
      <p:ext uri="{BB962C8B-B14F-4D97-AF65-F5344CB8AC3E}">
        <p14:creationId xmlns:p14="http://schemas.microsoft.com/office/powerpoint/2010/main" val="1003710518"/>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3319290398"/>
              </p:ext>
            </p:extLst>
          </p:nvPr>
        </p:nvGraphicFramePr>
        <p:xfrm>
          <a:off x="323528" y="518350"/>
          <a:ext cx="8496944" cy="3034545"/>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79602"/>
            <a:ext cx="69847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30. Funkcja, stanowisko w firmie beneficjenta wsparcia N=302.</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(Pytanie 4 metryczkowe kwestionariusz beneficjentów wsparcia)</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p>
        </p:txBody>
      </p:sp>
      <p:sp>
        <p:nvSpPr>
          <p:cNvPr id="6" name="pole tekstowe 5">
            <a:extLst>
              <a:ext uri="{FF2B5EF4-FFF2-40B4-BE49-F238E27FC236}">
                <a16:creationId xmlns:a16="http://schemas.microsoft.com/office/drawing/2014/main" id="{EFDD44B9-57FE-D62D-6296-0C1852B380B8}"/>
              </a:ext>
            </a:extLst>
          </p:cNvPr>
          <p:cNvSpPr txBox="1"/>
          <p:nvPr/>
        </p:nvSpPr>
        <p:spPr>
          <a:xfrm>
            <a:off x="395536" y="3395776"/>
            <a:ext cx="83529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303634" y="3723878"/>
            <a:ext cx="864096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Według biorących udział w badaniu pracodawców (67 firm) w 2021 roku wsparcie uzyskało 714 osób, czyli w badaniu beneficjentów objęto 42,3% pracowników, którzy skorzystali ze wsparcia z 67 podmiotów gospodarczych. Beneficjenci pracowali przede wszystkim w handlu (38,5%), kadrach (16,6%) oraz w produkcji (12,3%).  </a:t>
            </a:r>
          </a:p>
        </p:txBody>
      </p:sp>
    </p:spTree>
    <p:extLst>
      <p:ext uri="{BB962C8B-B14F-4D97-AF65-F5344CB8AC3E}">
        <p14:creationId xmlns:p14="http://schemas.microsoft.com/office/powerpoint/2010/main" val="182964360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2384150423"/>
              </p:ext>
            </p:extLst>
          </p:nvPr>
        </p:nvGraphicFramePr>
        <p:xfrm>
          <a:off x="323528" y="501910"/>
          <a:ext cx="8496944" cy="3077952"/>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691680" y="191955"/>
            <a:ext cx="698477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31. Kategoria społeczno-zawodowa N=302. </a:t>
            </a:r>
            <a:r>
              <a:rPr kumimoji="0" lang="pl-PL" sz="1200" b="1"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5 metryczkowe)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FDD44B9-57FE-D62D-6296-0C1852B380B8}"/>
              </a:ext>
            </a:extLst>
          </p:cNvPr>
          <p:cNvSpPr txBox="1"/>
          <p:nvPr/>
        </p:nvSpPr>
        <p:spPr>
          <a:xfrm>
            <a:off x="448870" y="3463836"/>
            <a:ext cx="83529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448870" y="3856749"/>
            <a:ext cx="8544753"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W badanej próbie beneficjentów wsparcia najliczniejszą grupę stanowili: „</a:t>
            </a:r>
            <a:r>
              <a:rPr kumimoji="0" lang="pl-PL" sz="1600" i="1" u="none" strike="noStrike" kern="1200" cap="none" spc="0" normalizeH="0" baseline="0" noProof="0" dirty="0">
                <a:ln>
                  <a:noFill/>
                </a:ln>
                <a:solidFill>
                  <a:srgbClr val="006600"/>
                </a:solidFill>
                <a:effectLst/>
                <a:uLnTx/>
                <a:uFillTx/>
                <a:latin typeface="Calibri"/>
                <a:ea typeface="+mn-ea"/>
                <a:cs typeface="+mn-cs"/>
              </a:rPr>
              <a:t>technicy i inny średni personel</a:t>
            </a:r>
            <a:r>
              <a:rPr kumimoji="0" lang="pl-PL" sz="1600" i="0" u="none" strike="noStrike" kern="1200" cap="none" spc="0" normalizeH="0" baseline="0" noProof="0" dirty="0">
                <a:ln>
                  <a:noFill/>
                </a:ln>
                <a:solidFill>
                  <a:srgbClr val="006600"/>
                </a:solidFill>
                <a:effectLst/>
                <a:uLnTx/>
                <a:uFillTx/>
                <a:latin typeface="Calibri"/>
                <a:ea typeface="+mn-ea"/>
                <a:cs typeface="+mn-cs"/>
              </a:rPr>
              <a:t>” (23,6%), „</a:t>
            </a:r>
            <a:r>
              <a:rPr kumimoji="0" lang="pl-PL" sz="1600" i="1" u="none" strike="noStrike" kern="1200" cap="none" spc="0" normalizeH="0" baseline="0" noProof="0" dirty="0">
                <a:ln>
                  <a:noFill/>
                </a:ln>
                <a:solidFill>
                  <a:srgbClr val="006600"/>
                </a:solidFill>
                <a:effectLst/>
                <a:uLnTx/>
                <a:uFillTx/>
                <a:latin typeface="Calibri"/>
                <a:ea typeface="+mn-ea"/>
                <a:cs typeface="+mn-cs"/>
              </a:rPr>
              <a:t>pracownicy administracyjno-biurowi</a:t>
            </a:r>
            <a:r>
              <a:rPr kumimoji="0" lang="pl-PL" sz="1600" i="0" u="none" strike="noStrike" kern="1200" cap="none" spc="0" normalizeH="0" baseline="0" noProof="0" dirty="0">
                <a:ln>
                  <a:noFill/>
                </a:ln>
                <a:solidFill>
                  <a:srgbClr val="006600"/>
                </a:solidFill>
                <a:effectLst/>
                <a:uLnTx/>
                <a:uFillTx/>
                <a:latin typeface="Calibri"/>
                <a:ea typeface="+mn-ea"/>
                <a:cs typeface="+mn-cs"/>
              </a:rPr>
              <a:t>” (20,5%) oraz „</a:t>
            </a:r>
            <a:r>
              <a:rPr kumimoji="0" lang="pl-PL" sz="1600" i="1" u="none" strike="noStrike" kern="1200" cap="none" spc="0" normalizeH="0" baseline="0" noProof="0" dirty="0">
                <a:ln>
                  <a:noFill/>
                </a:ln>
                <a:solidFill>
                  <a:srgbClr val="006600"/>
                </a:solidFill>
                <a:effectLst/>
                <a:uLnTx/>
                <a:uFillTx/>
                <a:latin typeface="Calibri"/>
                <a:ea typeface="+mn-ea"/>
                <a:cs typeface="+mn-cs"/>
              </a:rPr>
              <a:t>pracownicy handlu i usług</a:t>
            </a:r>
            <a:r>
              <a:rPr kumimoji="0" lang="pl-PL" sz="1600" i="0" u="none" strike="noStrike" kern="1200" cap="none" spc="0" normalizeH="0" baseline="0" noProof="0" dirty="0">
                <a:ln>
                  <a:noFill/>
                </a:ln>
                <a:solidFill>
                  <a:srgbClr val="006600"/>
                </a:solidFill>
                <a:effectLst/>
                <a:uLnTx/>
                <a:uFillTx/>
                <a:latin typeface="Calibri"/>
                <a:ea typeface="+mn-ea"/>
                <a:cs typeface="+mn-cs"/>
              </a:rPr>
              <a:t>” (19,9%). Natomiast najmniej liczną „</a:t>
            </a:r>
            <a:r>
              <a:rPr kumimoji="0" lang="pl-PL" sz="1600" i="1" u="none" strike="noStrike" kern="1200" cap="none" spc="0" normalizeH="0" baseline="0" noProof="0" dirty="0">
                <a:ln>
                  <a:noFill/>
                </a:ln>
                <a:solidFill>
                  <a:srgbClr val="006600"/>
                </a:solidFill>
                <a:effectLst/>
                <a:uLnTx/>
                <a:uFillTx/>
                <a:latin typeface="Calibri"/>
                <a:ea typeface="+mn-ea"/>
                <a:cs typeface="+mn-cs"/>
              </a:rPr>
              <a:t>prywatni przedsiębiorcy</a:t>
            </a:r>
            <a:r>
              <a:rPr kumimoji="0" lang="pl-PL" sz="1600" i="0" u="none" strike="noStrike" kern="1200" cap="none" spc="0" normalizeH="0" baseline="0" noProof="0" dirty="0">
                <a:ln>
                  <a:noFill/>
                </a:ln>
                <a:solidFill>
                  <a:srgbClr val="006600"/>
                </a:solidFill>
                <a:effectLst/>
                <a:uLnTx/>
                <a:uFillTx/>
                <a:latin typeface="Calibri"/>
                <a:ea typeface="+mn-ea"/>
                <a:cs typeface="+mn-cs"/>
              </a:rPr>
              <a:t>” (1,0%) i „</a:t>
            </a:r>
            <a:r>
              <a:rPr kumimoji="0" lang="pl-PL" sz="1600" i="1" u="none" strike="noStrike" kern="1200" cap="none" spc="0" normalizeH="0" baseline="0" noProof="0" dirty="0">
                <a:ln>
                  <a:noFill/>
                </a:ln>
                <a:solidFill>
                  <a:srgbClr val="006600"/>
                </a:solidFill>
                <a:effectLst/>
                <a:uLnTx/>
                <a:uFillTx/>
                <a:latin typeface="Calibri"/>
                <a:ea typeface="+mn-ea"/>
                <a:cs typeface="+mn-cs"/>
              </a:rPr>
              <a:t>rzemieślnicy</a:t>
            </a:r>
            <a:r>
              <a:rPr kumimoji="0" lang="pl-PL" sz="1600" i="0" u="none" strike="noStrike" kern="1200" cap="none" spc="0" normalizeH="0" baseline="0" noProof="0" dirty="0">
                <a:ln>
                  <a:noFill/>
                </a:ln>
                <a:solidFill>
                  <a:srgbClr val="006600"/>
                </a:solidFill>
                <a:effectLst/>
                <a:uLnTx/>
                <a:uFillTx/>
                <a:latin typeface="Calibri"/>
                <a:ea typeface="+mn-ea"/>
                <a:cs typeface="+mn-cs"/>
              </a:rPr>
              <a:t>” (1,7%).</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i="0" u="none" strike="noStrike" kern="1200" cap="none" spc="0" normalizeH="0" baseline="0" noProof="0" dirty="0">
                <a:ln>
                  <a:noFill/>
                </a:ln>
                <a:solidFill>
                  <a:srgbClr val="006600"/>
                </a:solidFill>
                <a:effectLst/>
                <a:uLnTx/>
                <a:uFillTx/>
                <a:latin typeface="Calibri"/>
                <a:ea typeface="+mn-ea"/>
                <a:cs typeface="+mn-cs"/>
              </a:rPr>
              <a:t>  </a:t>
            </a:r>
          </a:p>
        </p:txBody>
      </p:sp>
    </p:spTree>
    <p:extLst>
      <p:ext uri="{BB962C8B-B14F-4D97-AF65-F5344CB8AC3E}">
        <p14:creationId xmlns:p14="http://schemas.microsoft.com/office/powerpoint/2010/main" val="90761179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A1940-6F63-9F31-B488-3105033FDAFC}"/>
              </a:ext>
            </a:extLst>
          </p:cNvPr>
          <p:cNvGraphicFramePr>
            <a:graphicFrameLocks/>
          </p:cNvGraphicFramePr>
          <p:nvPr>
            <p:extLst>
              <p:ext uri="{D42A27DB-BD31-4B8C-83A1-F6EECF244321}">
                <p14:modId xmlns:p14="http://schemas.microsoft.com/office/powerpoint/2010/main" val="10382027"/>
              </p:ext>
            </p:extLst>
          </p:nvPr>
        </p:nvGraphicFramePr>
        <p:xfrm>
          <a:off x="874541" y="449278"/>
          <a:ext cx="7610941"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1AA49FF9-665E-AD09-A8F0-64721AE03C0F}"/>
              </a:ext>
            </a:extLst>
          </p:cNvPr>
          <p:cNvSpPr txBox="1"/>
          <p:nvPr/>
        </p:nvSpPr>
        <p:spPr>
          <a:xfrm>
            <a:off x="2286000" y="195486"/>
            <a:ext cx="4572000" cy="464871"/>
          </a:xfrm>
          <a:prstGeom prst="rect">
            <a:avLst/>
          </a:prstGeom>
          <a:noFill/>
        </p:spPr>
        <p:txBody>
          <a:bodyPr wrap="square">
            <a:spAutoFit/>
          </a:bodyPr>
          <a:lstStyle/>
          <a:p>
            <a:pPr>
              <a:lnSpc>
                <a:spcPct val="150000"/>
              </a:lnSpc>
            </a:pPr>
            <a:r>
              <a:rPr lang="pl-PL" dirty="0">
                <a:solidFill>
                  <a:srgbClr val="006600"/>
                </a:solidFill>
                <a:effectLst/>
                <a:latin typeface="Calibri" panose="020F0502020204030204" pitchFamily="34" charset="0"/>
                <a:ea typeface="Times New Roman" panose="02020603050405020304" pitchFamily="18" charset="0"/>
                <a:cs typeface="Times New Roman" panose="02020603050405020304" pitchFamily="18" charset="0"/>
              </a:rPr>
              <a:t>Schemat nr 1. Metody triangulacji</a:t>
            </a:r>
            <a:endParaRPr lang="pl-PL"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pole tekstowe 5">
            <a:extLst>
              <a:ext uri="{FF2B5EF4-FFF2-40B4-BE49-F238E27FC236}">
                <a16:creationId xmlns:a16="http://schemas.microsoft.com/office/drawing/2014/main" id="{2A91214E-6AE5-3611-93B3-9E987C60107E}"/>
              </a:ext>
            </a:extLst>
          </p:cNvPr>
          <p:cNvSpPr txBox="1"/>
          <p:nvPr/>
        </p:nvSpPr>
        <p:spPr>
          <a:xfrm>
            <a:off x="755575" y="3460279"/>
            <a:ext cx="784887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maj - czerwiec 2022 roku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39F8359-7B34-1447-3DED-E1A0771A74AD}"/>
              </a:ext>
            </a:extLst>
          </p:cNvPr>
          <p:cNvSpPr txBox="1"/>
          <p:nvPr/>
        </p:nvSpPr>
        <p:spPr>
          <a:xfrm>
            <a:off x="431540" y="3624222"/>
            <a:ext cx="8280919" cy="1077218"/>
          </a:xfrm>
          <a:prstGeom prst="rect">
            <a:avLst/>
          </a:prstGeom>
          <a:noFill/>
        </p:spPr>
        <p:txBody>
          <a:bodyPr wrap="square">
            <a:spAutoFit/>
          </a:bodyPr>
          <a:lstStyle/>
          <a:p>
            <a:pPr algn="just"/>
            <a:r>
              <a:rPr lang="pl-PL" sz="1600" dirty="0">
                <a:solidFill>
                  <a:srgbClr val="006600"/>
                </a:solidFill>
              </a:rPr>
              <a:t>Wtórne źródła informacji (</a:t>
            </a:r>
            <a:r>
              <a:rPr lang="pl-PL" sz="1600" dirty="0" err="1">
                <a:solidFill>
                  <a:srgbClr val="006600"/>
                </a:solidFill>
              </a:rPr>
              <a:t>secondary</a:t>
            </a:r>
            <a:r>
              <a:rPr lang="pl-PL" sz="1600" dirty="0">
                <a:solidFill>
                  <a:srgbClr val="006600"/>
                </a:solidFill>
              </a:rPr>
              <a:t> data), zwane również źródłami zastanymi, to publikacje, które nie zostały wykonane pod kątem konkretnego problemu badawczego. Natomiast źródła pierwotne (</a:t>
            </a:r>
            <a:r>
              <a:rPr lang="pl-PL" sz="1600" dirty="0" err="1">
                <a:solidFill>
                  <a:srgbClr val="006600"/>
                </a:solidFill>
              </a:rPr>
              <a:t>primary</a:t>
            </a:r>
            <a:r>
              <a:rPr lang="pl-PL" sz="1600" dirty="0">
                <a:solidFill>
                  <a:srgbClr val="006600"/>
                </a:solidFill>
              </a:rPr>
              <a:t> data) to publikacje, które zostały przygotowane pod kątem konkretnego problemu badawczego. </a:t>
            </a:r>
          </a:p>
        </p:txBody>
      </p:sp>
    </p:spTree>
    <p:extLst>
      <p:ext uri="{BB962C8B-B14F-4D97-AF65-F5344CB8AC3E}">
        <p14:creationId xmlns:p14="http://schemas.microsoft.com/office/powerpoint/2010/main" val="221823484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2022279024"/>
              </p:ext>
            </p:extLst>
          </p:nvPr>
        </p:nvGraphicFramePr>
        <p:xfrm>
          <a:off x="501115" y="555526"/>
          <a:ext cx="8141769" cy="3168352"/>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5696" y="79602"/>
            <a:ext cx="6984776"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32. Miejsce wykonywania działalności gospodarczej przez podmioty,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600" b="1" i="0" u="none" strike="noStrike" kern="1200" cap="none" spc="0" normalizeH="0" baseline="0" noProof="0" dirty="0">
                <a:ln>
                  <a:noFill/>
                </a:ln>
                <a:solidFill>
                  <a:srgbClr val="006600"/>
                </a:solidFill>
                <a:effectLst/>
                <a:uLnTx/>
                <a:uFillTx/>
                <a:latin typeface="Calibri"/>
                <a:ea typeface="+mn-ea"/>
                <a:cs typeface="+mn-cs"/>
              </a:rPr>
              <a:t>w których pracują beneficjenci wsparcia N=288.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7 metryczkowe)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FDD44B9-57FE-D62D-6296-0C1852B380B8}"/>
              </a:ext>
            </a:extLst>
          </p:cNvPr>
          <p:cNvSpPr txBox="1"/>
          <p:nvPr/>
        </p:nvSpPr>
        <p:spPr>
          <a:xfrm>
            <a:off x="683568" y="3130494"/>
            <a:ext cx="82473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365323" y="3530604"/>
            <a:ext cx="841335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Według beneficjentów wsparcia miejscem ich pracy (wykonywania, prowadzenia działalności gospodarczej przez pracodawców) jest „</a:t>
            </a:r>
            <a:r>
              <a:rPr kumimoji="0" lang="pl-PL" sz="1600" b="0" i="1" u="none" strike="noStrike" kern="1200" cap="none" spc="0" normalizeH="0" baseline="0" noProof="0" dirty="0">
                <a:ln>
                  <a:noFill/>
                </a:ln>
                <a:solidFill>
                  <a:srgbClr val="006600"/>
                </a:solidFill>
                <a:effectLst/>
                <a:uLnTx/>
                <a:uFillTx/>
                <a:latin typeface="Calibri"/>
                <a:ea typeface="+mn-ea"/>
                <a:cs typeface="+mn-cs"/>
              </a:rPr>
              <a:t>Pleszew miasto</a:t>
            </a:r>
            <a:r>
              <a:rPr kumimoji="0" lang="pl-PL" sz="1600" b="0" i="0" u="none" strike="noStrike" kern="1200" cap="none" spc="0" normalizeH="0" baseline="0" noProof="0" dirty="0">
                <a:ln>
                  <a:noFill/>
                </a:ln>
                <a:solidFill>
                  <a:srgbClr val="006600"/>
                </a:solidFill>
                <a:effectLst/>
                <a:uLnTx/>
                <a:uFillTx/>
                <a:latin typeface="Calibri"/>
                <a:ea typeface="+mn-ea"/>
                <a:cs typeface="+mn-cs"/>
              </a:rPr>
              <a:t>” (70,2%). Warto odnotować, iż różnica        w odpowiedzi wynosi tylko 1,6 punktów procentowych (mniej) według deklaracji  pracodawców. Na drugim miejscu jest Pleszew wieś 13,9% wskazań, natomiast według pracodawców 14,9%, czyli więcej o 1 punkt procentowy.  </a:t>
            </a:r>
          </a:p>
        </p:txBody>
      </p:sp>
    </p:spTree>
    <p:extLst>
      <p:ext uri="{BB962C8B-B14F-4D97-AF65-F5344CB8AC3E}">
        <p14:creationId xmlns:p14="http://schemas.microsoft.com/office/powerpoint/2010/main" val="245143302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Wykres 1">
            <a:extLst>
              <a:ext uri="{FF2B5EF4-FFF2-40B4-BE49-F238E27FC236}">
                <a16:creationId xmlns:a16="http://schemas.microsoft.com/office/drawing/2014/main" id="{48F9384F-1C4D-50C2-3725-87F1E1473E34}"/>
              </a:ext>
            </a:extLst>
          </p:cNvPr>
          <p:cNvGraphicFramePr/>
          <p:nvPr>
            <p:extLst>
              <p:ext uri="{D42A27DB-BD31-4B8C-83A1-F6EECF244321}">
                <p14:modId xmlns:p14="http://schemas.microsoft.com/office/powerpoint/2010/main" val="2283866394"/>
              </p:ext>
            </p:extLst>
          </p:nvPr>
        </p:nvGraphicFramePr>
        <p:xfrm>
          <a:off x="287647" y="552436"/>
          <a:ext cx="8496944" cy="3322576"/>
        </p:xfrm>
        <a:graphic>
          <a:graphicData uri="http://schemas.openxmlformats.org/drawingml/2006/chart">
            <c:chart xmlns:c="http://schemas.openxmlformats.org/drawingml/2006/chart" xmlns:r="http://schemas.openxmlformats.org/officeDocument/2006/relationships" r:id="rId2"/>
          </a:graphicData>
        </a:graphic>
      </p:graphicFrame>
      <p:sp>
        <p:nvSpPr>
          <p:cNvPr id="4" name="pole tekstowe 3">
            <a:extLst>
              <a:ext uri="{FF2B5EF4-FFF2-40B4-BE49-F238E27FC236}">
                <a16:creationId xmlns:a16="http://schemas.microsoft.com/office/drawing/2014/main" id="{4BE95523-46C8-C56C-3C79-9B7C6C9AD4D4}"/>
              </a:ext>
            </a:extLst>
          </p:cNvPr>
          <p:cNvSpPr txBox="1"/>
          <p:nvPr/>
        </p:nvSpPr>
        <p:spPr>
          <a:xfrm>
            <a:off x="1834133" y="185913"/>
            <a:ext cx="6984776"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33</a:t>
            </a:r>
            <a:r>
              <a:rPr kumimoji="0" lang="pl-PL" altLang="pl-PL" sz="1600" b="1" i="0" u="none" strike="noStrike" kern="1200" cap="none" spc="0" normalizeH="0" baseline="0" noProof="0" dirty="0">
                <a:ln>
                  <a:noFill/>
                </a:ln>
                <a:solidFill>
                  <a:srgbClr val="006600"/>
                </a:solidFill>
                <a:effectLst/>
                <a:uLnTx/>
                <a:uFillTx/>
                <a:latin typeface="Calibri" pitchFamily="34" charset="0"/>
                <a:ea typeface="+mn-ea"/>
                <a:cs typeface="+mn-cs"/>
              </a:rPr>
              <a:t>. </a:t>
            </a:r>
            <a:r>
              <a:rPr kumimoji="0" lang="pl-PL" sz="1600" b="1" i="0" u="none" strike="noStrike" kern="1200" cap="none" spc="0" normalizeH="0" baseline="0" noProof="0" dirty="0">
                <a:ln>
                  <a:noFill/>
                </a:ln>
                <a:solidFill>
                  <a:srgbClr val="006600"/>
                </a:solidFill>
                <a:effectLst/>
                <a:uLnTx/>
                <a:uFillTx/>
                <a:latin typeface="Calibri" pitchFamily="34" charset="0"/>
                <a:ea typeface="+mn-ea"/>
                <a:cs typeface="+mn-cs"/>
              </a:rPr>
              <a:t>Struktura beneficjentów wsparcia według wykształcenia </a:t>
            </a:r>
            <a:r>
              <a:rPr kumimoji="0" lang="pl-PL" sz="1600" b="1" i="0" u="none" strike="noStrike" kern="1200" cap="none" spc="0" normalizeH="0" baseline="0" noProof="0" dirty="0">
                <a:ln>
                  <a:noFill/>
                </a:ln>
                <a:solidFill>
                  <a:srgbClr val="006600"/>
                </a:solidFill>
                <a:effectLst/>
                <a:uLnTx/>
                <a:uFillTx/>
                <a:latin typeface="Calibri"/>
                <a:ea typeface="+mn-ea"/>
                <a:cs typeface="+mn-cs"/>
              </a:rPr>
              <a:t>N=302.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3 metryczkowe) </a:t>
            </a:r>
            <a:endParaRPr kumimoji="0" lang="pl-PL" sz="1600" b="1" i="0" u="none" strike="noStrike" kern="1200" cap="none" spc="0" normalizeH="0" baseline="0" noProof="0" dirty="0">
              <a:ln>
                <a:noFill/>
              </a:ln>
              <a:solidFill>
                <a:srgbClr val="006600"/>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EFDD44B9-57FE-D62D-6296-0C1852B380B8}"/>
              </a:ext>
            </a:extLst>
          </p:cNvPr>
          <p:cNvSpPr txBox="1"/>
          <p:nvPr/>
        </p:nvSpPr>
        <p:spPr>
          <a:xfrm>
            <a:off x="431663" y="3474902"/>
            <a:ext cx="83529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C54659EA-5558-B8B9-A611-082CF704A360}"/>
              </a:ext>
            </a:extLst>
          </p:cNvPr>
          <p:cNvSpPr txBox="1"/>
          <p:nvPr/>
        </p:nvSpPr>
        <p:spPr>
          <a:xfrm>
            <a:off x="323528" y="3723878"/>
            <a:ext cx="8640960"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Beneficjenci wsparcia z KFS w 2021 roku legitymowali się przede wszystkim wykształceniem „</a:t>
            </a:r>
            <a:r>
              <a:rPr kumimoji="0" lang="pl-PL" sz="1600" b="0" i="1" u="none" strike="noStrike" kern="1200" cap="none" spc="0" normalizeH="0" baseline="0" noProof="0" dirty="0">
                <a:ln>
                  <a:noFill/>
                </a:ln>
                <a:solidFill>
                  <a:srgbClr val="006600"/>
                </a:solidFill>
                <a:effectLst/>
                <a:uLnTx/>
                <a:uFillTx/>
                <a:latin typeface="Calibri"/>
                <a:ea typeface="+mn-ea"/>
                <a:cs typeface="+mn-cs"/>
              </a:rPr>
              <a:t>wyższym magisterskim”</a:t>
            </a:r>
            <a:r>
              <a:rPr kumimoji="0" lang="pl-PL" sz="1600" b="0" i="0" u="none" strike="noStrike" kern="1200" cap="none" spc="0" normalizeH="0" baseline="0" noProof="0" dirty="0">
                <a:ln>
                  <a:noFill/>
                </a:ln>
                <a:solidFill>
                  <a:srgbClr val="006600"/>
                </a:solidFill>
                <a:effectLst/>
                <a:uLnTx/>
                <a:uFillTx/>
                <a:latin typeface="Calibri"/>
                <a:ea typeface="+mn-ea"/>
                <a:cs typeface="+mn-cs"/>
              </a:rPr>
              <a:t> (45,3%) „</a:t>
            </a:r>
            <a:r>
              <a:rPr kumimoji="0" lang="pl-PL" sz="1600" b="0" i="1" u="none" strike="noStrike" kern="1200" cap="none" spc="0" normalizeH="0" baseline="0" noProof="0" dirty="0">
                <a:ln>
                  <a:noFill/>
                </a:ln>
                <a:solidFill>
                  <a:srgbClr val="006600"/>
                </a:solidFill>
                <a:effectLst/>
                <a:uLnTx/>
                <a:uFillTx/>
                <a:latin typeface="Calibri"/>
                <a:ea typeface="+mn-ea"/>
                <a:cs typeface="+mn-cs"/>
              </a:rPr>
              <a:t>średnim zawodowym</a:t>
            </a:r>
            <a:r>
              <a:rPr kumimoji="0" lang="pl-PL" sz="1600" b="0" i="0" u="none" strike="noStrike" kern="1200" cap="none" spc="0" normalizeH="0" baseline="0" noProof="0" dirty="0">
                <a:ln>
                  <a:noFill/>
                </a:ln>
                <a:solidFill>
                  <a:srgbClr val="006600"/>
                </a:solidFill>
                <a:effectLst/>
                <a:uLnTx/>
                <a:uFillTx/>
                <a:latin typeface="Calibri"/>
                <a:ea typeface="+mn-ea"/>
                <a:cs typeface="+mn-cs"/>
              </a:rPr>
              <a:t>” (21,9%), „</a:t>
            </a:r>
            <a:r>
              <a:rPr kumimoji="0" lang="pl-PL" sz="1600" b="0" i="1" u="none" strike="noStrike" kern="1200" cap="none" spc="0" normalizeH="0" baseline="0" noProof="0" dirty="0">
                <a:ln>
                  <a:noFill/>
                </a:ln>
                <a:solidFill>
                  <a:srgbClr val="006600"/>
                </a:solidFill>
                <a:effectLst/>
                <a:uLnTx/>
                <a:uFillTx/>
                <a:latin typeface="Calibri"/>
                <a:ea typeface="+mn-ea"/>
                <a:cs typeface="+mn-cs"/>
              </a:rPr>
              <a:t>policealnym</a:t>
            </a:r>
            <a:r>
              <a:rPr kumimoji="0" lang="pl-PL" sz="1600" b="0" i="0" u="none" strike="noStrike" kern="1200" cap="none" spc="0" normalizeH="0" baseline="0" noProof="0" dirty="0">
                <a:ln>
                  <a:noFill/>
                </a:ln>
                <a:solidFill>
                  <a:srgbClr val="006600"/>
                </a:solidFill>
                <a:effectLst/>
                <a:uLnTx/>
                <a:uFillTx/>
                <a:latin typeface="Calibri"/>
                <a:ea typeface="+mn-ea"/>
                <a:cs typeface="+mn-cs"/>
              </a:rPr>
              <a:t>” (9,9%) oraz „wyższym licencjackim” (9,3%). Warto odnotować, że 54,5% beneficjentów, którzy skorzystali ze wsparcia, posiadają wykształcenie wyższe.   </a:t>
            </a:r>
          </a:p>
        </p:txBody>
      </p:sp>
    </p:spTree>
    <p:extLst>
      <p:ext uri="{BB962C8B-B14F-4D97-AF65-F5344CB8AC3E}">
        <p14:creationId xmlns:p14="http://schemas.microsoft.com/office/powerpoint/2010/main" val="237551401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FB224C75-06E0-0D26-7892-017E47B79D66}"/>
              </a:ext>
            </a:extLst>
          </p:cNvPr>
          <p:cNvSpPr txBox="1"/>
          <p:nvPr/>
        </p:nvSpPr>
        <p:spPr>
          <a:xfrm>
            <a:off x="1331640" y="146763"/>
            <a:ext cx="799288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34. Przedziały wiekowe beneficjentów KFS N=302.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 metryczkowe)</a:t>
            </a:r>
            <a:r>
              <a:rPr kumimoji="0" lang="pl-PL" sz="1600" b="1" i="0" u="none" strike="noStrike" kern="1200" cap="none" spc="0" normalizeH="0" baseline="0" noProof="0" dirty="0">
                <a:ln>
                  <a:noFill/>
                </a:ln>
                <a:solidFill>
                  <a:srgbClr val="006600"/>
                </a:solidFill>
                <a:effectLst/>
                <a:uLnTx/>
                <a:uFillTx/>
                <a:latin typeface="Calibri"/>
                <a:ea typeface="+mn-ea"/>
                <a:cs typeface="+mn-cs"/>
              </a:rPr>
              <a:t> </a:t>
            </a:r>
          </a:p>
        </p:txBody>
      </p:sp>
      <p:sp>
        <p:nvSpPr>
          <p:cNvPr id="6" name="pole tekstowe 5">
            <a:extLst>
              <a:ext uri="{FF2B5EF4-FFF2-40B4-BE49-F238E27FC236}">
                <a16:creationId xmlns:a16="http://schemas.microsoft.com/office/drawing/2014/main" id="{21A0777A-A0A2-3C31-3D53-D010225FD508}"/>
              </a:ext>
            </a:extLst>
          </p:cNvPr>
          <p:cNvSpPr txBox="1"/>
          <p:nvPr/>
        </p:nvSpPr>
        <p:spPr>
          <a:xfrm>
            <a:off x="683782" y="3473070"/>
            <a:ext cx="799288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pole tekstowe 2">
            <a:extLst>
              <a:ext uri="{FF2B5EF4-FFF2-40B4-BE49-F238E27FC236}">
                <a16:creationId xmlns:a16="http://schemas.microsoft.com/office/drawing/2014/main" id="{E5917E40-E1B7-1A02-AE43-7CC84FD3DFCF}"/>
              </a:ext>
            </a:extLst>
          </p:cNvPr>
          <p:cNvSpPr txBox="1"/>
          <p:nvPr/>
        </p:nvSpPr>
        <p:spPr>
          <a:xfrm>
            <a:off x="550570" y="3872780"/>
            <a:ext cx="81261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Więcej niż pięć ósmych (63,6%) badanych beneficjentów wsparcia z KFS w 2021 roku znajdowała się w przedziale 35-54 lata. Należy odnotować, że powyżej 54 lat nie było w ankietowanej próbie żadnego beneficjenta wsparcia.</a:t>
            </a:r>
          </a:p>
        </p:txBody>
      </p:sp>
      <p:graphicFrame>
        <p:nvGraphicFramePr>
          <p:cNvPr id="7" name="Object 6">
            <a:extLst>
              <a:ext uri="{FF2B5EF4-FFF2-40B4-BE49-F238E27FC236}">
                <a16:creationId xmlns:a16="http://schemas.microsoft.com/office/drawing/2014/main" id="{3CD0DD5B-0592-EBE4-5058-702F3AFC0534}"/>
              </a:ext>
            </a:extLst>
          </p:cNvPr>
          <p:cNvGraphicFramePr>
            <a:graphicFrameLocks/>
          </p:cNvGraphicFramePr>
          <p:nvPr>
            <p:extLst>
              <p:ext uri="{D42A27DB-BD31-4B8C-83A1-F6EECF244321}">
                <p14:modId xmlns:p14="http://schemas.microsoft.com/office/powerpoint/2010/main" val="847493942"/>
              </p:ext>
            </p:extLst>
          </p:nvPr>
        </p:nvGraphicFramePr>
        <p:xfrm>
          <a:off x="827584" y="485317"/>
          <a:ext cx="9350022" cy="2816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257813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3974962406"/>
              </p:ext>
            </p:extLst>
          </p:nvPr>
        </p:nvGraphicFramePr>
        <p:xfrm>
          <a:off x="467543" y="864088"/>
          <a:ext cx="8424937" cy="3068083"/>
        </p:xfrm>
        <a:graphic>
          <a:graphicData uri="http://schemas.openxmlformats.org/drawingml/2006/table">
            <a:tbl>
              <a:tblPr/>
              <a:tblGrid>
                <a:gridCol w="243689">
                  <a:extLst>
                    <a:ext uri="{9D8B030D-6E8A-4147-A177-3AD203B41FA5}">
                      <a16:colId xmlns:a16="http://schemas.microsoft.com/office/drawing/2014/main" val="92503945"/>
                    </a:ext>
                  </a:extLst>
                </a:gridCol>
                <a:gridCol w="3608740">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288032">
                  <a:extLst>
                    <a:ext uri="{9D8B030D-6E8A-4147-A177-3AD203B41FA5}">
                      <a16:colId xmlns:a16="http://schemas.microsoft.com/office/drawing/2014/main" val="3172523540"/>
                    </a:ext>
                  </a:extLst>
                </a:gridCol>
                <a:gridCol w="3501748">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0">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Bussiness</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English" Angielski biznesowy w wykorzystaniu technik cyfrowych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Hydrauliczne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Aspekty medyczne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Kadry i płace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Aspekty psychiczne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Kodowanie świadczeń medycznych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Aspekty psychologiczne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Kompetencje cyfrowe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5</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Audytor wewnętrzny systemu zarządzania jakością ISO 9001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Księgowość i podatki</a:t>
                      </a:r>
                      <a:endParaRPr lang="pl-PL" sz="10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6</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Autocad</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 kurs zaawansowany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Księgowy I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II stopień</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7</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Cięcie termiczne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Księgowy I stopnia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8</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Dziennik elektroniczny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geriatryczny z elementami prowadzenia dokumentacji medycznej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59</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9</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e-doręczenia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38</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23</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instruktora piłki nożnej, koszykówki, tenisa ziemnego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10</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Eksploatacja urządzeń wysyłających i przetwarzających ciepło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24</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języka migowego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11</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Eksploatacja urządzeń, instalacji i sieci elektroenergetycznych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25</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operatora przecinarek od nawierzchni dróg o napędzie spalinowym</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12</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e-podpis</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26</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operatora suwnic</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69368">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13</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e-PUAP</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46</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specjalistyczny - leczenie ran</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40473">
                <a:tc>
                  <a:txBody>
                    <a:bodyPr/>
                    <a:lstStyle/>
                    <a:p>
                      <a:pPr algn="ctr" fontAlgn="ctr">
                        <a:lnSpc>
                          <a:spcPct val="100000"/>
                        </a:lnSpc>
                      </a:pPr>
                      <a:r>
                        <a:rPr lang="pl-PL" sz="800" b="0" i="0" u="none" strike="noStrike" dirty="0">
                          <a:solidFill>
                            <a:srgbClr val="006600"/>
                          </a:solidFill>
                          <a:effectLst/>
                          <a:latin typeface="Calibri" panose="020F0502020204030204" pitchFamily="34" charset="0"/>
                        </a:rPr>
                        <a:t>14</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e-urząd</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Resuscytacja krążeniowo-oddechowa dla pielęgniarek i położnych</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8</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44035" y="3879302"/>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947022" y="336755"/>
            <a:ext cx="7992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22.1. Obszary tematyczne kursów. </a:t>
            </a:r>
            <a:r>
              <a:rPr kumimoji="0" lang="pl-PL" sz="16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1.1a. Kursy - jakie były obszary tematyczne szkoleń?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Z jakiego rodzaju usług finansowanych z KFS Pan/i skorzystał/a w 2021 roku?)</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344035" y="4187638"/>
            <a:ext cx="8452121"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Zdecydowanie najwięcej (59) beneficjentów skorzystało z kursu „</a:t>
            </a:r>
            <a:r>
              <a:rPr kumimoji="0" lang="pl-PL" sz="1600" b="0" i="1" u="none" strike="noStrike" kern="1200" cap="none" spc="0" normalizeH="0" baseline="0" noProof="0" dirty="0">
                <a:ln>
                  <a:noFill/>
                </a:ln>
                <a:solidFill>
                  <a:srgbClr val="006600"/>
                </a:solidFill>
                <a:effectLst/>
                <a:uLnTx/>
                <a:uFillTx/>
                <a:latin typeface="Calibri"/>
                <a:ea typeface="+mn-ea"/>
                <a:cs typeface="+mn-cs"/>
              </a:rPr>
              <a:t>geriatrycznego z elementami prowadzenia dokumentacji medycznej</a:t>
            </a:r>
            <a:r>
              <a:rPr kumimoji="0" lang="pl-PL" sz="1600" b="0" i="0" u="none" strike="noStrike" kern="1200" cap="none" spc="0" normalizeH="0" baseline="0" noProof="0" dirty="0">
                <a:ln>
                  <a:noFill/>
                </a:ln>
                <a:solidFill>
                  <a:srgbClr val="006600"/>
                </a:solidFill>
                <a:effectLst/>
                <a:uLnTx/>
                <a:uFillTx/>
                <a:latin typeface="Calibri"/>
                <a:ea typeface="+mn-ea"/>
                <a:cs typeface="+mn-cs"/>
              </a:rPr>
              <a:t>” oraz „</a:t>
            </a:r>
            <a:r>
              <a:rPr kumimoji="0" lang="pl-PL" sz="1600" b="0" i="1" u="none" strike="noStrike" kern="1200" cap="none" spc="0" normalizeH="0" baseline="0" noProof="0" dirty="0">
                <a:ln>
                  <a:noFill/>
                </a:ln>
                <a:solidFill>
                  <a:srgbClr val="006600"/>
                </a:solidFill>
                <a:effectLst/>
                <a:uLnTx/>
                <a:uFillTx/>
                <a:latin typeface="Calibri"/>
                <a:ea typeface="+mn-ea"/>
                <a:cs typeface="+mn-cs"/>
              </a:rPr>
              <a:t>podstawy opieki nad pacjentem z cukrzycą</a:t>
            </a:r>
            <a:r>
              <a:rPr kumimoji="0" lang="pl-PL" sz="1600" b="0" i="0" u="none" strike="noStrike" kern="1200" cap="none" spc="0" normalizeH="0" baseline="0" noProof="0" dirty="0">
                <a:ln>
                  <a:noFill/>
                </a:ln>
                <a:solidFill>
                  <a:srgbClr val="006600"/>
                </a:solidFill>
                <a:effectLst/>
                <a:uLnTx/>
                <a:uFillTx/>
                <a:latin typeface="Calibri"/>
                <a:ea typeface="+mn-ea"/>
                <a:cs typeface="+mn-cs"/>
              </a:rPr>
              <a:t>” (56).</a:t>
            </a:r>
          </a:p>
        </p:txBody>
      </p:sp>
    </p:spTree>
    <p:extLst>
      <p:ext uri="{BB962C8B-B14F-4D97-AF65-F5344CB8AC3E}">
        <p14:creationId xmlns:p14="http://schemas.microsoft.com/office/powerpoint/2010/main" val="216711281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2865480427"/>
              </p:ext>
            </p:extLst>
          </p:nvPr>
        </p:nvGraphicFramePr>
        <p:xfrm>
          <a:off x="331882" y="853105"/>
          <a:ext cx="8424937" cy="2931931"/>
        </p:xfrm>
        <a:graphic>
          <a:graphicData uri="http://schemas.openxmlformats.org/drawingml/2006/table">
            <a:tbl>
              <a:tblPr/>
              <a:tblGrid>
                <a:gridCol w="243689">
                  <a:extLst>
                    <a:ext uri="{9D8B030D-6E8A-4147-A177-3AD203B41FA5}">
                      <a16:colId xmlns:a16="http://schemas.microsoft.com/office/drawing/2014/main" val="92503945"/>
                    </a:ext>
                  </a:extLst>
                </a:gridCol>
                <a:gridCol w="3912268">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288032">
                  <a:extLst>
                    <a:ext uri="{9D8B030D-6E8A-4147-A177-3AD203B41FA5}">
                      <a16:colId xmlns:a16="http://schemas.microsoft.com/office/drawing/2014/main" val="3172523540"/>
                    </a:ext>
                  </a:extLst>
                </a:gridCol>
                <a:gridCol w="3198220">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168721">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z obsługi portu naczyniowego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wózka widłowego</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z obsługi programu VVD do obliczania wytrzymałości urządzeń</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wysięgnika</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27248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Kurs z zakresu terapii manualnej fizjoterapii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eksploatacja wózków, ładowarek jednonaczyniowych</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Monter - konserwator hydroforni, oczyszczalni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Ochrona danych osobowych</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33</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Operator podestów ruchomych</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34</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 - średnio zaawansowany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7</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Pierwsza pomoc</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35</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 - zaawansowany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Pilarz</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36</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Nauka obsługi i funkcjonalności cyfrowej platformy sprzedażowej INVIDE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Podatki 2021</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27248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37</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Niepełnosprawność sprzężona w obliczu aktualnych metod i form pracy    z podopiecznymi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6</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51</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Podnośniki</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38</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Nowoczesne metody zarządzania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Podstawy opieki nad pacjentem z cukrzycą</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56</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27248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39</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cyfrowych urządzeń audiowizualnych oraz cyfrowych technik filmowania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Prawne aspekty psychospołecznego wsparcie pacjentów oraz osób bliskich</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30</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272484">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40</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klienta w placówce medycznej w warunkach wysokiego poziomu stresu</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Przetwarzanie danych osobowych w jednostce sektora publicznego</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38</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41</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programu Solid Works</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36242">
                <a:tc>
                  <a:txBody>
                    <a:bodyPr/>
                    <a:lstStyle/>
                    <a:p>
                      <a:pPr algn="ctr">
                        <a:lnSpc>
                          <a:spcPct val="100000"/>
                        </a:lnSpc>
                      </a:pPr>
                      <a:r>
                        <a:rPr lang="pl-PL" sz="8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42</a:t>
                      </a: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Obsługa wózka jezdniowego z bezpieczną wymianą butli gazowej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a:lnSpc>
                          <a:spcPct val="100000"/>
                        </a:lnSpc>
                      </a:pPr>
                      <a:r>
                        <a:rPr lang="pl-PL" sz="1000" b="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blach i rur MAG/</a:t>
                      </a:r>
                      <a:r>
                        <a:rPr lang="pl-PL" sz="1000" b="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TiG</a:t>
                      </a: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304676" y="3756086"/>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a:t>
            </a:r>
            <a:r>
              <a:rPr kumimoji="0" lang="pl-PL" altLang="pl-PL" sz="1000" b="0" i="0" u="none" strike="noStrike" kern="1200" cap="none" spc="0" normalizeH="0" noProof="0" dirty="0">
                <a:ln>
                  <a:noFill/>
                </a:ln>
                <a:solidFill>
                  <a:prstClr val="black"/>
                </a:solidFill>
                <a:effectLst/>
                <a:uLnTx/>
                <a:uFillTx/>
                <a:latin typeface="Calibri" pitchFamily="34" charset="0"/>
                <a:ea typeface="+mn-ea"/>
                <a:cs typeface="+mn-cs"/>
              </a:rPr>
              <a:t>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955093" y="358025"/>
            <a:ext cx="7992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22.2. Obszary tematyczne kursów.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1.1b. Kursy - jakie były obszary tematyczne szkoleń?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Z jakiego rodzaju usług finansowanych z KFS Pan/i skorzystał/a w 2021 roku?)</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304676" y="4018506"/>
            <a:ext cx="8328147"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350" b="0" i="0" u="none" strike="noStrike" kern="1200" cap="none" spc="0" normalizeH="0" baseline="0" noProof="0" dirty="0">
                <a:ln>
                  <a:noFill/>
                </a:ln>
                <a:solidFill>
                  <a:srgbClr val="006600"/>
                </a:solidFill>
                <a:effectLst/>
                <a:uLnTx/>
                <a:uFillTx/>
                <a:latin typeface="Calibri"/>
                <a:ea typeface="+mn-ea"/>
                <a:cs typeface="+mn-cs"/>
              </a:rPr>
              <a:t>W drugiej kolejności kursy dla administracji publicznej „</a:t>
            </a:r>
            <a:r>
              <a:rPr kumimoji="0" lang="pl-PL" sz="1350" b="0" i="1" u="none" strike="noStrike" kern="1200" cap="none" spc="0" normalizeH="0" baseline="0" noProof="0" dirty="0">
                <a:ln>
                  <a:noFill/>
                </a:ln>
                <a:solidFill>
                  <a:srgbClr val="006600"/>
                </a:solidFill>
                <a:effectLst/>
                <a:uLnTx/>
                <a:uFillTx/>
                <a:latin typeface="Calibri"/>
                <a:ea typeface="+mn-ea"/>
                <a:cs typeface="+mn-cs"/>
              </a:rPr>
              <a:t>e-PUAP</a:t>
            </a:r>
            <a:r>
              <a:rPr kumimoji="0" lang="pl-PL" sz="1350" b="0" i="0" u="none" strike="noStrike" kern="1200" cap="none" spc="0" normalizeH="0" baseline="0" noProof="0" dirty="0">
                <a:ln>
                  <a:noFill/>
                </a:ln>
                <a:solidFill>
                  <a:srgbClr val="006600"/>
                </a:solidFill>
                <a:effectLst/>
                <a:uLnTx/>
                <a:uFillTx/>
                <a:latin typeface="Calibri"/>
                <a:ea typeface="+mn-ea"/>
                <a:cs typeface="+mn-cs"/>
              </a:rPr>
              <a:t>” (46), „</a:t>
            </a:r>
            <a:r>
              <a:rPr kumimoji="0" lang="pl-PL" sz="1350" b="0" i="1" u="none" strike="noStrike" kern="1200" cap="none" spc="0" normalizeH="0" baseline="0" noProof="0" dirty="0">
                <a:ln>
                  <a:noFill/>
                </a:ln>
                <a:solidFill>
                  <a:srgbClr val="006600"/>
                </a:solidFill>
                <a:effectLst/>
                <a:uLnTx/>
                <a:uFillTx/>
                <a:latin typeface="Calibri"/>
                <a:ea typeface="+mn-ea"/>
                <a:cs typeface="+mn-cs"/>
              </a:rPr>
              <a:t>przetwarzanie danych osobowych </a:t>
            </a:r>
            <a:br>
              <a:rPr kumimoji="0" lang="pl-PL" sz="1350" b="0" i="1" u="none" strike="noStrike" kern="1200" cap="none" spc="0" normalizeH="0" baseline="0" noProof="0" dirty="0">
                <a:ln>
                  <a:noFill/>
                </a:ln>
                <a:solidFill>
                  <a:srgbClr val="006600"/>
                </a:solidFill>
                <a:effectLst/>
                <a:uLnTx/>
                <a:uFillTx/>
                <a:latin typeface="Calibri"/>
                <a:ea typeface="+mn-ea"/>
                <a:cs typeface="+mn-cs"/>
              </a:rPr>
            </a:br>
            <a:r>
              <a:rPr kumimoji="0" lang="pl-PL" sz="1350" b="0" i="1" u="none" strike="noStrike" kern="1200" cap="none" spc="0" normalizeH="0" baseline="0" noProof="0" dirty="0">
                <a:ln>
                  <a:noFill/>
                </a:ln>
                <a:solidFill>
                  <a:srgbClr val="006600"/>
                </a:solidFill>
                <a:effectLst/>
                <a:uLnTx/>
                <a:uFillTx/>
                <a:latin typeface="Calibri"/>
                <a:ea typeface="+mn-ea"/>
                <a:cs typeface="+mn-cs"/>
              </a:rPr>
              <a:t>w jednostce sektora publicznego”</a:t>
            </a:r>
            <a:r>
              <a:rPr kumimoji="0" lang="pl-PL" sz="1350" b="0" i="0" u="none" strike="noStrike" kern="1200" cap="none" spc="0" normalizeH="0" baseline="0" noProof="0" dirty="0">
                <a:ln>
                  <a:noFill/>
                </a:ln>
                <a:solidFill>
                  <a:srgbClr val="006600"/>
                </a:solidFill>
                <a:effectLst/>
                <a:uLnTx/>
                <a:uFillTx/>
                <a:latin typeface="Calibri"/>
                <a:ea typeface="+mn-ea"/>
                <a:cs typeface="+mn-cs"/>
              </a:rPr>
              <a:t> (38), „</a:t>
            </a:r>
            <a:r>
              <a:rPr kumimoji="0" lang="pl-PL" sz="1350" b="0" i="1" u="none" strike="noStrike" kern="1200" cap="none" spc="0" normalizeH="0" baseline="0" noProof="0" dirty="0">
                <a:ln>
                  <a:noFill/>
                </a:ln>
                <a:solidFill>
                  <a:srgbClr val="006600"/>
                </a:solidFill>
                <a:effectLst/>
                <a:uLnTx/>
                <a:uFillTx/>
                <a:latin typeface="Calibri"/>
                <a:ea typeface="+mn-ea"/>
                <a:cs typeface="+mn-cs"/>
              </a:rPr>
              <a:t>e-doręczenia</a:t>
            </a:r>
            <a:r>
              <a:rPr kumimoji="0" lang="pl-PL" sz="1350" b="0" i="0" u="none" strike="noStrike" kern="1200" cap="none" spc="0" normalizeH="0" baseline="0" noProof="0" dirty="0">
                <a:ln>
                  <a:noFill/>
                </a:ln>
                <a:solidFill>
                  <a:srgbClr val="006600"/>
                </a:solidFill>
                <a:effectLst/>
                <a:uLnTx/>
                <a:uFillTx/>
                <a:latin typeface="Calibri"/>
                <a:ea typeface="+mn-ea"/>
                <a:cs typeface="+mn-cs"/>
              </a:rPr>
              <a:t>” (38), „</a:t>
            </a:r>
            <a:r>
              <a:rPr kumimoji="0" lang="pl-PL" sz="1350" b="0" i="1" u="none" strike="noStrike" kern="1200" cap="none" spc="0" normalizeH="0" baseline="0" noProof="0" dirty="0">
                <a:ln>
                  <a:noFill/>
                </a:ln>
                <a:solidFill>
                  <a:srgbClr val="006600"/>
                </a:solidFill>
                <a:effectLst/>
                <a:uLnTx/>
                <a:uFillTx/>
                <a:latin typeface="Calibri"/>
                <a:ea typeface="+mn-ea"/>
                <a:cs typeface="+mn-cs"/>
              </a:rPr>
              <a:t>pierwsza pomoc</a:t>
            </a:r>
            <a:r>
              <a:rPr kumimoji="0" lang="pl-PL" sz="1350" b="0" i="0" u="none" strike="noStrike" kern="1200" cap="none" spc="0" normalizeH="0" baseline="0" noProof="0" dirty="0">
                <a:ln>
                  <a:noFill/>
                </a:ln>
                <a:solidFill>
                  <a:srgbClr val="006600"/>
                </a:solidFill>
                <a:effectLst/>
                <a:uLnTx/>
                <a:uFillTx/>
                <a:latin typeface="Calibri"/>
                <a:ea typeface="+mn-ea"/>
                <a:cs typeface="+mn-cs"/>
              </a:rPr>
              <a:t>” (33), „</a:t>
            </a:r>
            <a:r>
              <a:rPr kumimoji="0" lang="pl-PL" sz="1350" b="0" i="1" u="none" strike="noStrike" kern="1200" cap="none" spc="0" normalizeH="0" baseline="0" noProof="0" dirty="0">
                <a:ln>
                  <a:noFill/>
                </a:ln>
                <a:solidFill>
                  <a:srgbClr val="006600"/>
                </a:solidFill>
                <a:effectLst/>
                <a:uLnTx/>
                <a:uFillTx/>
                <a:latin typeface="Calibri"/>
                <a:ea typeface="+mn-ea"/>
                <a:cs typeface="+mn-cs"/>
              </a:rPr>
              <a:t>obsługa klienta w placówce medycznej w warunkach wysokiego poziomu stresu</a:t>
            </a:r>
            <a:r>
              <a:rPr kumimoji="0" lang="pl-PL" sz="1350" b="0" i="0" u="none" strike="noStrike" kern="1200" cap="none" spc="0" normalizeH="0" baseline="0" noProof="0" dirty="0">
                <a:ln>
                  <a:noFill/>
                </a:ln>
                <a:solidFill>
                  <a:srgbClr val="006600"/>
                </a:solidFill>
                <a:effectLst/>
                <a:uLnTx/>
                <a:uFillTx/>
                <a:latin typeface="Calibri"/>
                <a:ea typeface="+mn-ea"/>
                <a:cs typeface="+mn-cs"/>
              </a:rPr>
              <a:t>” (32) oraz „</a:t>
            </a:r>
            <a:r>
              <a:rPr kumimoji="0" lang="pl-PL" sz="1350" b="0" i="1" u="none" strike="noStrike" kern="1200" cap="none" spc="0" normalizeH="0" baseline="0" noProof="0" dirty="0">
                <a:ln>
                  <a:noFill/>
                </a:ln>
                <a:solidFill>
                  <a:srgbClr val="006600"/>
                </a:solidFill>
                <a:effectLst/>
                <a:uLnTx/>
                <a:uFillTx/>
                <a:latin typeface="Calibri"/>
                <a:ea typeface="+mn-ea"/>
                <a:cs typeface="+mn-cs"/>
              </a:rPr>
              <a:t>prawne</a:t>
            </a:r>
            <a:r>
              <a:rPr kumimoji="0" lang="pl-PL" sz="1350" b="0" i="0" u="none" strike="noStrike" kern="1200" cap="none" spc="0" normalizeH="0" baseline="0" noProof="0" dirty="0">
                <a:ln>
                  <a:noFill/>
                </a:ln>
                <a:solidFill>
                  <a:srgbClr val="006600"/>
                </a:solidFill>
                <a:effectLst/>
                <a:uLnTx/>
                <a:uFillTx/>
                <a:latin typeface="Calibri"/>
                <a:ea typeface="+mn-ea"/>
                <a:cs typeface="+mn-cs"/>
              </a:rPr>
              <a:t> </a:t>
            </a:r>
            <a:r>
              <a:rPr kumimoji="0" lang="pl-PL" sz="1350" b="0" i="1" u="none" strike="noStrike" kern="1200" cap="none" spc="0" normalizeH="0" baseline="0" noProof="0" dirty="0">
                <a:ln>
                  <a:noFill/>
                </a:ln>
                <a:solidFill>
                  <a:srgbClr val="006600"/>
                </a:solidFill>
                <a:effectLst/>
                <a:uLnTx/>
                <a:uFillTx/>
                <a:latin typeface="Calibri"/>
                <a:ea typeface="+mn-ea"/>
                <a:cs typeface="+mn-cs"/>
              </a:rPr>
              <a:t>aspekty psychospołecznego wsparcie pacjentów oraz osób bliskich” </a:t>
            </a:r>
            <a:r>
              <a:rPr kumimoji="0" lang="pl-PL" sz="1350" b="0" i="0" u="none" strike="noStrike" kern="1200" cap="none" spc="0" normalizeH="0" baseline="0" noProof="0" dirty="0">
                <a:ln>
                  <a:noFill/>
                </a:ln>
                <a:solidFill>
                  <a:srgbClr val="006600"/>
                </a:solidFill>
                <a:effectLst/>
                <a:uLnTx/>
                <a:uFillTx/>
                <a:latin typeface="Calibri"/>
                <a:ea typeface="+mn-ea"/>
                <a:cs typeface="+mn-cs"/>
              </a:rPr>
              <a:t>(30).</a:t>
            </a:r>
          </a:p>
        </p:txBody>
      </p:sp>
    </p:spTree>
    <p:extLst>
      <p:ext uri="{BB962C8B-B14F-4D97-AF65-F5344CB8AC3E}">
        <p14:creationId xmlns:p14="http://schemas.microsoft.com/office/powerpoint/2010/main" val="1905907310"/>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2779443342"/>
              </p:ext>
            </p:extLst>
          </p:nvPr>
        </p:nvGraphicFramePr>
        <p:xfrm>
          <a:off x="467544" y="778418"/>
          <a:ext cx="8352928" cy="2993899"/>
        </p:xfrm>
        <a:graphic>
          <a:graphicData uri="http://schemas.openxmlformats.org/drawingml/2006/table">
            <a:tbl>
              <a:tblPr/>
              <a:tblGrid>
                <a:gridCol w="241606">
                  <a:extLst>
                    <a:ext uri="{9D8B030D-6E8A-4147-A177-3AD203B41FA5}">
                      <a16:colId xmlns:a16="http://schemas.microsoft.com/office/drawing/2014/main" val="92503945"/>
                    </a:ext>
                  </a:extLst>
                </a:gridCol>
                <a:gridCol w="7531589">
                  <a:extLst>
                    <a:ext uri="{9D8B030D-6E8A-4147-A177-3AD203B41FA5}">
                      <a16:colId xmlns:a16="http://schemas.microsoft.com/office/drawing/2014/main" val="377871899"/>
                    </a:ext>
                  </a:extLst>
                </a:gridCol>
                <a:gridCol w="579733">
                  <a:extLst>
                    <a:ext uri="{9D8B030D-6E8A-4147-A177-3AD203B41FA5}">
                      <a16:colId xmlns:a16="http://schemas.microsoft.com/office/drawing/2014/main" val="367910521"/>
                    </a:ext>
                  </a:extLst>
                </a:gridCol>
              </a:tblGrid>
              <a:tr h="197451">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8000"/>
                          </a:solidFill>
                          <a:effectLst/>
                          <a:latin typeface="Calibri" panose="020F0502020204030204" pitchFamily="34" charset="0"/>
                        </a:rPr>
                        <a:t>Kursy obszary tematyczne szkoleń  </a:t>
                      </a:r>
                    </a:p>
                  </a:txBody>
                  <a:tcPr marL="5851" marR="5851" marT="5851"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blach i rur </a:t>
                      </a:r>
                      <a:r>
                        <a:rPr lang="pl-PL" sz="9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TiG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blach metodą MAG z TVV</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94309827"/>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blach metodą </a:t>
                      </a:r>
                      <a:r>
                        <a:rPr lang="pl-PL" sz="9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TiG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blach metodą TIG z TVV</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rur metodą MAG</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Spawanie rur spoinami czołowymi</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Szkolenia dla pracowników administracji samorządowej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Szkolenie z obsługi systemu WiP+</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Sztywny taping - praktyczne zastosowanie</a:t>
                      </a:r>
                      <a:endParaRPr lang="pl-PL" sz="120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Terapia mięśniowo-powięziowa punktów spustowych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Terapia ruchowa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852782276"/>
                  </a:ext>
                </a:extLst>
              </a:tr>
              <a:tr h="320344">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Trening umiejętności komunikacyjnych, w tym z wykorzystaniem alternatywnej i wspomagającej sposób porozumiewania się w przypadku osób z problemami   w komunikacji werbalnej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45623416"/>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Wykorzystanie pulsoksymetru w podstawowych zabiegach resuscytacyjnych BLS</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17</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391032273"/>
                  </a:ext>
                </a:extLst>
              </a:tr>
              <a:tr h="17719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Zasady właściwego kontaktu z rodzinami osób z zaburzeniami psychicznymi i niepełnosprawnością intelektualną</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40797015"/>
                  </a:ext>
                </a:extLst>
              </a:tr>
              <a:tr h="172595">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r>
                        <a:rPr lang="pl-PL" sz="9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Zorganizowany i kreatywny nauczyciel przedszkola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30149163"/>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467544" y="3723878"/>
            <a:ext cx="851901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99592" y="102217"/>
            <a:ext cx="79928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22.3. Obszary tematyczne kursów. </a:t>
            </a:r>
            <a:br>
              <a:rPr kumimoji="0" lang="pl-PL" sz="1600" b="1" i="0" u="none" strike="noStrike" kern="1200" cap="none" spc="0" normalizeH="0" baseline="0" noProof="0" dirty="0">
                <a:ln>
                  <a:noFill/>
                </a:ln>
                <a:solidFill>
                  <a:srgbClr val="006600"/>
                </a:solidFill>
                <a:effectLst/>
                <a:uLnTx/>
                <a:uFillTx/>
                <a:latin typeface="Calibri"/>
                <a:ea typeface="+mn-ea"/>
                <a:cs typeface="+mn-cs"/>
              </a:rPr>
            </a:b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1.1c. Kursy - jakie były obszary tematyczne szkoleń?   Z jakiego rodzaju usług finansowanych z KFS Pan/i skorzystał/a </a:t>
            </a:r>
            <a:br>
              <a:rPr kumimoji="0" lang="pl-PL" sz="1200" b="0" i="0" u="none" strike="noStrike" kern="1200" cap="none" spc="0" normalizeH="0" baseline="0" noProof="0" dirty="0">
                <a:ln>
                  <a:noFill/>
                </a:ln>
                <a:solidFill>
                  <a:srgbClr val="006600"/>
                </a:solidFill>
                <a:effectLst/>
                <a:uLnTx/>
                <a:uFillTx/>
                <a:latin typeface="Calibri"/>
                <a:ea typeface="+mn-ea"/>
                <a:cs typeface="+mn-cs"/>
              </a:rPr>
            </a:br>
            <a:r>
              <a:rPr kumimoji="0" lang="pl-PL" sz="1200" b="0" i="0" u="none" strike="noStrike" kern="1200" cap="none" spc="0" normalizeH="0" baseline="0" noProof="0" dirty="0">
                <a:ln>
                  <a:noFill/>
                </a:ln>
                <a:solidFill>
                  <a:srgbClr val="006600"/>
                </a:solidFill>
                <a:effectLst/>
                <a:uLnTx/>
                <a:uFillTx/>
                <a:latin typeface="Calibri"/>
                <a:ea typeface="+mn-ea"/>
                <a:cs typeface="+mn-cs"/>
              </a:rPr>
              <a:t>w 2021 roku?</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337974" y="4075406"/>
            <a:ext cx="847721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Według biorących udział w badaniu beneficjentów (n=302) wsparcia z KFS w 2021 roku z kursów skorzystało 489 beneficjentów, którzy objęci zostali 71 blokami tematycznymi.</a:t>
            </a:r>
          </a:p>
        </p:txBody>
      </p:sp>
    </p:spTree>
    <p:extLst>
      <p:ext uri="{BB962C8B-B14F-4D97-AF65-F5344CB8AC3E}">
        <p14:creationId xmlns:p14="http://schemas.microsoft.com/office/powerpoint/2010/main" val="1853238571"/>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044628623"/>
              </p:ext>
            </p:extLst>
          </p:nvPr>
        </p:nvGraphicFramePr>
        <p:xfrm>
          <a:off x="466590" y="886225"/>
          <a:ext cx="8424937" cy="2763273"/>
        </p:xfrm>
        <a:graphic>
          <a:graphicData uri="http://schemas.openxmlformats.org/drawingml/2006/table">
            <a:tbl>
              <a:tblPr/>
              <a:tblGrid>
                <a:gridCol w="243689">
                  <a:extLst>
                    <a:ext uri="{9D8B030D-6E8A-4147-A177-3AD203B41FA5}">
                      <a16:colId xmlns:a16="http://schemas.microsoft.com/office/drawing/2014/main" val="92503945"/>
                    </a:ext>
                  </a:extLst>
                </a:gridCol>
                <a:gridCol w="3912268">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288032">
                  <a:extLst>
                    <a:ext uri="{9D8B030D-6E8A-4147-A177-3AD203B41FA5}">
                      <a16:colId xmlns:a16="http://schemas.microsoft.com/office/drawing/2014/main" val="3172523540"/>
                    </a:ext>
                  </a:extLst>
                </a:gridCol>
                <a:gridCol w="3198220">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371581">
                <a:tc>
                  <a:txBody>
                    <a:bodyPr/>
                    <a:lstStyle/>
                    <a:p>
                      <a:pPr algn="ctr" fontAlgn="ctr">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200" b="1" i="0" u="none" strike="noStrike" dirty="0">
                          <a:solidFill>
                            <a:srgbClr val="008000"/>
                          </a:solidFill>
                          <a:effectLst/>
                          <a:latin typeface="Calibri" panose="020F0502020204030204" pitchFamily="34" charset="0"/>
                        </a:rPr>
                        <a:t>Studia podyplomowe obszary tematyczne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Lp.</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Studia podyplomowe obszary tematyczne   </a:t>
                      </a:r>
                      <a:endParaRPr lang="pl-PL" sz="1200" b="1" i="0" u="none" strike="noStrike" dirty="0">
                        <a:solidFill>
                          <a:srgbClr val="008000"/>
                        </a:solidFill>
                        <a:effectLst/>
                        <a:latin typeface="Calibri" panose="020F0502020204030204" pitchFamily="34" charset="0"/>
                      </a:endParaRP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lnSpc>
                          <a:spcPct val="100000"/>
                        </a:lnSpc>
                      </a:pPr>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352843">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asystent medyczny</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prawne aspekty psychospołecznego wsparcia pacjentów oraz osób bliskich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96064">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audyt wewnętrzny w jednostkach finansów publicznych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rozliczenia kadro-płacowe</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5</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96064">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kodowanie świadczeń medycznych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specjalizacja internistyczna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96064">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kontrola zarządcza w administracji publicznej</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studia podyplomowe - specjalista HR</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352843">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koordynator dostępności - dostępności  cyfrowej, architektoniczne, informacja komunikacyjna, kultura głuchych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trening umiejętności komunikacyjnych, w tym                         z wykorzystaniem alternatywnych i wspomagających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196064">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nauczanie geografii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projektami</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352843">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nauczanie przedmiotów mechaniczno-elektronicznych (mechatronik)       w szkołach ponadpodstawowych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sprzedażą</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196064">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ochrona danych osobowych</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w ochronie zdrowia</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352843">
                <a:tc>
                  <a:txBody>
                    <a:bodyPr/>
                    <a:lstStyle/>
                    <a:p>
                      <a:pPr algn="ctr">
                        <a:lnSpc>
                          <a:spcPct val="100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00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oligofrenopedagogika - obszar tematyczny; dydaktyka specjalna - osoby    z niepełnosprawnością intelektualną</a:t>
                      </a:r>
                      <a:endParaRPr lang="pl-PL" sz="12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a:lnSpc>
                          <a:spcPct val="100000"/>
                        </a:lnSpc>
                      </a:pPr>
                      <a:endParaRPr lang="pl-PL" sz="1000" b="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00000"/>
                        </a:lnSpc>
                      </a:pP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500695" y="3618491"/>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25903" y="363005"/>
            <a:ext cx="7992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23. Obszary tematyczne studia podyplomowe. </a:t>
            </a:r>
            <a:r>
              <a:rPr kumimoji="0" lang="pl-PL" sz="16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1.2. Studia podyplomowe - jakie były obszary tematyczne? Z jakiego rodzaju usług finansowanych z KFS Pan/i skorzystał/a w 2021 roku?)</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542702" y="3981640"/>
            <a:ext cx="8368036"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Studia podyplomowe były wsparte instrumentami finansowymi KFS w 2021 roku i koncentrowały  się w obszarach tematycznych księgowości, świadczeń medycznych, administracji publicznej </a:t>
            </a:r>
            <a:br>
              <a:rPr kumimoji="0" lang="pl-PL" sz="1600" b="0" i="0" u="none" strike="noStrike" kern="1200" cap="none" spc="0" normalizeH="0" baseline="0" noProof="0" dirty="0">
                <a:ln>
                  <a:noFill/>
                </a:ln>
                <a:solidFill>
                  <a:srgbClr val="006600"/>
                </a:solidFill>
                <a:effectLst/>
                <a:uLnTx/>
                <a:uFillTx/>
                <a:latin typeface="Calibri"/>
                <a:ea typeface="+mn-ea"/>
                <a:cs typeface="+mn-cs"/>
              </a:rPr>
            </a:br>
            <a:r>
              <a:rPr kumimoji="0" lang="pl-PL" sz="1600" b="0" i="0" u="none" strike="noStrike" kern="1200" cap="none" spc="0" normalizeH="0" baseline="0" noProof="0" dirty="0">
                <a:ln>
                  <a:noFill/>
                </a:ln>
                <a:solidFill>
                  <a:srgbClr val="006600"/>
                </a:solidFill>
                <a:effectLst/>
                <a:uLnTx/>
                <a:uFillTx/>
                <a:latin typeface="Calibri"/>
                <a:ea typeface="+mn-ea"/>
                <a:cs typeface="+mn-cs"/>
              </a:rPr>
              <a:t>i zarządzania w ochronie zdrowia, jak również w administracji publicznej. </a:t>
            </a:r>
          </a:p>
        </p:txBody>
      </p:sp>
    </p:spTree>
    <p:extLst>
      <p:ext uri="{BB962C8B-B14F-4D97-AF65-F5344CB8AC3E}">
        <p14:creationId xmlns:p14="http://schemas.microsoft.com/office/powerpoint/2010/main" val="639328444"/>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370AF65-5841-DAB1-3E5E-ACCE91CE2158}"/>
              </a:ext>
            </a:extLst>
          </p:cNvPr>
          <p:cNvGraphicFramePr>
            <a:graphicFrameLocks noGrp="1"/>
          </p:cNvGraphicFramePr>
          <p:nvPr>
            <p:extLst>
              <p:ext uri="{D42A27DB-BD31-4B8C-83A1-F6EECF244321}">
                <p14:modId xmlns:p14="http://schemas.microsoft.com/office/powerpoint/2010/main" val="1212817546"/>
              </p:ext>
            </p:extLst>
          </p:nvPr>
        </p:nvGraphicFramePr>
        <p:xfrm>
          <a:off x="449213" y="852581"/>
          <a:ext cx="8424937" cy="2808439"/>
        </p:xfrm>
        <a:graphic>
          <a:graphicData uri="http://schemas.openxmlformats.org/drawingml/2006/table">
            <a:tbl>
              <a:tblPr/>
              <a:tblGrid>
                <a:gridCol w="243689">
                  <a:extLst>
                    <a:ext uri="{9D8B030D-6E8A-4147-A177-3AD203B41FA5}">
                      <a16:colId xmlns:a16="http://schemas.microsoft.com/office/drawing/2014/main" val="92503945"/>
                    </a:ext>
                  </a:extLst>
                </a:gridCol>
                <a:gridCol w="3237236">
                  <a:extLst>
                    <a:ext uri="{9D8B030D-6E8A-4147-A177-3AD203B41FA5}">
                      <a16:colId xmlns:a16="http://schemas.microsoft.com/office/drawing/2014/main" val="377871899"/>
                    </a:ext>
                  </a:extLst>
                </a:gridCol>
                <a:gridCol w="432048">
                  <a:extLst>
                    <a:ext uri="{9D8B030D-6E8A-4147-A177-3AD203B41FA5}">
                      <a16:colId xmlns:a16="http://schemas.microsoft.com/office/drawing/2014/main" val="367910521"/>
                    </a:ext>
                  </a:extLst>
                </a:gridCol>
                <a:gridCol w="288032">
                  <a:extLst>
                    <a:ext uri="{9D8B030D-6E8A-4147-A177-3AD203B41FA5}">
                      <a16:colId xmlns:a16="http://schemas.microsoft.com/office/drawing/2014/main" val="3172523540"/>
                    </a:ext>
                  </a:extLst>
                </a:gridCol>
                <a:gridCol w="3873252">
                  <a:extLst>
                    <a:ext uri="{9D8B030D-6E8A-4147-A177-3AD203B41FA5}">
                      <a16:colId xmlns:a16="http://schemas.microsoft.com/office/drawing/2014/main" val="2284189881"/>
                    </a:ext>
                  </a:extLst>
                </a:gridCol>
                <a:gridCol w="350680">
                  <a:extLst>
                    <a:ext uri="{9D8B030D-6E8A-4147-A177-3AD203B41FA5}">
                      <a16:colId xmlns:a16="http://schemas.microsoft.com/office/drawing/2014/main" val="3803911534"/>
                    </a:ext>
                  </a:extLst>
                </a:gridCol>
              </a:tblGrid>
              <a:tr h="377972">
                <a:tc>
                  <a:txBody>
                    <a:bodyPr/>
                    <a:lstStyle/>
                    <a:p>
                      <a:pPr algn="ctr" fontAlgn="ctr"/>
                      <a:r>
                        <a:rPr lang="pl-PL" sz="1000" b="1" i="0" u="none" strike="noStrike" dirty="0">
                          <a:solidFill>
                            <a:srgbClr val="008000"/>
                          </a:solidFill>
                          <a:effectLst/>
                          <a:latin typeface="Calibri" panose="020F0502020204030204" pitchFamily="34" charset="0"/>
                        </a:rPr>
                        <a:t>Lp.</a:t>
                      </a:r>
                    </a:p>
                  </a:txBody>
                  <a:tcPr marL="5851" marR="5851" marT="5851"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200" b="1" i="0" u="none" strike="noStrike" dirty="0">
                          <a:solidFill>
                            <a:srgbClr val="008000"/>
                          </a:solidFill>
                          <a:effectLst/>
                          <a:latin typeface="Calibri" panose="020F0502020204030204" pitchFamily="34" charset="0"/>
                        </a:rPr>
                        <a:t>Egzaminy obszary tematyczne   </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Lp.</a:t>
                      </a: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8000"/>
                          </a:solidFill>
                          <a:effectLst/>
                          <a:uLnTx/>
                          <a:uFillTx/>
                          <a:latin typeface="Calibri" panose="020F0502020204030204" pitchFamily="34" charset="0"/>
                          <a:ea typeface="+mn-ea"/>
                          <a:cs typeface="+mn-cs"/>
                        </a:rPr>
                        <a:t>Egzaminy obszary tematyczne   </a:t>
                      </a:r>
                      <a:endParaRPr lang="pl-PL" sz="1200" b="1" i="0" u="none" strike="noStrike" dirty="0">
                        <a:solidFill>
                          <a:srgbClr val="008000"/>
                        </a:solidFill>
                        <a:effectLst/>
                        <a:latin typeface="Calibri" panose="020F0502020204030204" pitchFamily="34" charset="0"/>
                      </a:endParaRPr>
                    </a:p>
                  </a:txBody>
                  <a:tcPr marL="5851" marR="5851" marT="5851"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000" b="1" i="0" u="none" strike="noStrike" dirty="0">
                          <a:solidFill>
                            <a:srgbClr val="008000"/>
                          </a:solidFill>
                          <a:effectLst/>
                          <a:latin typeface="Calibri" panose="020F0502020204030204" pitchFamily="34" charset="0"/>
                        </a:rPr>
                        <a:t>Liczba</a:t>
                      </a:r>
                    </a:p>
                  </a:txBody>
                  <a:tcPr marL="5851" marR="5851" marT="5851"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99234845"/>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asystent medyczny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488025471"/>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audytor wewnętrzny systemu zarządzania jakością ISO 9001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 - średnio zaawansowany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099180417"/>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egzamin kwalifikacyjny spawacz FV-111</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13</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MS Excel - zaawansowany</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73850760"/>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4</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egzamin spawacza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2</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14</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rachunkowość</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663032082"/>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5</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egzamin z RODO</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15</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spawacz FV-135</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76162717"/>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geografia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spawacz T135</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522230584"/>
                  </a:ext>
                </a:extLst>
              </a:tr>
              <a:tr h="4006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kadry - urlopy, czas pracy; płace - zasiłki, wynagrodzenia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sposób porozumiewania się w przypadku osób z problemami                    w komunikacji werbalnej</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700401754"/>
                  </a:ext>
                </a:extLst>
              </a:tr>
              <a:tr h="1994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kadry i płace</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4</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projektami</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996955781"/>
                  </a:ext>
                </a:extLst>
              </a:tr>
              <a:tr h="400636">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9</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księgowy I </a:t>
                      </a:r>
                      <a:r>
                        <a:rPr lang="pl-PL" sz="1000" dirty="0" err="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i</a:t>
                      </a: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 II stopień</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3</a:t>
                      </a:r>
                      <a:endParaRPr lang="pl-PL" sz="1000" b="1">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nSpc>
                          <a:spcPct val="115000"/>
                        </a:lnSpc>
                      </a:pPr>
                      <a:r>
                        <a:rPr lang="pl-PL" sz="1000"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zarządzanie ryzykiem, zamówienia publiczne, rachunkowość, informacja mechanizm kontroli, wykrywanie oszustw, monitorowanie, audyt</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521292721"/>
                  </a:ext>
                </a:extLst>
              </a:tr>
              <a:tr h="233143">
                <a:tc>
                  <a:txBody>
                    <a:bodyPr/>
                    <a:lstStyle/>
                    <a:p>
                      <a:pPr algn="ctr">
                        <a:lnSpc>
                          <a:spcPct val="115000"/>
                        </a:lnSpc>
                      </a:pPr>
                      <a:r>
                        <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44450" marR="44450"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006600"/>
                          </a:solidFill>
                          <a:effectLst/>
                          <a:uLnTx/>
                          <a:uFillTx/>
                          <a:latin typeface="Calibri" panose="020F0502020204030204" pitchFamily="34" charset="0"/>
                          <a:ea typeface="Times New Roman" panose="02020603050405020304" pitchFamily="18" charset="0"/>
                          <a:cs typeface="Calibri" panose="020F0502020204030204" pitchFamily="34" charset="0"/>
                        </a:rPr>
                        <a:t>księgowy I stopnia</a:t>
                      </a:r>
                      <a:endParaRPr lang="pl-PL" sz="10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6600"/>
                          </a:solidFill>
                          <a:effectLst/>
                          <a:latin typeface="Calibri" panose="020F0502020204030204" pitchFamily="34" charset="0"/>
                          <a:ea typeface="Times New Roman" panose="02020603050405020304" pitchFamily="18" charset="0"/>
                          <a:cs typeface="Calibri" panose="020F0502020204030204" pitchFamily="34" charset="0"/>
                        </a:rPr>
                        <a:t>1</a:t>
                      </a:r>
                      <a:endParaRPr lang="pl-PL" sz="10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endParaRPr lang="pl-PL" sz="800"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nSpc>
                          <a:spcPct val="115000"/>
                        </a:lnSpc>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a:lnSpc>
                          <a:spcPct val="115000"/>
                        </a:lnSpc>
                      </a:pPr>
                      <a:endParaRPr lang="pl-PL" sz="1200" b="1" dirty="0">
                        <a:solidFill>
                          <a:srgbClr val="0066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193748738"/>
                  </a:ext>
                </a:extLst>
              </a:tr>
            </a:tbl>
          </a:graphicData>
        </a:graphic>
      </p:graphicFrame>
      <p:sp>
        <p:nvSpPr>
          <p:cNvPr id="4" name="pole tekstowe 3">
            <a:extLst>
              <a:ext uri="{FF2B5EF4-FFF2-40B4-BE49-F238E27FC236}">
                <a16:creationId xmlns:a16="http://schemas.microsoft.com/office/drawing/2014/main" id="{24228FC6-F0E9-737E-95EE-70242C5A3D04}"/>
              </a:ext>
            </a:extLst>
          </p:cNvPr>
          <p:cNvSpPr txBox="1"/>
          <p:nvPr/>
        </p:nvSpPr>
        <p:spPr>
          <a:xfrm>
            <a:off x="437382" y="3634395"/>
            <a:ext cx="864330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7AF766D4-3BAC-CC8C-2F7B-7DCDFA17D473}"/>
              </a:ext>
            </a:extLst>
          </p:cNvPr>
          <p:cNvSpPr txBox="1"/>
          <p:nvPr/>
        </p:nvSpPr>
        <p:spPr>
          <a:xfrm>
            <a:off x="893093" y="357146"/>
            <a:ext cx="799288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24. Obszary tematyczne egzaminy. </a:t>
            </a:r>
            <a:r>
              <a:rPr kumimoji="0" lang="pl-PL" sz="1200" i="0" u="none" strike="noStrike" kern="1200" cap="none" spc="0" normalizeH="0" baseline="0" noProof="0" dirty="0">
                <a:ln>
                  <a:noFill/>
                </a:ln>
                <a:solidFill>
                  <a:srgbClr val="006600"/>
                </a:solidFill>
                <a:effectLst/>
                <a:uLnTx/>
                <a:uFillTx/>
                <a:latin typeface="Calibri"/>
                <a:ea typeface="+mn-ea"/>
                <a:cs typeface="+mn-cs"/>
              </a:rPr>
              <a:t>(</a:t>
            </a:r>
            <a:r>
              <a:rPr kumimoji="0" lang="pl-PL" sz="1200" b="0" i="0" u="none" strike="noStrike" kern="1200" cap="none" spc="0" normalizeH="0" baseline="0" noProof="0" dirty="0">
                <a:ln>
                  <a:noFill/>
                </a:ln>
                <a:solidFill>
                  <a:srgbClr val="006600"/>
                </a:solidFill>
                <a:effectLst/>
                <a:uLnTx/>
                <a:uFillTx/>
                <a:latin typeface="Calibri"/>
                <a:ea typeface="+mn-ea"/>
                <a:cs typeface="+mn-cs"/>
              </a:rPr>
              <a:t>Pytanie 1.3. Egzaminy - jakie były obszary tematyczne? Z jakiego rodzaju usług finansowanych z KFS Pan/i skorzystał/a w 2021 roku?)</a:t>
            </a:r>
          </a:p>
        </p:txBody>
      </p:sp>
      <p:sp>
        <p:nvSpPr>
          <p:cNvPr id="7" name="pole tekstowe 6">
            <a:extLst>
              <a:ext uri="{FF2B5EF4-FFF2-40B4-BE49-F238E27FC236}">
                <a16:creationId xmlns:a16="http://schemas.microsoft.com/office/drawing/2014/main" id="{BCECA2DF-925B-C765-67C4-D67A8062F3EA}"/>
              </a:ext>
            </a:extLst>
          </p:cNvPr>
          <p:cNvSpPr txBox="1"/>
          <p:nvPr/>
        </p:nvSpPr>
        <p:spPr>
          <a:xfrm>
            <a:off x="444373" y="4034505"/>
            <a:ext cx="853412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Z kolei egzaminy, które zostały wsparte instrumentami finansowymi z KFS, dotyczyły obszarów ze sfery ochrony zdrowia, księgowości, umiejętności cyfrowych i spawalnictwa.   </a:t>
            </a:r>
          </a:p>
        </p:txBody>
      </p:sp>
    </p:spTree>
    <p:extLst>
      <p:ext uri="{BB962C8B-B14F-4D97-AF65-F5344CB8AC3E}">
        <p14:creationId xmlns:p14="http://schemas.microsoft.com/office/powerpoint/2010/main" val="858014352"/>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Wykres 3">
            <a:extLst>
              <a:ext uri="{FF2B5EF4-FFF2-40B4-BE49-F238E27FC236}">
                <a16:creationId xmlns:a16="http://schemas.microsoft.com/office/drawing/2014/main" id="{994F59C9-9106-E8A4-C4A0-A407847FD852}"/>
              </a:ext>
            </a:extLst>
          </p:cNvPr>
          <p:cNvGraphicFramePr/>
          <p:nvPr>
            <p:extLst>
              <p:ext uri="{D42A27DB-BD31-4B8C-83A1-F6EECF244321}">
                <p14:modId xmlns:p14="http://schemas.microsoft.com/office/powerpoint/2010/main" val="1110877017"/>
              </p:ext>
            </p:extLst>
          </p:nvPr>
        </p:nvGraphicFramePr>
        <p:xfrm>
          <a:off x="185984" y="727544"/>
          <a:ext cx="8424936" cy="2652264"/>
        </p:xfrm>
        <a:graphic>
          <a:graphicData uri="http://schemas.openxmlformats.org/drawingml/2006/chart">
            <c:chart xmlns:c="http://schemas.openxmlformats.org/drawingml/2006/chart" xmlns:r="http://schemas.openxmlformats.org/officeDocument/2006/relationships" r:id="rId2"/>
          </a:graphicData>
        </a:graphic>
      </p:graphicFrame>
      <p:sp>
        <p:nvSpPr>
          <p:cNvPr id="6" name="pole tekstowe 5">
            <a:extLst>
              <a:ext uri="{FF2B5EF4-FFF2-40B4-BE49-F238E27FC236}">
                <a16:creationId xmlns:a16="http://schemas.microsoft.com/office/drawing/2014/main" id="{EFCF37A3-8101-63FC-32B4-3E4E1DE5A358}"/>
              </a:ext>
            </a:extLst>
          </p:cNvPr>
          <p:cNvSpPr txBox="1"/>
          <p:nvPr/>
        </p:nvSpPr>
        <p:spPr>
          <a:xfrm>
            <a:off x="653403" y="3251760"/>
            <a:ext cx="797615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a:t>
            </a:r>
            <a:r>
              <a:rPr lang="pl-PL" altLang="pl-PL" sz="1000" dirty="0">
                <a:solidFill>
                  <a:prstClr val="black"/>
                </a:solidFill>
                <a:latin typeface="Calibri" pitchFamily="34" charset="0"/>
              </a:rPr>
              <a:t>u</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FF35339A-D4FE-D6D3-E323-4109AC0B8F88}"/>
              </a:ext>
            </a:extLst>
          </p:cNvPr>
          <p:cNvSpPr txBox="1"/>
          <p:nvPr/>
        </p:nvSpPr>
        <p:spPr>
          <a:xfrm>
            <a:off x="1943708" y="149859"/>
            <a:ext cx="691276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Wykres nr 35. Ocena dopasowania wsparcia KFS do potrzeb beneficjenta.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(Pytanie 2. Czy wsparcie z KFS, z którego Pan/i skorzystał/a, było dopasowane do Pana/i potrzeb? Proszę dokonać oceny w skali od 1 do 5, gdzie 1 jest oceną najniższą, a 5 najwyższą. N=253)</a:t>
            </a:r>
          </a:p>
        </p:txBody>
      </p:sp>
      <p:sp>
        <p:nvSpPr>
          <p:cNvPr id="9" name="pole tekstowe 8">
            <a:extLst>
              <a:ext uri="{FF2B5EF4-FFF2-40B4-BE49-F238E27FC236}">
                <a16:creationId xmlns:a16="http://schemas.microsoft.com/office/drawing/2014/main" id="{F412D8F3-DFC2-912E-31BD-6D2B09F2E89D}"/>
              </a:ext>
            </a:extLst>
          </p:cNvPr>
          <p:cNvSpPr txBox="1"/>
          <p:nvPr/>
        </p:nvSpPr>
        <p:spPr>
          <a:xfrm>
            <a:off x="611559" y="3579862"/>
            <a:ext cx="7879037"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6600"/>
                </a:solidFill>
                <a:effectLst/>
                <a:uLnTx/>
                <a:uFillTx/>
                <a:latin typeface="Calibri"/>
                <a:ea typeface="+mn-ea"/>
                <a:cs typeface="+mn-cs"/>
              </a:rPr>
              <a:t>Należy odnotować, że ankietowani wysoko oceniają (</a:t>
            </a:r>
            <a:r>
              <a:rPr kumimoji="0" lang="pl-PL" sz="1600" b="1" i="0" u="none" strike="noStrike" kern="1200" cap="none" spc="0" normalizeH="0" baseline="0" noProof="0" dirty="0">
                <a:ln>
                  <a:noFill/>
                </a:ln>
                <a:solidFill>
                  <a:srgbClr val="006600"/>
                </a:solidFill>
                <a:effectLst/>
                <a:uLnTx/>
                <a:uFillTx/>
                <a:latin typeface="Calibri"/>
                <a:ea typeface="+mn-ea"/>
                <a:cs typeface="+mn-cs"/>
              </a:rPr>
              <a:t>88,2%, średnia ocena 4,41 na 5 punktów</a:t>
            </a:r>
            <a:r>
              <a:rPr kumimoji="0" lang="pl-PL" sz="1600" b="0" i="0" u="none" strike="noStrike" kern="1200" cap="none" spc="0" normalizeH="0" baseline="0" noProof="0" dirty="0">
                <a:ln>
                  <a:noFill/>
                </a:ln>
                <a:solidFill>
                  <a:srgbClr val="006600"/>
                </a:solidFill>
                <a:effectLst/>
                <a:uLnTx/>
                <a:uFillTx/>
                <a:latin typeface="Calibri"/>
                <a:ea typeface="+mn-ea"/>
                <a:cs typeface="+mn-cs"/>
              </a:rPr>
              <a:t>) dopasowanie wsparcia KFS do swoich potrzeb. Tylko 4 beneficjentów oceniło wsparcie KFS do swoich potrzeb poniżej oceny dostatecznej. Z kolei 18 respondentów dopasowanie to oceniło na ocenę dostateczną, na dobrą 100 ankietowanych i bardzo dobrą 131 beneficjentów.</a:t>
            </a:r>
          </a:p>
        </p:txBody>
      </p:sp>
    </p:spTree>
    <p:extLst>
      <p:ext uri="{BB962C8B-B14F-4D97-AF65-F5344CB8AC3E}">
        <p14:creationId xmlns:p14="http://schemas.microsoft.com/office/powerpoint/2010/main" val="2892938965"/>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317B672-B669-96E8-34E1-DA234638946C}"/>
              </a:ext>
            </a:extLst>
          </p:cNvPr>
          <p:cNvGraphicFramePr>
            <a:graphicFrameLocks noGrp="1"/>
          </p:cNvGraphicFramePr>
          <p:nvPr>
            <p:extLst>
              <p:ext uri="{D42A27DB-BD31-4B8C-83A1-F6EECF244321}">
                <p14:modId xmlns:p14="http://schemas.microsoft.com/office/powerpoint/2010/main" val="2869357292"/>
              </p:ext>
            </p:extLst>
          </p:nvPr>
        </p:nvGraphicFramePr>
        <p:xfrm>
          <a:off x="467544" y="653391"/>
          <a:ext cx="8278178" cy="2458593"/>
        </p:xfrm>
        <a:graphic>
          <a:graphicData uri="http://schemas.openxmlformats.org/drawingml/2006/table">
            <a:tbl>
              <a:tblPr firstRow="1" firstCol="1" bandRow="1"/>
              <a:tblGrid>
                <a:gridCol w="290461">
                  <a:extLst>
                    <a:ext uri="{9D8B030D-6E8A-4147-A177-3AD203B41FA5}">
                      <a16:colId xmlns:a16="http://schemas.microsoft.com/office/drawing/2014/main" val="1131609012"/>
                    </a:ext>
                  </a:extLst>
                </a:gridCol>
                <a:gridCol w="5902227">
                  <a:extLst>
                    <a:ext uri="{9D8B030D-6E8A-4147-A177-3AD203B41FA5}">
                      <a16:colId xmlns:a16="http://schemas.microsoft.com/office/drawing/2014/main" val="3244979715"/>
                    </a:ext>
                  </a:extLst>
                </a:gridCol>
                <a:gridCol w="720080">
                  <a:extLst>
                    <a:ext uri="{9D8B030D-6E8A-4147-A177-3AD203B41FA5}">
                      <a16:colId xmlns:a16="http://schemas.microsoft.com/office/drawing/2014/main" val="1242554256"/>
                    </a:ext>
                  </a:extLst>
                </a:gridCol>
                <a:gridCol w="720080">
                  <a:extLst>
                    <a:ext uri="{9D8B030D-6E8A-4147-A177-3AD203B41FA5}">
                      <a16:colId xmlns:a16="http://schemas.microsoft.com/office/drawing/2014/main" val="2457106456"/>
                    </a:ext>
                  </a:extLst>
                </a:gridCol>
                <a:gridCol w="645330">
                  <a:extLst>
                    <a:ext uri="{9D8B030D-6E8A-4147-A177-3AD203B41FA5}">
                      <a16:colId xmlns:a16="http://schemas.microsoft.com/office/drawing/2014/main" val="661288344"/>
                    </a:ext>
                  </a:extLst>
                </a:gridCol>
              </a:tblGrid>
              <a:tr h="275437">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Lp.</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100" b="1"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Wyszczególnienie  </a:t>
                      </a:r>
                      <a:endParaRPr lang="pl-PL" sz="11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a:lnSpc>
                          <a:spcPct val="115000"/>
                        </a:lnSpc>
                      </a:pPr>
                      <a:r>
                        <a:rPr lang="pl-PL" sz="1000" b="1"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Akceptacja </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0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Trudno powiedzieć</a:t>
                      </a:r>
                    </a:p>
                  </a:txBody>
                  <a:tcPr marL="42813" marR="42813" marT="0"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tc>
                  <a:txBody>
                    <a:bodyPr/>
                    <a:lstStyle/>
                    <a:p>
                      <a:pPr algn="ctr">
                        <a:lnSpc>
                          <a:spcPct val="115000"/>
                        </a:lnSpc>
                      </a:pPr>
                      <a:r>
                        <a:rPr lang="pl-PL"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Brak akceptacji</a:t>
                      </a:r>
                    </a:p>
                  </a:txBody>
                  <a:tcPr marL="42813" marR="42813" marT="0"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285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noFill/>
                  </a:tcPr>
                </a:tc>
                <a:extLst>
                  <a:ext uri="{0D108BD9-81ED-4DB2-BD59-A6C34878D82A}">
                    <a16:rowId xmlns:a16="http://schemas.microsoft.com/office/drawing/2014/main" val="3294709009"/>
                  </a:ext>
                </a:extLst>
              </a:tr>
              <a:tr h="303814">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1</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Dzięki wsparciu ze środków KFS zdobyłem/łam nową wiedzę/umiejętności, która jest potrzebna w mojej codziennej pracy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94,0</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5,0</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1,0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002206593"/>
                  </a:ext>
                </a:extLst>
              </a:tr>
              <a:tr h="180438">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2</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Staram się wykorzystywać w pracy wiedzę i umiejętności zdobyte dzięki KFS</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92,8</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6,6</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0,6</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45777490"/>
                  </a:ext>
                </a:extLst>
              </a:tr>
              <a:tr h="180438">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3</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Działania KFS, w których uczestniczyłem/łam, są adekwatne do mojego stanowiska pracy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1" i="0" u="none" strike="noStrike" dirty="0">
                          <a:solidFill>
                            <a:srgbClr val="006600"/>
                          </a:solidFill>
                          <a:effectLst/>
                          <a:latin typeface="Calibri" panose="020F0502020204030204" pitchFamily="34" charset="0"/>
                        </a:rPr>
                        <a:t>91,7</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7,3</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1,0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239693965"/>
                  </a:ext>
                </a:extLst>
              </a:tr>
              <a:tr h="303814">
                <a:tc>
                  <a:txBody>
                    <a:bodyPr/>
                    <a:lstStyle/>
                    <a:p>
                      <a:pPr algn="ctr">
                        <a:lnSpc>
                          <a:spcPct val="115000"/>
                        </a:lnSpc>
                      </a:pPr>
                      <a:r>
                        <a:rPr lang="pl-PL" sz="120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4</a:t>
                      </a:r>
                      <a:endParaRPr lang="pl-PL" sz="120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Kierownictwo firmy wspiera mnie w stosowaniu nowej wiedzy i umiejętności zdobytych dzięki KFS</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006600"/>
                          </a:solidFill>
                          <a:effectLst/>
                          <a:latin typeface="Calibri" panose="020F0502020204030204" pitchFamily="34" charset="0"/>
                        </a:rPr>
                        <a:t>83,5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13,9</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2,6</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3986411349"/>
                  </a:ext>
                </a:extLst>
              </a:tr>
              <a:tr h="180438">
                <a:tc>
                  <a:txBody>
                    <a:bodyPr/>
                    <a:lstStyle/>
                    <a:p>
                      <a:pPr algn="ctr">
                        <a:lnSpc>
                          <a:spcPct val="115000"/>
                        </a:lnSpc>
                      </a:pPr>
                      <a:r>
                        <a:rPr lang="pl-PL" sz="1200" dirty="0">
                          <a:solidFill>
                            <a:srgbClr val="008000"/>
                          </a:solidFill>
                          <a:effectLst/>
                          <a:latin typeface="Calibri" panose="020F0502020204030204" pitchFamily="34" charset="0"/>
                          <a:ea typeface="Lucida Sans Unicode" panose="020B0602030504020204" pitchFamily="34" charset="0"/>
                          <a:cs typeface="Arial" panose="020B0604020202020204" pitchFamily="34" charset="0"/>
                        </a:rPr>
                        <a:t>5</a:t>
                      </a:r>
                      <a:endPar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Dzięki wsparciu z KFS zadania realizuję w krótszym czasie</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006600"/>
                          </a:solidFill>
                          <a:effectLst/>
                          <a:latin typeface="Calibri" panose="020F0502020204030204" pitchFamily="34" charset="0"/>
                        </a:rPr>
                        <a:t>75,9</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22,5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1,6</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2572142600"/>
                  </a:ext>
                </a:extLst>
              </a:tr>
              <a:tr h="180438">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6</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Osiągam lepsze rezultaty w pracy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006600"/>
                          </a:solidFill>
                          <a:effectLst/>
                          <a:latin typeface="Calibri" panose="020F0502020204030204" pitchFamily="34" charset="0"/>
                        </a:rPr>
                        <a:t>71,8</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25,5</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2,7</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279081836"/>
                  </a:ext>
                </a:extLst>
              </a:tr>
              <a:tr h="180438">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7</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Wzrosła moja satysfakcja z wykonywanej pracy</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0" i="0" u="none" strike="noStrike" dirty="0">
                          <a:solidFill>
                            <a:srgbClr val="006600"/>
                          </a:solidFill>
                          <a:effectLst/>
                          <a:latin typeface="Calibri" panose="020F0502020204030204" pitchFamily="34" charset="0"/>
                        </a:rPr>
                        <a:t>69,8</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0" i="0" u="none" strike="noStrike" dirty="0">
                          <a:solidFill>
                            <a:schemeClr val="tx1">
                              <a:lumMod val="65000"/>
                              <a:lumOff val="35000"/>
                            </a:schemeClr>
                          </a:solidFill>
                          <a:effectLst/>
                          <a:latin typeface="Calibri" panose="020F0502020204030204" pitchFamily="34" charset="0"/>
                        </a:rPr>
                        <a:t>26,2</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tc>
                  <a:txBody>
                    <a:bodyPr/>
                    <a:lstStyle/>
                    <a:p>
                      <a:pPr algn="ctr" fontAlgn="b"/>
                      <a:r>
                        <a:rPr lang="pl-PL" sz="1400" b="0" i="0" u="none" strike="noStrike" dirty="0">
                          <a:solidFill>
                            <a:srgbClr val="FF0000"/>
                          </a:solidFill>
                          <a:effectLst/>
                          <a:latin typeface="Calibri" panose="020F0502020204030204" pitchFamily="34" charset="0"/>
                        </a:rPr>
                        <a:t>4,0</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8000"/>
                      </a:solidFill>
                      <a:prstDash val="solid"/>
                      <a:round/>
                      <a:headEnd type="none" w="med" len="med"/>
                      <a:tailEnd type="none" w="med" len="med"/>
                    </a:lnT>
                    <a:lnB w="3175" cap="flat" cmpd="sng" algn="ctr">
                      <a:solidFill>
                        <a:srgbClr val="006600"/>
                      </a:solidFill>
                      <a:prstDash val="solid"/>
                      <a:round/>
                      <a:headEnd type="none" w="med" len="med"/>
                      <a:tailEnd type="none" w="med" len="med"/>
                    </a:lnB>
                  </a:tcPr>
                </a:tc>
                <a:extLst>
                  <a:ext uri="{0D108BD9-81ED-4DB2-BD59-A6C34878D82A}">
                    <a16:rowId xmlns:a16="http://schemas.microsoft.com/office/drawing/2014/main" val="2862640097"/>
                  </a:ext>
                </a:extLst>
              </a:tr>
              <a:tr h="205113">
                <a:tc>
                  <a:txBody>
                    <a:bodyPr/>
                    <a:lstStyle/>
                    <a:p>
                      <a:pPr algn="ctr">
                        <a:lnSpc>
                          <a:spcPct val="115000"/>
                        </a:lnSpc>
                      </a:pPr>
                      <a:r>
                        <a:rPr lang="pl-PL" sz="1200" dirty="0">
                          <a:solidFill>
                            <a:srgbClr val="008000"/>
                          </a:solidFill>
                          <a:effectLst/>
                          <a:latin typeface="Calibri" panose="020F0502020204030204" pitchFamily="34" charset="0"/>
                          <a:ea typeface="Calibri" panose="020F0502020204030204" pitchFamily="34" charset="0"/>
                          <a:cs typeface="Times New Roman" panose="02020603050405020304" pitchFamily="18" charset="0"/>
                        </a:rPr>
                        <a:t>8</a:t>
                      </a:r>
                    </a:p>
                  </a:txBody>
                  <a:tcPr marL="42813" marR="42813" marT="0" marB="0" anchor="ctr">
                    <a:lnL w="285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l" fontAlgn="ctr"/>
                      <a:r>
                        <a:rPr lang="pl-PL" sz="1200" b="0" i="0" u="none" strike="noStrike" dirty="0">
                          <a:solidFill>
                            <a:srgbClr val="006600"/>
                          </a:solidFill>
                          <a:effectLst/>
                          <a:latin typeface="Calibri" panose="020F0502020204030204" pitchFamily="34" charset="0"/>
                        </a:rPr>
                        <a:t>Po ukończeniu szkolenia nic się nie zmieniło w moim życiu zawodowym</a:t>
                      </a:r>
                    </a:p>
                  </a:txBody>
                  <a:tcPr marL="72000" marR="72000"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006600"/>
                          </a:solidFill>
                          <a:effectLst/>
                          <a:latin typeface="Calibri" panose="020F0502020204030204" pitchFamily="34" charset="0"/>
                        </a:rPr>
                        <a:t>37,7</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400" b="1" i="0" u="none" strike="noStrike" dirty="0">
                          <a:solidFill>
                            <a:schemeClr val="tx1">
                              <a:lumMod val="65000"/>
                              <a:lumOff val="35000"/>
                            </a:schemeClr>
                          </a:solidFill>
                          <a:effectLst/>
                          <a:latin typeface="Calibri" panose="020F0502020204030204" pitchFamily="34" charset="0"/>
                        </a:rPr>
                        <a:t>27,2</a:t>
                      </a:r>
                    </a:p>
                  </a:txBody>
                  <a:tcPr marL="9525" marR="9525" marT="9525" marB="0" anchor="ctr">
                    <a:lnL w="3175" cap="flat" cmpd="sng" algn="ctr">
                      <a:solidFill>
                        <a:srgbClr val="008000"/>
                      </a:solidFill>
                      <a:prstDash val="solid"/>
                      <a:round/>
                      <a:headEnd type="none" w="med" len="med"/>
                      <a:tailEnd type="none" w="med" len="med"/>
                    </a:lnL>
                    <a:lnR w="31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tc>
                  <a:txBody>
                    <a:bodyPr/>
                    <a:lstStyle/>
                    <a:p>
                      <a:pPr algn="ctr" fontAlgn="b"/>
                      <a:r>
                        <a:rPr lang="pl-PL" sz="1600" b="1" i="0" u="none" strike="noStrike" dirty="0">
                          <a:solidFill>
                            <a:srgbClr val="FF0000"/>
                          </a:solidFill>
                          <a:effectLst/>
                          <a:latin typeface="Calibri" panose="020F0502020204030204" pitchFamily="34" charset="0"/>
                        </a:rPr>
                        <a:t>35,1</a:t>
                      </a:r>
                    </a:p>
                  </a:txBody>
                  <a:tcPr marL="9525" marR="9525" marT="9525" marB="0" anchor="ctr">
                    <a:lnL w="3175" cap="flat" cmpd="sng" algn="ctr">
                      <a:solidFill>
                        <a:srgbClr val="008000"/>
                      </a:solidFill>
                      <a:prstDash val="solid"/>
                      <a:round/>
                      <a:headEnd type="none" w="med" len="med"/>
                      <a:tailEnd type="none" w="med" len="med"/>
                    </a:lnL>
                    <a:lnR w="28575" cap="flat" cmpd="sng" algn="ctr">
                      <a:solidFill>
                        <a:srgbClr val="008000"/>
                      </a:solidFill>
                      <a:prstDash val="solid"/>
                      <a:round/>
                      <a:headEnd type="none" w="med" len="med"/>
                      <a:tailEnd type="none" w="med" len="med"/>
                    </a:lnR>
                    <a:lnT w="3175" cap="flat" cmpd="sng" algn="ctr">
                      <a:solidFill>
                        <a:srgbClr val="006600"/>
                      </a:solidFill>
                      <a:prstDash val="solid"/>
                      <a:round/>
                      <a:headEnd type="none" w="med" len="med"/>
                      <a:tailEnd type="none" w="med" len="med"/>
                    </a:lnT>
                    <a:lnB w="28575" cap="flat" cmpd="sng" algn="ctr">
                      <a:solidFill>
                        <a:srgbClr val="008000"/>
                      </a:solidFill>
                      <a:prstDash val="solid"/>
                      <a:round/>
                      <a:headEnd type="none" w="med" len="med"/>
                      <a:tailEnd type="none" w="med" len="med"/>
                    </a:lnB>
                  </a:tcPr>
                </a:tc>
                <a:extLst>
                  <a:ext uri="{0D108BD9-81ED-4DB2-BD59-A6C34878D82A}">
                    <a16:rowId xmlns:a16="http://schemas.microsoft.com/office/drawing/2014/main" val="4110926217"/>
                  </a:ext>
                </a:extLst>
              </a:tr>
            </a:tbl>
          </a:graphicData>
        </a:graphic>
      </p:graphicFrame>
      <p:sp>
        <p:nvSpPr>
          <p:cNvPr id="4" name="pole tekstowe 3">
            <a:extLst>
              <a:ext uri="{FF2B5EF4-FFF2-40B4-BE49-F238E27FC236}">
                <a16:creationId xmlns:a16="http://schemas.microsoft.com/office/drawing/2014/main" id="{2AD2AB85-BB3B-3543-1EF2-0C30692DE4F7}"/>
              </a:ext>
            </a:extLst>
          </p:cNvPr>
          <p:cNvSpPr txBox="1"/>
          <p:nvPr/>
        </p:nvSpPr>
        <p:spPr>
          <a:xfrm>
            <a:off x="1763688" y="134227"/>
            <a:ext cx="712879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a:ln>
                  <a:noFill/>
                </a:ln>
                <a:solidFill>
                  <a:srgbClr val="006600"/>
                </a:solidFill>
                <a:effectLst/>
                <a:uLnTx/>
                <a:uFillTx/>
                <a:latin typeface="Calibri"/>
                <a:ea typeface="+mn-ea"/>
                <a:cs typeface="+mn-cs"/>
              </a:rPr>
              <a:t>Tablica nr 25. Hierarchia osobistych celów wsparcia z KFS dla beneficjentów w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6600"/>
                </a:solidFill>
                <a:effectLst/>
                <a:uLnTx/>
                <a:uFillTx/>
                <a:latin typeface="Calibri"/>
                <a:ea typeface="+mn-ea"/>
                <a:cs typeface="+mn-cs"/>
              </a:rPr>
              <a:t> (Pytanie 3. W jakim stopniu zgadza się Pan/i z następującymi stwierdzeniami?)  </a:t>
            </a:r>
          </a:p>
        </p:txBody>
      </p:sp>
      <p:sp>
        <p:nvSpPr>
          <p:cNvPr id="6" name="pole tekstowe 5">
            <a:extLst>
              <a:ext uri="{FF2B5EF4-FFF2-40B4-BE49-F238E27FC236}">
                <a16:creationId xmlns:a16="http://schemas.microsoft.com/office/drawing/2014/main" id="{23D8C689-AADC-ADA2-B699-ED5AA189F4C6}"/>
              </a:ext>
            </a:extLst>
          </p:cNvPr>
          <p:cNvSpPr txBox="1"/>
          <p:nvPr/>
        </p:nvSpPr>
        <p:spPr>
          <a:xfrm>
            <a:off x="398277" y="3048887"/>
            <a:ext cx="8047806"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Źródło: </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opracowanie własne na podstawie badań przeprowadzonych w powiecie pleszewskim na temat: „</a:t>
            </a:r>
            <a:r>
              <a:rPr kumimoji="0" lang="pl-PL" altLang="pl-PL" sz="1000" b="0" i="1" u="none" strike="noStrike" kern="1200" cap="none" spc="0" normalizeH="0" baseline="0" noProof="0" dirty="0">
                <a:ln>
                  <a:noFill/>
                </a:ln>
                <a:solidFill>
                  <a:prstClr val="black"/>
                </a:solidFill>
                <a:effectLst/>
                <a:uLnTx/>
                <a:uFillTx/>
                <a:latin typeface="Calibri" pitchFamily="34" charset="0"/>
                <a:ea typeface="+mn-ea"/>
                <a:cs typeface="+mn-cs"/>
              </a:rPr>
              <a:t>Badanie efektywności  wsparcia udzielonego pracodawcom w powiecie pleszewskim ze środków Krajowego Funduszu Szkoleniowego w roku 2021”</a:t>
            </a:r>
            <a:r>
              <a:rPr kumimoji="0" lang="pl-PL" altLang="pl-PL" sz="1000" b="0" i="0" u="none" strike="noStrike" kern="1200" cap="none" spc="0" normalizeH="0" baseline="0" noProof="0" dirty="0">
                <a:ln>
                  <a:noFill/>
                </a:ln>
                <a:solidFill>
                  <a:prstClr val="black"/>
                </a:solidFill>
                <a:effectLst/>
                <a:uLnTx/>
                <a:uFillTx/>
                <a:latin typeface="Calibri" pitchFamily="34" charset="0"/>
                <a:ea typeface="+mn-ea"/>
                <a:cs typeface="+mn-cs"/>
              </a:rPr>
              <a:t>, Pleszew, maj - czerwiec 2022 roku </a:t>
            </a: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pole tekstowe 7">
            <a:extLst>
              <a:ext uri="{FF2B5EF4-FFF2-40B4-BE49-F238E27FC236}">
                <a16:creationId xmlns:a16="http://schemas.microsoft.com/office/drawing/2014/main" id="{2C3C9063-BEB7-5D21-F1F0-80345425C294}"/>
              </a:ext>
            </a:extLst>
          </p:cNvPr>
          <p:cNvSpPr txBox="1"/>
          <p:nvPr/>
        </p:nvSpPr>
        <p:spPr>
          <a:xfrm>
            <a:off x="418075" y="3327618"/>
            <a:ext cx="8278177"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l-PL" sz="1500" b="0" i="0" u="none" strike="noStrike" kern="1200" cap="none" spc="0" normalizeH="0" baseline="0" noProof="0" dirty="0">
                <a:ln>
                  <a:noFill/>
                </a:ln>
                <a:solidFill>
                  <a:srgbClr val="006600"/>
                </a:solidFill>
                <a:effectLst/>
                <a:uLnTx/>
                <a:uFillTx/>
                <a:latin typeface="Calibri"/>
                <a:ea typeface="+mn-ea"/>
                <a:cs typeface="+mn-cs"/>
              </a:rPr>
              <a:t>Respondenci bardzo wysoko ocenili osiągnięte osobiste cele zawodowe zdobyte dzięki wsparciu z KFS,   w tym szczególnie:  „</a:t>
            </a:r>
            <a:r>
              <a:rPr kumimoji="0" lang="pl-PL" sz="1500" b="0" i="1" u="none" strike="noStrike" kern="1200" cap="none" spc="0" normalizeH="0" baseline="0" noProof="0" dirty="0">
                <a:ln>
                  <a:noFill/>
                </a:ln>
                <a:solidFill>
                  <a:srgbClr val="006600"/>
                </a:solidFill>
                <a:effectLst/>
                <a:uLnTx/>
                <a:uFillTx/>
                <a:latin typeface="Calibri"/>
                <a:ea typeface="+mn-ea"/>
                <a:cs typeface="+mn-cs"/>
              </a:rPr>
              <a:t>nową wiedzę/umiejętności, które wykorzystują w codziennej pracy</a:t>
            </a:r>
            <a:r>
              <a:rPr kumimoji="0" lang="pl-PL" sz="1500" b="0" i="0" u="none" strike="noStrike" kern="1200" cap="none" spc="0" normalizeH="0" baseline="0" noProof="0" dirty="0">
                <a:ln>
                  <a:noFill/>
                </a:ln>
                <a:solidFill>
                  <a:srgbClr val="006600"/>
                </a:solidFill>
                <a:effectLst/>
                <a:uLnTx/>
                <a:uFillTx/>
                <a:latin typeface="Calibri"/>
                <a:ea typeface="+mn-ea"/>
                <a:cs typeface="+mn-cs"/>
              </a:rPr>
              <a:t>” (94%). Uznali również, że „</a:t>
            </a:r>
            <a:r>
              <a:rPr kumimoji="0" lang="pl-PL" sz="1500" b="0" i="1" u="none" strike="noStrike" kern="1200" cap="none" spc="0" normalizeH="0" baseline="0" noProof="0" dirty="0">
                <a:ln>
                  <a:noFill/>
                </a:ln>
                <a:solidFill>
                  <a:srgbClr val="006600"/>
                </a:solidFill>
                <a:effectLst/>
                <a:uLnTx/>
                <a:uFillTx/>
                <a:latin typeface="Calibri"/>
                <a:ea typeface="+mn-ea"/>
                <a:cs typeface="+mn-cs"/>
              </a:rPr>
              <a:t>działania KFS były adekwatne do zajmowanego stanowiska pracy</a:t>
            </a:r>
            <a:r>
              <a:rPr kumimoji="0" lang="pl-PL" sz="1500" b="0" i="0" u="none" strike="noStrike" kern="1200" cap="none" spc="0" normalizeH="0" baseline="0" noProof="0" dirty="0">
                <a:ln>
                  <a:noFill/>
                </a:ln>
                <a:solidFill>
                  <a:srgbClr val="006600"/>
                </a:solidFill>
                <a:effectLst/>
                <a:uLnTx/>
                <a:uFillTx/>
                <a:latin typeface="Calibri"/>
                <a:ea typeface="+mn-ea"/>
                <a:cs typeface="+mn-cs"/>
              </a:rPr>
              <a:t>” (91,7%). Największe kontrowersje wzbudziło stwierdzenia, że „</a:t>
            </a:r>
            <a:r>
              <a:rPr kumimoji="0" lang="pl-PL" sz="1500" b="0" i="1" u="none" strike="noStrike" kern="1200" cap="none" spc="0" normalizeH="0" baseline="0" noProof="0" dirty="0">
                <a:ln>
                  <a:noFill/>
                </a:ln>
                <a:solidFill>
                  <a:srgbClr val="006600"/>
                </a:solidFill>
                <a:effectLst/>
                <a:uLnTx/>
                <a:uFillTx/>
                <a:latin typeface="Calibri"/>
                <a:ea typeface="+mn-ea"/>
                <a:cs typeface="+mn-cs"/>
              </a:rPr>
              <a:t>po ukończeniu szkolenia nic się nie zmieniło w moim życiu zawodowym”, </a:t>
            </a:r>
            <a:r>
              <a:rPr kumimoji="0" lang="pl-PL" sz="1500" b="0" u="none" strike="noStrike" kern="1200" cap="none" spc="0" normalizeH="0" baseline="0" noProof="0" dirty="0">
                <a:ln>
                  <a:noFill/>
                </a:ln>
                <a:solidFill>
                  <a:srgbClr val="006600"/>
                </a:solidFill>
                <a:effectLst/>
                <a:uLnTx/>
                <a:uFillTx/>
                <a:latin typeface="Calibri"/>
                <a:ea typeface="+mn-ea"/>
                <a:cs typeface="+mn-cs"/>
              </a:rPr>
              <a:t>gdzie 37,7% ankietowanych zgodziła się z tym twierdzeniem oraz 35,1% nie poparło tego stanowiska oraz 27,2% wybrało odpowiedź „</a:t>
            </a:r>
            <a:r>
              <a:rPr kumimoji="0" lang="pl-PL" sz="1500" b="0" i="1" u="none" strike="noStrike" kern="1200" cap="none" spc="0" normalizeH="0" baseline="0" noProof="0" dirty="0">
                <a:ln>
                  <a:noFill/>
                </a:ln>
                <a:solidFill>
                  <a:srgbClr val="006600"/>
                </a:solidFill>
                <a:effectLst/>
                <a:uLnTx/>
                <a:uFillTx/>
                <a:latin typeface="Calibri"/>
                <a:ea typeface="+mn-ea"/>
                <a:cs typeface="+mn-cs"/>
              </a:rPr>
              <a:t>trudno powiedzieć</a:t>
            </a:r>
            <a:r>
              <a:rPr kumimoji="0" lang="pl-PL" sz="1500" b="0" u="none" strike="noStrike" kern="1200" cap="none" spc="0" normalizeH="0" baseline="0" noProof="0" dirty="0">
                <a:ln>
                  <a:noFill/>
                </a:ln>
                <a:solidFill>
                  <a:srgbClr val="006600"/>
                </a:solidFill>
                <a:effectLst/>
                <a:uLnTx/>
                <a:uFillTx/>
                <a:latin typeface="Calibri"/>
                <a:ea typeface="+mn-ea"/>
                <a:cs typeface="+mn-cs"/>
              </a:rPr>
              <a:t>”. </a:t>
            </a:r>
            <a:endParaRPr kumimoji="0" lang="pl-PL" sz="1500" b="0" i="0" u="none" strike="noStrike" kern="1200" cap="none" spc="0" normalizeH="0" baseline="0" noProof="0" dirty="0">
              <a:ln>
                <a:noFill/>
              </a:ln>
              <a:solidFill>
                <a:srgbClr val="006600"/>
              </a:solidFill>
              <a:effectLst/>
              <a:uLnTx/>
              <a:uFillTx/>
              <a:latin typeface="Calibri"/>
              <a:ea typeface="+mn-ea"/>
              <a:cs typeface="+mn-cs"/>
            </a:endParaRPr>
          </a:p>
        </p:txBody>
      </p:sp>
    </p:spTree>
    <p:extLst>
      <p:ext uri="{BB962C8B-B14F-4D97-AF65-F5344CB8AC3E}">
        <p14:creationId xmlns:p14="http://schemas.microsoft.com/office/powerpoint/2010/main" val="634050869"/>
      </p:ext>
    </p:extLst>
  </p:cSld>
  <p:clrMapOvr>
    <a:masterClrMapping/>
  </p:clrMapOvr>
  <mc:AlternateContent xmlns:mc="http://schemas.openxmlformats.org/markup-compatibility/2006" xmlns:p14="http://schemas.microsoft.com/office/powerpoint/2010/main">
    <mc:Choice Requires="p14">
      <p:transition spd="slow" p14:dur="2500" advTm="0">
        <p14:prism isContent="1" isInverted="1"/>
      </p:transition>
    </mc:Choice>
    <mc:Fallback xmlns="">
      <p:transition spd="slow" advTm="0">
        <p:fade/>
      </p:transition>
    </mc:Fallback>
  </mc:AlternateContent>
</p:sld>
</file>

<file path=ppt/theme/theme1.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TotalTime>
  <Words>31280</Words>
  <Application>Microsoft Office PowerPoint</Application>
  <PresentationFormat>Pokaz na ekranie (16:9)</PresentationFormat>
  <Paragraphs>3245</Paragraphs>
  <Slides>163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163</vt:i4>
      </vt:variant>
    </vt:vector>
  </HeadingPairs>
  <TitlesOfParts>
    <vt:vector size="168" baseType="lpstr">
      <vt:lpstr>Arial</vt:lpstr>
      <vt:lpstr>Calibri</vt:lpstr>
      <vt:lpstr>Calibri-Light</vt:lpstr>
      <vt:lpstr>Wingdings</vt:lpstr>
      <vt:lpstr>1_Motyw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Bartosz Kościelniak</dc:creator>
  <cp:lastModifiedBy>Urząd Pracy Pleszew</cp:lastModifiedBy>
  <cp:revision>555</cp:revision>
  <cp:lastPrinted>2022-07-12T12:05:27Z</cp:lastPrinted>
  <dcterms:created xsi:type="dcterms:W3CDTF">2015-02-06T13:06:45Z</dcterms:created>
  <dcterms:modified xsi:type="dcterms:W3CDTF">2022-09-27T06:40:01Z</dcterms:modified>
</cp:coreProperties>
</file>